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1.8.2016 г.</a:t>
            </a:fld>
            <a:endParaRPr lang="bg-B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1.8.2016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1.8.2016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1.8.2016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1.8.2016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1.8.2016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1.8.2016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1.8.2016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1.8.2016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1.8.2016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510F-6E25-4C99-81A4-785F1B64C993}" type="datetimeFigureOut">
              <a:rPr lang="bg-BG" smtClean="0"/>
              <a:t>1.8.2016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58510F-6E25-4C99-81A4-785F1B64C993}" type="datetimeFigureOut">
              <a:rPr lang="bg-BG" smtClean="0"/>
              <a:t>1.8.2016 г.</a:t>
            </a:fld>
            <a:endParaRPr lang="bg-B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BFF934-F94C-43AF-AFC8-F3B62D76B1C1}" type="slidenum">
              <a:rPr lang="bg-BG" smtClean="0"/>
              <a:t>‹#›</a:t>
            </a:fld>
            <a:endParaRPr lang="bg-BG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Functors</a:t>
            </a:r>
            <a:r>
              <a:rPr lang="en-US" b="1" dirty="0" smtClean="0"/>
              <a:t> and the Command Pattern</a:t>
            </a:r>
            <a:br>
              <a:rPr lang="en-US" b="1" dirty="0" smtClean="0"/>
            </a:br>
            <a:r>
              <a:rPr lang="en-US" b="1" dirty="0" smtClean="0"/>
              <a:t>Dynamic Proxies In </a:t>
            </a:r>
            <a:r>
              <a:rPr lang="en-US" b="1" dirty="0"/>
              <a:t>Java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Лекции </a:t>
            </a:r>
            <a:r>
              <a:rPr lang="en-US" dirty="0" smtClean="0"/>
              <a:t>No </a:t>
            </a:r>
            <a:r>
              <a:rPr lang="bg-BG" dirty="0" smtClean="0"/>
              <a:t>11-</a:t>
            </a:r>
            <a:r>
              <a:rPr lang="en-US" dirty="0" smtClean="0"/>
              <a:t>12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11331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Functor</a:t>
            </a:r>
            <a:r>
              <a:rPr lang="en-US" b="1" dirty="0"/>
              <a:t>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реализацията на </a:t>
            </a:r>
            <a:r>
              <a:rPr lang="en-US" dirty="0" smtClean="0"/>
              <a:t>Observable</a:t>
            </a:r>
            <a:r>
              <a:rPr lang="en-US" dirty="0"/>
              <a:t>.  </a:t>
            </a:r>
            <a:r>
              <a:rPr lang="bg-BG" dirty="0" smtClean="0"/>
              <a:t>Методът </a:t>
            </a:r>
            <a:r>
              <a:rPr lang="en-US" dirty="0" err="1" smtClean="0"/>
              <a:t>notifyObservers</a:t>
            </a:r>
            <a:r>
              <a:rPr lang="en-US" dirty="0"/>
              <a:t>() </a:t>
            </a:r>
            <a:r>
              <a:rPr lang="bg-BG" dirty="0" smtClean="0"/>
              <a:t>прави </a:t>
            </a:r>
            <a:r>
              <a:rPr lang="en-US" dirty="0" smtClean="0"/>
              <a:t>callback </a:t>
            </a:r>
            <a:r>
              <a:rPr lang="bg-BG" dirty="0" smtClean="0"/>
              <a:t>към </a:t>
            </a:r>
            <a:r>
              <a:rPr lang="en-US" dirty="0" smtClean="0"/>
              <a:t>update</a:t>
            </a:r>
            <a:r>
              <a:rPr lang="en-US" dirty="0"/>
              <a:t>().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71495" y="2992884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class </a:t>
            </a:r>
            <a:r>
              <a:rPr lang="en-US" b="1" dirty="0" err="1" smtClean="0"/>
              <a:t>ConcreteSubject</a:t>
            </a:r>
            <a:r>
              <a:rPr lang="en-US" b="1" dirty="0" smtClean="0"/>
              <a:t> extends Observable {</a:t>
            </a:r>
          </a:p>
          <a:p>
            <a:r>
              <a:rPr lang="en-US" b="1" dirty="0" smtClean="0"/>
              <a:t>     public void </a:t>
            </a:r>
            <a:r>
              <a:rPr lang="en-US" b="1" dirty="0" err="1" smtClean="0"/>
              <a:t>setName</a:t>
            </a:r>
            <a:r>
              <a:rPr lang="en-US" b="1" dirty="0" smtClean="0"/>
              <a:t>(String name) {</a:t>
            </a:r>
          </a:p>
          <a:p>
            <a:r>
              <a:rPr lang="en-US" b="1" dirty="0" smtClean="0"/>
              <a:t>       this.name = name;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setChanged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notifyObservers</a:t>
            </a:r>
            <a:r>
              <a:rPr lang="en-US" b="1" dirty="0" smtClean="0"/>
              <a:t>(name);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  ...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309385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en-US" b="1" dirty="0" err="1"/>
              <a:t>Functor</a:t>
            </a:r>
            <a:r>
              <a:rPr lang="en-US" b="1" dirty="0"/>
              <a:t> Example </a:t>
            </a:r>
            <a:r>
              <a:rPr lang="en-US" b="1" dirty="0" smtClean="0"/>
              <a:t>3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3637384"/>
          </a:xfrm>
        </p:spPr>
        <p:txBody>
          <a:bodyPr>
            <a:normAutofit fontScale="92500"/>
          </a:bodyPr>
          <a:lstStyle/>
          <a:p>
            <a:r>
              <a:rPr lang="en-US" dirty="0"/>
              <a:t>Callbacks </a:t>
            </a:r>
            <a:r>
              <a:rPr lang="bg-BG" dirty="0" smtClean="0"/>
              <a:t>се използват доста често в </a:t>
            </a:r>
            <a:r>
              <a:rPr lang="en-US" dirty="0" smtClean="0"/>
              <a:t>GUIs</a:t>
            </a:r>
            <a:endParaRPr lang="en-US" dirty="0"/>
          </a:p>
          <a:p>
            <a:r>
              <a:rPr lang="bg-BG" dirty="0" smtClean="0"/>
              <a:t>Например, когато </a:t>
            </a:r>
            <a:r>
              <a:rPr lang="en-US" dirty="0" smtClean="0"/>
              <a:t>AWT </a:t>
            </a:r>
            <a:r>
              <a:rPr lang="bg-BG" dirty="0" smtClean="0"/>
              <a:t>бутон се натисне и отпусне, той генерира </a:t>
            </a:r>
            <a:r>
              <a:rPr lang="en-US" dirty="0" smtClean="0"/>
              <a:t>action event</a:t>
            </a:r>
            <a:r>
              <a:rPr lang="bg-BG" dirty="0" smtClean="0"/>
              <a:t>, който се изпраща към всички регистрирани </a:t>
            </a:r>
            <a:r>
              <a:rPr lang="en-US" dirty="0" smtClean="0"/>
              <a:t>listeners</a:t>
            </a:r>
            <a:r>
              <a:rPr lang="en-US" dirty="0" smtClean="0"/>
              <a:t>. Listeners </a:t>
            </a:r>
            <a:r>
              <a:rPr lang="bg-BG" dirty="0" smtClean="0"/>
              <a:t>трябва да реализират </a:t>
            </a:r>
            <a:r>
              <a:rPr lang="en-US" dirty="0" err="1" smtClean="0"/>
              <a:t>ActionListener</a:t>
            </a:r>
            <a:r>
              <a:rPr lang="en-US" dirty="0" smtClean="0"/>
              <a:t> </a:t>
            </a:r>
            <a:r>
              <a:rPr lang="bg-BG" dirty="0" smtClean="0"/>
              <a:t>интерфейс и метода </a:t>
            </a:r>
            <a:r>
              <a:rPr lang="en-US" dirty="0" err="1" smtClean="0"/>
              <a:t>actionPerformed</a:t>
            </a:r>
            <a:r>
              <a:rPr lang="en-US" dirty="0" smtClean="0"/>
              <a:t>().  </a:t>
            </a:r>
            <a:r>
              <a:rPr lang="bg-BG" dirty="0" smtClean="0"/>
              <a:t>Бутонът извиква </a:t>
            </a:r>
            <a:r>
              <a:rPr lang="en-US" dirty="0" smtClean="0"/>
              <a:t>(</a:t>
            </a:r>
            <a:r>
              <a:rPr lang="en-US" dirty="0"/>
              <a:t>calls back) </a:t>
            </a:r>
            <a:r>
              <a:rPr lang="bg-BG" dirty="0" smtClean="0"/>
              <a:t>метода </a:t>
            </a:r>
            <a:r>
              <a:rPr lang="en-US" dirty="0" err="1" smtClean="0"/>
              <a:t>actionPerformed</a:t>
            </a:r>
            <a:r>
              <a:rPr lang="en-US" dirty="0"/>
              <a:t>() </a:t>
            </a:r>
            <a:r>
              <a:rPr lang="bg-BG" dirty="0" smtClean="0"/>
              <a:t>на обекта </a:t>
            </a:r>
            <a:r>
              <a:rPr lang="en-US" dirty="0" smtClean="0"/>
              <a:t>listener.</a:t>
            </a:r>
            <a:endParaRPr lang="en-US" dirty="0"/>
          </a:p>
          <a:p>
            <a:r>
              <a:rPr lang="bg-BG" dirty="0" smtClean="0"/>
              <a:t>Това е </a:t>
            </a:r>
            <a:r>
              <a:rPr lang="en-US" dirty="0" smtClean="0"/>
              <a:t>Observer </a:t>
            </a:r>
            <a:r>
              <a:rPr lang="en-US" dirty="0"/>
              <a:t>pattern!</a:t>
            </a:r>
          </a:p>
          <a:p>
            <a:r>
              <a:rPr lang="en-US" dirty="0" smtClean="0"/>
              <a:t>GUI </a:t>
            </a:r>
            <a:r>
              <a:rPr lang="bg-BG" dirty="0" smtClean="0"/>
              <a:t>пример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259632" y="5085184"/>
            <a:ext cx="7128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class </a:t>
            </a:r>
            <a:r>
              <a:rPr lang="en-US" b="1" dirty="0" err="1" smtClean="0"/>
              <a:t>MyApp</a:t>
            </a:r>
            <a:r>
              <a:rPr lang="en-US" b="1" dirty="0" smtClean="0"/>
              <a:t> extends Frame implements </a:t>
            </a:r>
            <a:r>
              <a:rPr lang="en-US" b="1" dirty="0" err="1" smtClean="0"/>
              <a:t>ActionListener</a:t>
            </a:r>
            <a:r>
              <a:rPr lang="en-US" b="1" dirty="0" smtClean="0"/>
              <a:t> {</a:t>
            </a:r>
          </a:p>
          <a:p>
            <a:endParaRPr lang="en-US" b="1" dirty="0" smtClean="0"/>
          </a:p>
          <a:p>
            <a:r>
              <a:rPr lang="en-US" b="1" dirty="0" smtClean="0"/>
              <a:t>     // GUI attributes.</a:t>
            </a:r>
          </a:p>
          <a:p>
            <a:r>
              <a:rPr lang="en-US" b="1" dirty="0" smtClean="0"/>
              <a:t>     private Button </a:t>
            </a:r>
            <a:r>
              <a:rPr lang="en-US" b="1" dirty="0" err="1" smtClean="0"/>
              <a:t>goButton</a:t>
            </a:r>
            <a:r>
              <a:rPr lang="en-US" b="1" dirty="0" smtClean="0"/>
              <a:t> = new Button("Go");</a:t>
            </a:r>
          </a:p>
          <a:p>
            <a:r>
              <a:rPr lang="en-US" b="1" dirty="0" smtClean="0"/>
              <a:t>     private Button </a:t>
            </a:r>
            <a:r>
              <a:rPr lang="en-US" b="1" dirty="0" err="1" smtClean="0"/>
              <a:t>exitButton</a:t>
            </a:r>
            <a:r>
              <a:rPr lang="en-US" b="1" dirty="0" smtClean="0"/>
              <a:t> = new Button("Exit");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939460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Functor</a:t>
            </a:r>
            <a:r>
              <a:rPr lang="en-US" b="1" dirty="0"/>
              <a:t> Example </a:t>
            </a:r>
            <a:r>
              <a:rPr lang="en-US" b="1" dirty="0" smtClean="0"/>
              <a:t>3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1929021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// </a:t>
            </a:r>
            <a:r>
              <a:rPr lang="en-US" b="1" dirty="0" err="1" smtClean="0"/>
              <a:t>MyApp</a:t>
            </a:r>
            <a:r>
              <a:rPr lang="en-US" b="1" dirty="0" smtClean="0"/>
              <a:t> Constructor</a:t>
            </a:r>
          </a:p>
          <a:p>
            <a:r>
              <a:rPr lang="en-US" b="1" dirty="0" smtClean="0"/>
              <a:t>     public </a:t>
            </a:r>
            <a:r>
              <a:rPr lang="en-US" b="1" dirty="0" err="1" smtClean="0"/>
              <a:t>MyApp</a:t>
            </a:r>
            <a:r>
              <a:rPr lang="en-US" b="1" dirty="0" smtClean="0"/>
              <a:t>() {</a:t>
            </a:r>
          </a:p>
          <a:p>
            <a:r>
              <a:rPr lang="en-US" b="1" dirty="0" smtClean="0"/>
              <a:t>       super("My Application");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setupWindow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}</a:t>
            </a:r>
          </a:p>
          <a:p>
            <a:endParaRPr lang="en-US" b="1" dirty="0" smtClean="0"/>
          </a:p>
          <a:p>
            <a:r>
              <a:rPr lang="en-US" b="1" dirty="0" smtClean="0"/>
              <a:t>     // Setup GUI.</a:t>
            </a:r>
          </a:p>
          <a:p>
            <a:r>
              <a:rPr lang="en-US" b="1" dirty="0" smtClean="0"/>
              <a:t>     private void </a:t>
            </a:r>
            <a:r>
              <a:rPr lang="en-US" b="1" dirty="0" err="1" smtClean="0"/>
              <a:t>setupWindow</a:t>
            </a:r>
            <a:r>
              <a:rPr lang="en-US" b="1" dirty="0" smtClean="0"/>
              <a:t>() {</a:t>
            </a:r>
          </a:p>
          <a:p>
            <a:r>
              <a:rPr lang="en-US" b="1" dirty="0" smtClean="0"/>
              <a:t>       Panel </a:t>
            </a:r>
            <a:r>
              <a:rPr lang="en-US" b="1" dirty="0" err="1" smtClean="0"/>
              <a:t>bottomPanel</a:t>
            </a:r>
            <a:r>
              <a:rPr lang="en-US" b="1" dirty="0" smtClean="0"/>
              <a:t> = new Panel();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bottomPanel.add</a:t>
            </a:r>
            <a:r>
              <a:rPr lang="en-US" b="1" dirty="0" smtClean="0"/>
              <a:t>(</a:t>
            </a:r>
            <a:r>
              <a:rPr lang="en-US" b="1" dirty="0" err="1" smtClean="0"/>
              <a:t>goButton</a:t>
            </a:r>
            <a:r>
              <a:rPr lang="en-US" b="1" dirty="0" smtClean="0"/>
              <a:t>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bottomPanel.add</a:t>
            </a:r>
            <a:r>
              <a:rPr lang="en-US" b="1" dirty="0" smtClean="0"/>
              <a:t>(</a:t>
            </a:r>
            <a:r>
              <a:rPr lang="en-US" b="1" dirty="0" err="1" smtClean="0"/>
              <a:t>exitButton</a:t>
            </a:r>
            <a:r>
              <a:rPr lang="en-US" b="1" dirty="0" smtClean="0"/>
              <a:t>);</a:t>
            </a:r>
          </a:p>
          <a:p>
            <a:r>
              <a:rPr lang="en-US" b="1" dirty="0" smtClean="0"/>
              <a:t>       // Register myself as an action listener for these buttons!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goButton.addActionListener</a:t>
            </a:r>
            <a:r>
              <a:rPr lang="en-US" b="1" dirty="0" smtClean="0"/>
              <a:t>(this);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exitButton.addActionListener</a:t>
            </a:r>
            <a:r>
              <a:rPr lang="en-US" b="1" dirty="0" smtClean="0"/>
              <a:t>(this);</a:t>
            </a:r>
          </a:p>
          <a:p>
            <a:r>
              <a:rPr lang="en-US" b="1" dirty="0" smtClean="0"/>
              <a:t>       pack();</a:t>
            </a:r>
          </a:p>
          <a:p>
            <a:r>
              <a:rPr lang="en-US" b="1" dirty="0" smtClean="0"/>
              <a:t>  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967736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Functor</a:t>
            </a:r>
            <a:r>
              <a:rPr lang="en-US" b="1" dirty="0"/>
              <a:t> Example </a:t>
            </a:r>
            <a:r>
              <a:rPr lang="en-US" b="1" dirty="0" smtClean="0"/>
              <a:t>3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1929021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// Handle GUI actions.</a:t>
            </a:r>
          </a:p>
          <a:p>
            <a:r>
              <a:rPr lang="en-US" b="1" dirty="0" smtClean="0"/>
              <a:t>     // This is the callback function!</a:t>
            </a:r>
          </a:p>
          <a:p>
            <a:r>
              <a:rPr lang="en-US" b="1" dirty="0" smtClean="0"/>
              <a:t>     public void </a:t>
            </a:r>
            <a:r>
              <a:rPr lang="en-US" b="1" dirty="0" err="1" smtClean="0"/>
              <a:t>actionPerformed</a:t>
            </a:r>
            <a:r>
              <a:rPr lang="en-US" b="1" dirty="0" smtClean="0"/>
              <a:t>(</a:t>
            </a:r>
            <a:r>
              <a:rPr lang="en-US" b="1" dirty="0" err="1" smtClean="0"/>
              <a:t>ActionEvent</a:t>
            </a:r>
            <a:r>
              <a:rPr lang="en-US" b="1" dirty="0" smtClean="0"/>
              <a:t> event) {</a:t>
            </a:r>
          </a:p>
          <a:p>
            <a:r>
              <a:rPr lang="en-US" b="1" dirty="0" smtClean="0"/>
              <a:t>       Object </a:t>
            </a:r>
            <a:r>
              <a:rPr lang="en-US" b="1" dirty="0" err="1" smtClean="0"/>
              <a:t>src</a:t>
            </a:r>
            <a:r>
              <a:rPr lang="en-US" b="1" dirty="0" smtClean="0"/>
              <a:t> = </a:t>
            </a:r>
            <a:r>
              <a:rPr lang="en-US" b="1" dirty="0" err="1" smtClean="0"/>
              <a:t>event.getSource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if (</a:t>
            </a:r>
            <a:r>
              <a:rPr lang="en-US" b="1" dirty="0" err="1" smtClean="0"/>
              <a:t>src</a:t>
            </a:r>
            <a:r>
              <a:rPr lang="en-US" b="1" dirty="0" smtClean="0"/>
              <a:t> == </a:t>
            </a:r>
            <a:r>
              <a:rPr lang="en-US" b="1" dirty="0" err="1" smtClean="0"/>
              <a:t>goButton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         go();</a:t>
            </a:r>
          </a:p>
          <a:p>
            <a:r>
              <a:rPr lang="en-US" b="1" dirty="0" smtClean="0"/>
              <a:t>       else if (</a:t>
            </a:r>
            <a:r>
              <a:rPr lang="en-US" b="1" dirty="0" err="1" smtClean="0"/>
              <a:t>src</a:t>
            </a:r>
            <a:r>
              <a:rPr lang="en-US" b="1" dirty="0" smtClean="0"/>
              <a:t> == </a:t>
            </a:r>
            <a:r>
              <a:rPr lang="en-US" b="1" dirty="0" err="1" smtClean="0"/>
              <a:t>exitButton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         </a:t>
            </a:r>
            <a:r>
              <a:rPr lang="en-US" b="1" dirty="0" err="1" smtClean="0"/>
              <a:t>System.exit</a:t>
            </a:r>
            <a:r>
              <a:rPr lang="en-US" b="1" dirty="0" smtClean="0"/>
              <a:t>(0);</a:t>
            </a:r>
          </a:p>
          <a:p>
            <a:r>
              <a:rPr lang="en-US" b="1" dirty="0" smtClean="0"/>
              <a:t>     }</a:t>
            </a:r>
          </a:p>
          <a:p>
            <a:endParaRPr lang="en-US" b="1" dirty="0" smtClean="0"/>
          </a:p>
          <a:p>
            <a:r>
              <a:rPr lang="en-US" b="1" dirty="0" smtClean="0"/>
              <a:t>     // Main method.</a:t>
            </a:r>
          </a:p>
          <a:p>
            <a:r>
              <a:rPr lang="en-US" b="1" dirty="0" smtClean="0"/>
              <a:t>     public static void main(String[] </a:t>
            </a:r>
            <a:r>
              <a:rPr lang="en-US" b="1" dirty="0" err="1" smtClean="0"/>
              <a:t>argv</a:t>
            </a:r>
            <a:r>
              <a:rPr lang="en-US" b="1" dirty="0" smtClean="0"/>
              <a:t>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MyApp</a:t>
            </a:r>
            <a:r>
              <a:rPr lang="en-US" b="1" dirty="0" smtClean="0"/>
              <a:t> app = new </a:t>
            </a:r>
            <a:r>
              <a:rPr lang="en-US" b="1" dirty="0" err="1" smtClean="0"/>
              <a:t>MyApp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app.setVisible</a:t>
            </a:r>
            <a:r>
              <a:rPr lang="en-US" b="1" dirty="0" smtClean="0"/>
              <a:t>(true);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4236021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Functor</a:t>
            </a:r>
            <a:r>
              <a:rPr lang="en-US" b="1" dirty="0"/>
              <a:t> Example </a:t>
            </a:r>
            <a:r>
              <a:rPr lang="en-US" b="1" dirty="0" smtClean="0"/>
              <a:t>3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 последния пример има неудобни неща:</a:t>
            </a:r>
            <a:endParaRPr lang="en-US" dirty="0"/>
          </a:p>
          <a:p>
            <a:pPr lvl="1"/>
            <a:r>
              <a:rPr lang="bg-BG" dirty="0" smtClean="0"/>
              <a:t>Обектът, който поддържа </a:t>
            </a:r>
            <a:r>
              <a:rPr lang="en-US" dirty="0" smtClean="0"/>
              <a:t>callback </a:t>
            </a:r>
            <a:r>
              <a:rPr lang="bg-BG" dirty="0" smtClean="0"/>
              <a:t>прави повече от това! Класът </a:t>
            </a:r>
            <a:r>
              <a:rPr lang="en-US" dirty="0" err="1" smtClean="0"/>
              <a:t>MyApp</a:t>
            </a:r>
            <a:r>
              <a:rPr lang="en-US" dirty="0" smtClean="0"/>
              <a:t> </a:t>
            </a:r>
            <a:r>
              <a:rPr lang="bg-BG" dirty="0" smtClean="0"/>
              <a:t>може да има много други методи, освен метода</a:t>
            </a:r>
            <a:r>
              <a:rPr lang="en-US" dirty="0" smtClean="0"/>
              <a:t> </a:t>
            </a:r>
            <a:r>
              <a:rPr lang="en-US" dirty="0" err="1"/>
              <a:t>actionPerformed</a:t>
            </a:r>
            <a:r>
              <a:rPr lang="en-US" dirty="0"/>
              <a:t>() </a:t>
            </a:r>
            <a:r>
              <a:rPr lang="bg-BG" dirty="0" smtClean="0"/>
              <a:t>като </a:t>
            </a:r>
            <a:r>
              <a:rPr lang="en-US" dirty="0" smtClean="0"/>
              <a:t>callback </a:t>
            </a:r>
            <a:r>
              <a:rPr lang="bg-BG" dirty="0" smtClean="0"/>
              <a:t>функция на бутоните. Добре разработените класове имат ограничена функционалност, тясно фокусирана. Така, ако класът отговаря за бутон, той трябва да има само метода </a:t>
            </a:r>
            <a:r>
              <a:rPr lang="en-US" dirty="0" err="1" smtClean="0"/>
              <a:t>actionPerformed</a:t>
            </a:r>
            <a:r>
              <a:rPr lang="en-US" dirty="0"/>
              <a:t>() </a:t>
            </a:r>
            <a:r>
              <a:rPr lang="bg-BG" dirty="0" smtClean="0"/>
              <a:t>на </a:t>
            </a:r>
            <a:r>
              <a:rPr lang="en-US" dirty="0" smtClean="0"/>
              <a:t>callback </a:t>
            </a:r>
            <a:r>
              <a:rPr lang="bg-BG" dirty="0" smtClean="0"/>
              <a:t>обекта</a:t>
            </a:r>
            <a:r>
              <a:rPr lang="bg-BG" dirty="0" smtClean="0"/>
              <a:t>. В противен случай класът не капсулира функционалността правилно.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13991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Functor</a:t>
            </a:r>
            <a:r>
              <a:rPr lang="en-US" b="1" dirty="0"/>
              <a:t> Example </a:t>
            </a:r>
            <a:r>
              <a:rPr lang="en-US" b="1" dirty="0" smtClean="0"/>
              <a:t>3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bg-BG" dirty="0" smtClean="0"/>
              <a:t>Методът </a:t>
            </a:r>
            <a:r>
              <a:rPr lang="en-US" dirty="0" err="1" smtClean="0"/>
              <a:t>actionPerformed</a:t>
            </a:r>
            <a:r>
              <a:rPr lang="en-US" dirty="0"/>
              <a:t>() </a:t>
            </a:r>
            <a:r>
              <a:rPr lang="bg-BG" dirty="0" smtClean="0"/>
              <a:t>е досаден. </a:t>
            </a:r>
            <a:r>
              <a:rPr lang="en-US" dirty="0" err="1" smtClean="0"/>
              <a:t>MyApp</a:t>
            </a:r>
            <a:r>
              <a:rPr lang="en-US" dirty="0" smtClean="0"/>
              <a:t> </a:t>
            </a:r>
            <a:r>
              <a:rPr lang="bg-BG" dirty="0" smtClean="0"/>
              <a:t>трябва да регистрира </a:t>
            </a:r>
            <a:r>
              <a:rPr lang="en-US" dirty="0" smtClean="0"/>
              <a:t>listener </a:t>
            </a:r>
            <a:r>
              <a:rPr lang="bg-BG" dirty="0" smtClean="0"/>
              <a:t>за много бутони</a:t>
            </a:r>
            <a:r>
              <a:rPr lang="en-US" dirty="0" smtClean="0"/>
              <a:t> (</a:t>
            </a:r>
            <a:r>
              <a:rPr lang="bg-BG" dirty="0" smtClean="0"/>
              <a:t>в нашия пример се регистрират само два бутона</a:t>
            </a:r>
            <a:r>
              <a:rPr lang="en-US" dirty="0" smtClean="0"/>
              <a:t>)</a:t>
            </a:r>
            <a:r>
              <a:rPr lang="bg-BG" dirty="0" smtClean="0"/>
              <a:t> и методът </a:t>
            </a:r>
            <a:r>
              <a:rPr lang="en-US" dirty="0" err="1" smtClean="0"/>
              <a:t>actionPerformed</a:t>
            </a:r>
            <a:r>
              <a:rPr lang="en-US" dirty="0"/>
              <a:t>() </a:t>
            </a:r>
            <a:r>
              <a:rPr lang="bg-BG" dirty="0" smtClean="0"/>
              <a:t>трябва да обработва </a:t>
            </a:r>
            <a:r>
              <a:rPr lang="en-US" dirty="0" smtClean="0"/>
              <a:t>action </a:t>
            </a:r>
            <a:r>
              <a:rPr lang="en-US" dirty="0" smtClean="0"/>
              <a:t>events </a:t>
            </a:r>
            <a:r>
              <a:rPr lang="bg-BG" dirty="0" smtClean="0"/>
              <a:t>за всички тях</a:t>
            </a:r>
            <a:r>
              <a:rPr lang="en-US" dirty="0" smtClean="0"/>
              <a:t>.  </a:t>
            </a:r>
            <a:r>
              <a:rPr lang="bg-BG" dirty="0" smtClean="0"/>
              <a:t>Следователно в </a:t>
            </a:r>
            <a:r>
              <a:rPr lang="en-US" dirty="0" err="1" smtClean="0"/>
              <a:t>actionPerformed</a:t>
            </a:r>
            <a:r>
              <a:rPr lang="en-US" dirty="0" smtClean="0"/>
              <a:t>()</a:t>
            </a:r>
            <a:r>
              <a:rPr lang="bg-BG" dirty="0" smtClean="0"/>
              <a:t> ще имаме много дълъг условен оператор</a:t>
            </a:r>
            <a:r>
              <a:rPr lang="en-US" dirty="0" smtClean="0"/>
              <a:t>.  </a:t>
            </a:r>
            <a:r>
              <a:rPr lang="bg-BG" dirty="0" smtClean="0"/>
              <a:t>По-добре е ако имаме различни </a:t>
            </a:r>
            <a:r>
              <a:rPr lang="en-US" dirty="0" smtClean="0"/>
              <a:t>callback </a:t>
            </a:r>
            <a:r>
              <a:rPr lang="en-US" dirty="0" smtClean="0"/>
              <a:t>object </a:t>
            </a:r>
            <a:r>
              <a:rPr lang="bg-BG" dirty="0" smtClean="0"/>
              <a:t>за всеки бутон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bg-BG" dirty="0" smtClean="0"/>
              <a:t>Отделните обекти се нуждаят от достъп към методите и атрибутите на класа</a:t>
            </a:r>
            <a:r>
              <a:rPr lang="en-US" dirty="0" smtClean="0"/>
              <a:t> </a:t>
            </a:r>
            <a:r>
              <a:rPr lang="en-US" dirty="0" err="1" smtClean="0"/>
              <a:t>MyApp</a:t>
            </a:r>
            <a:endParaRPr lang="en-US" dirty="0"/>
          </a:p>
          <a:p>
            <a:r>
              <a:rPr lang="en-US" dirty="0" smtClean="0"/>
              <a:t>Java </a:t>
            </a:r>
            <a:r>
              <a:rPr lang="bg-BG" dirty="0" smtClean="0"/>
              <a:t>има правилен отговор за тези недостатъци:</a:t>
            </a:r>
            <a:r>
              <a:rPr lang="en-US" dirty="0" smtClean="0"/>
              <a:t>: </a:t>
            </a:r>
            <a:r>
              <a:rPr lang="en-US" dirty="0"/>
              <a:t>inner classes!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82902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Functor</a:t>
            </a:r>
            <a:r>
              <a:rPr lang="en-US" b="1" dirty="0"/>
              <a:t> Example </a:t>
            </a:r>
            <a:r>
              <a:rPr lang="en-US" b="1" dirty="0" smtClean="0"/>
              <a:t>3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метода </a:t>
            </a:r>
            <a:r>
              <a:rPr lang="en-US" dirty="0" err="1" smtClean="0"/>
              <a:t>setupWindow</a:t>
            </a:r>
            <a:r>
              <a:rPr lang="en-US" dirty="0"/>
              <a:t>() </a:t>
            </a:r>
            <a:r>
              <a:rPr lang="bg-BG" dirty="0" smtClean="0"/>
              <a:t>на класа </a:t>
            </a:r>
            <a:r>
              <a:rPr lang="en-US" dirty="0" err="1" smtClean="0"/>
              <a:t>MyApp</a:t>
            </a:r>
            <a:r>
              <a:rPr lang="bg-BG" dirty="0" smtClean="0"/>
              <a:t>, ползващ анонимни вътрешни класове в </a:t>
            </a:r>
            <a:r>
              <a:rPr lang="en-US" dirty="0" smtClean="0"/>
              <a:t>Java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2832025"/>
            <a:ext cx="74168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// Setup GUI.</a:t>
            </a:r>
          </a:p>
          <a:p>
            <a:r>
              <a:rPr lang="en-US" b="1" dirty="0" smtClean="0"/>
              <a:t>  private void </a:t>
            </a:r>
            <a:r>
              <a:rPr lang="en-US" b="1" dirty="0" err="1" smtClean="0"/>
              <a:t>setupWindow</a:t>
            </a:r>
            <a:r>
              <a:rPr lang="en-US" b="1" dirty="0" smtClean="0"/>
              <a:t>() {</a:t>
            </a:r>
          </a:p>
          <a:p>
            <a:r>
              <a:rPr lang="en-US" b="1" dirty="0" smtClean="0"/>
              <a:t>    Panel </a:t>
            </a:r>
            <a:r>
              <a:rPr lang="en-US" b="1" dirty="0" err="1" smtClean="0"/>
              <a:t>bottomPanel</a:t>
            </a:r>
            <a:r>
              <a:rPr lang="en-US" b="1" dirty="0" smtClean="0"/>
              <a:t> = new Panel();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bottomPanel.add</a:t>
            </a:r>
            <a:r>
              <a:rPr lang="en-US" b="1" dirty="0" smtClean="0"/>
              <a:t>(</a:t>
            </a:r>
            <a:r>
              <a:rPr lang="en-US" b="1" dirty="0" err="1" smtClean="0"/>
              <a:t>goButton</a:t>
            </a:r>
            <a:r>
              <a:rPr lang="en-US" b="1" dirty="0" smtClean="0"/>
              <a:t>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bottomPanel.add</a:t>
            </a:r>
            <a:r>
              <a:rPr lang="en-US" b="1" dirty="0" smtClean="0"/>
              <a:t>(</a:t>
            </a:r>
            <a:r>
              <a:rPr lang="en-US" b="1" dirty="0" err="1" smtClean="0"/>
              <a:t>exitButton</a:t>
            </a:r>
            <a:r>
              <a:rPr lang="en-US" b="1" dirty="0" smtClean="0"/>
              <a:t>);</a:t>
            </a:r>
          </a:p>
          <a:p>
            <a:endParaRPr lang="en-US" b="1" dirty="0" smtClean="0"/>
          </a:p>
          <a:p>
            <a:r>
              <a:rPr lang="en-US" b="1" dirty="0" smtClean="0"/>
              <a:t>    // Use instances of anonymous inner classes</a:t>
            </a:r>
          </a:p>
          <a:p>
            <a:r>
              <a:rPr lang="en-US" b="1" dirty="0" smtClean="0"/>
              <a:t>    // as the callback objects for the button events!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goButton.addActionListener</a:t>
            </a:r>
            <a:r>
              <a:rPr lang="en-US" b="1" dirty="0" smtClean="0"/>
              <a:t>(new </a:t>
            </a:r>
            <a:r>
              <a:rPr lang="en-US" b="1" dirty="0" err="1" smtClean="0"/>
              <a:t>ActionListener</a:t>
            </a:r>
            <a:r>
              <a:rPr lang="en-US" b="1" dirty="0" smtClean="0"/>
              <a:t> () {</a:t>
            </a:r>
          </a:p>
          <a:p>
            <a:r>
              <a:rPr lang="en-US" b="1" dirty="0" smtClean="0"/>
              <a:t>      public void </a:t>
            </a:r>
            <a:r>
              <a:rPr lang="en-US" b="1" dirty="0" err="1" smtClean="0"/>
              <a:t>actionPerformed</a:t>
            </a:r>
            <a:r>
              <a:rPr lang="en-US" b="1" dirty="0" smtClean="0"/>
              <a:t>(</a:t>
            </a:r>
            <a:r>
              <a:rPr lang="en-US" b="1" dirty="0" err="1" smtClean="0"/>
              <a:t>ActionEvent</a:t>
            </a:r>
            <a:r>
              <a:rPr lang="en-US" b="1" dirty="0" smtClean="0"/>
              <a:t> event) {</a:t>
            </a:r>
          </a:p>
          <a:p>
            <a:r>
              <a:rPr lang="en-US" b="1" dirty="0" smtClean="0"/>
              <a:t>        go();</a:t>
            </a:r>
          </a:p>
          <a:p>
            <a:r>
              <a:rPr lang="en-US" b="1" dirty="0" smtClean="0"/>
              <a:t>      }</a:t>
            </a:r>
          </a:p>
          <a:p>
            <a:r>
              <a:rPr lang="en-US" b="1" dirty="0" smtClean="0"/>
              <a:t>    });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857441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Functor</a:t>
            </a:r>
            <a:r>
              <a:rPr lang="en-US" b="1" dirty="0"/>
              <a:t> Example </a:t>
            </a:r>
            <a:r>
              <a:rPr lang="en-US" b="1" dirty="0" smtClean="0"/>
              <a:t>3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bg-BG" dirty="0" smtClean="0"/>
              <a:t>Тези инстанции на анонимни вътрешни класове са </a:t>
            </a:r>
            <a:r>
              <a:rPr lang="en-US" dirty="0" err="1" smtClean="0"/>
              <a:t>functors</a:t>
            </a:r>
            <a:r>
              <a:rPr lang="en-US" dirty="0"/>
              <a:t>.  </a:t>
            </a:r>
            <a:r>
              <a:rPr lang="bg-BG" dirty="0" smtClean="0"/>
              <a:t>Те са обекти, действащи като указатели към функции.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1901731"/>
            <a:ext cx="71287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</a:t>
            </a:r>
            <a:r>
              <a:rPr lang="en-US" b="1" dirty="0" err="1" smtClean="0"/>
              <a:t>exitButton.addActionListener</a:t>
            </a:r>
            <a:r>
              <a:rPr lang="en-US" b="1" dirty="0" smtClean="0"/>
              <a:t>(new </a:t>
            </a:r>
            <a:r>
              <a:rPr lang="en-US" b="1" dirty="0" err="1" smtClean="0"/>
              <a:t>ActionListener</a:t>
            </a:r>
            <a:r>
              <a:rPr lang="en-US" b="1" dirty="0" smtClean="0"/>
              <a:t> () {</a:t>
            </a:r>
          </a:p>
          <a:p>
            <a:r>
              <a:rPr lang="en-US" b="1" dirty="0" smtClean="0"/>
              <a:t>      public void </a:t>
            </a:r>
            <a:r>
              <a:rPr lang="en-US" b="1" dirty="0" err="1" smtClean="0"/>
              <a:t>actionPerformed</a:t>
            </a:r>
            <a:r>
              <a:rPr lang="en-US" b="1" dirty="0" smtClean="0"/>
              <a:t>(</a:t>
            </a:r>
            <a:r>
              <a:rPr lang="en-US" b="1" dirty="0" err="1" smtClean="0"/>
              <a:t>ActionEvent</a:t>
            </a:r>
            <a:r>
              <a:rPr lang="en-US" b="1" dirty="0" smtClean="0"/>
              <a:t> event) {</a:t>
            </a:r>
          </a:p>
          <a:p>
            <a:r>
              <a:rPr lang="en-US" b="1" dirty="0" smtClean="0"/>
              <a:t>        </a:t>
            </a:r>
            <a:r>
              <a:rPr lang="en-US" b="1" dirty="0" err="1" smtClean="0"/>
              <a:t>System.exit</a:t>
            </a:r>
            <a:r>
              <a:rPr lang="en-US" b="1" dirty="0" smtClean="0"/>
              <a:t>(0);</a:t>
            </a:r>
          </a:p>
          <a:p>
            <a:r>
              <a:rPr lang="en-US" b="1" dirty="0" smtClean="0"/>
              <a:t>      }</a:t>
            </a:r>
          </a:p>
          <a:p>
            <a:r>
              <a:rPr lang="en-US" b="1" dirty="0" smtClean="0"/>
              <a:t>    });</a:t>
            </a:r>
          </a:p>
          <a:p>
            <a:r>
              <a:rPr lang="en-US" b="1" dirty="0" smtClean="0"/>
              <a:t>    pack();</a:t>
            </a:r>
          </a:p>
          <a:p>
            <a:r>
              <a:rPr lang="en-US" b="1" dirty="0" smtClean="0"/>
              <a:t>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40052654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Command </a:t>
            </a:r>
            <a:r>
              <a:rPr lang="en-US" b="1" dirty="0" smtClean="0"/>
              <a:t>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Капсулира заявките за услуги от обект в други обекти, позволявайки да се обработват заявките по различни начини</a:t>
            </a:r>
          </a:p>
          <a:p>
            <a:r>
              <a:rPr lang="bg-BG" dirty="0" smtClean="0"/>
              <a:t>Мотивация </a:t>
            </a:r>
            <a:endParaRPr lang="bg-B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3789040"/>
            <a:ext cx="7537038" cy="2731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6505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b="1" dirty="0"/>
              <a:t>The Command </a:t>
            </a:r>
            <a:r>
              <a:rPr lang="en-US" b="1" dirty="0" smtClean="0"/>
              <a:t>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4933528"/>
          </a:xfrm>
        </p:spPr>
        <p:txBody>
          <a:bodyPr>
            <a:normAutofit lnSpcReduction="10000"/>
          </a:bodyPr>
          <a:lstStyle/>
          <a:p>
            <a:r>
              <a:rPr lang="bg-BG" dirty="0" smtClean="0"/>
              <a:t>Мотивация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bg-BG" dirty="0" smtClean="0"/>
              <a:t>Използваме </a:t>
            </a:r>
            <a:r>
              <a:rPr lang="en-US" dirty="0" smtClean="0"/>
              <a:t>Command pattern</a:t>
            </a:r>
            <a:r>
              <a:rPr lang="bg-BG" dirty="0" smtClean="0"/>
              <a:t>,</a:t>
            </a:r>
            <a:r>
              <a:rPr lang="en-US" dirty="0" smtClean="0"/>
              <a:t> </a:t>
            </a:r>
            <a:r>
              <a:rPr lang="bg-BG" dirty="0" smtClean="0"/>
              <a:t>когато:</a:t>
            </a:r>
            <a:endParaRPr lang="en-US" dirty="0"/>
          </a:p>
          <a:p>
            <a:pPr lvl="1"/>
            <a:r>
              <a:rPr lang="bg-BG" dirty="0" smtClean="0"/>
              <a:t>Желаем да реализираме </a:t>
            </a:r>
            <a:r>
              <a:rPr lang="en-US" dirty="0" smtClean="0"/>
              <a:t>callback function</a:t>
            </a:r>
            <a:endParaRPr lang="en-US" dirty="0"/>
          </a:p>
          <a:p>
            <a:pPr lvl="1"/>
            <a:r>
              <a:rPr lang="bg-BG" dirty="0" smtClean="0"/>
              <a:t>Желаем да дефинираме опашка и да изпълним  заявки по различно време</a:t>
            </a:r>
            <a:endParaRPr lang="en-US" dirty="0"/>
          </a:p>
          <a:p>
            <a:pPr lvl="1"/>
            <a:r>
              <a:rPr lang="bg-BG" dirty="0" smtClean="0"/>
              <a:t>Желаем да поддържаме операции </a:t>
            </a:r>
            <a:r>
              <a:rPr lang="en-US" dirty="0" smtClean="0"/>
              <a:t>undo </a:t>
            </a:r>
            <a:r>
              <a:rPr lang="bg-BG" dirty="0" smtClean="0"/>
              <a:t>и </a:t>
            </a:r>
            <a:r>
              <a:rPr lang="en-US" dirty="0" smtClean="0"/>
              <a:t>change log</a:t>
            </a:r>
            <a:endParaRPr lang="bg-B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355" y="1844824"/>
            <a:ext cx="6774231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6055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Functors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bg-BG" dirty="0" smtClean="0"/>
              <a:t>Когато разработваме софтуер с общо предназначение, често използваме </a:t>
            </a:r>
            <a:r>
              <a:rPr lang="en-US" i="1" dirty="0" smtClean="0"/>
              <a:t>callback </a:t>
            </a:r>
            <a:r>
              <a:rPr lang="en-US" i="1" dirty="0"/>
              <a:t>functions</a:t>
            </a:r>
          </a:p>
          <a:p>
            <a:r>
              <a:rPr lang="en-US" dirty="0" smtClean="0"/>
              <a:t>callback </a:t>
            </a:r>
            <a:r>
              <a:rPr lang="en-US" dirty="0"/>
              <a:t>function </a:t>
            </a:r>
            <a:r>
              <a:rPr lang="bg-BG" dirty="0" smtClean="0"/>
              <a:t>е функция, която е регистрирана в системата, за да бъде извикана на по-късен етап, когато възникне някакво събитие</a:t>
            </a:r>
            <a:endParaRPr lang="en-US" dirty="0"/>
          </a:p>
          <a:p>
            <a:r>
              <a:rPr lang="bg-BG" dirty="0" smtClean="0"/>
              <a:t>В </a:t>
            </a:r>
            <a:r>
              <a:rPr lang="en-US" dirty="0" smtClean="0"/>
              <a:t>C </a:t>
            </a:r>
            <a:r>
              <a:rPr lang="bg-BG" dirty="0" smtClean="0"/>
              <a:t>и</a:t>
            </a:r>
            <a:r>
              <a:rPr lang="en-US" dirty="0" smtClean="0"/>
              <a:t> </a:t>
            </a:r>
            <a:r>
              <a:rPr lang="en-US" dirty="0"/>
              <a:t>C++ </a:t>
            </a:r>
            <a:r>
              <a:rPr lang="bg-BG" dirty="0" smtClean="0"/>
              <a:t>можем да използваме указатели към функции като </a:t>
            </a:r>
            <a:r>
              <a:rPr lang="en-US" dirty="0" smtClean="0"/>
              <a:t>callback </a:t>
            </a:r>
            <a:r>
              <a:rPr lang="bg-BG" dirty="0" smtClean="0"/>
              <a:t>механизъм, но това не е достъпно в </a:t>
            </a:r>
            <a:r>
              <a:rPr lang="en-US" dirty="0" smtClean="0"/>
              <a:t>Java</a:t>
            </a:r>
            <a:endParaRPr lang="en-US" dirty="0"/>
          </a:p>
          <a:p>
            <a:r>
              <a:rPr lang="bg-BG" dirty="0" smtClean="0"/>
              <a:t>В </a:t>
            </a:r>
            <a:r>
              <a:rPr lang="en-US" dirty="0" smtClean="0"/>
              <a:t>Java </a:t>
            </a:r>
            <a:r>
              <a:rPr lang="bg-BG" dirty="0" smtClean="0"/>
              <a:t>трябва да ползваме обект, който изпълнява ролята на указател към функция.</a:t>
            </a:r>
            <a:r>
              <a:rPr lang="en-US" dirty="0" smtClean="0"/>
              <a:t> (</a:t>
            </a:r>
            <a:r>
              <a:rPr lang="bg-BG" dirty="0" smtClean="0"/>
              <a:t>можем да ползваме тази техника и в </a:t>
            </a:r>
            <a:r>
              <a:rPr lang="en-US" dirty="0" smtClean="0"/>
              <a:t>C</a:t>
            </a:r>
            <a:r>
              <a:rPr lang="en-US" dirty="0"/>
              <a:t>++.)</a:t>
            </a:r>
          </a:p>
          <a:p>
            <a:r>
              <a:rPr lang="en-US" i="1" dirty="0" err="1" smtClean="0"/>
              <a:t>functor</a:t>
            </a:r>
            <a:r>
              <a:rPr lang="en-US" dirty="0" smtClean="0"/>
              <a:t> </a:t>
            </a:r>
            <a:r>
              <a:rPr lang="bg-BG" dirty="0" smtClean="0"/>
              <a:t>е клас, в повечето случаи само с един метод, чиято инстанция изпълнява ролята на указател към функция. </a:t>
            </a:r>
            <a:r>
              <a:rPr lang="en-US" dirty="0" err="1" smtClean="0"/>
              <a:t>Functor</a:t>
            </a:r>
            <a:r>
              <a:rPr lang="en-US" dirty="0" smtClean="0"/>
              <a:t> </a:t>
            </a:r>
            <a:r>
              <a:rPr lang="bg-BG" dirty="0" smtClean="0"/>
              <a:t>обектите могат да се създават, предават като параметри и обработват когато е необходим указател към функция.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0675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Command </a:t>
            </a:r>
            <a:r>
              <a:rPr lang="en-US" b="1" dirty="0" smtClean="0"/>
              <a:t>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Структура</a:t>
            </a:r>
            <a:endParaRPr lang="bg-B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563341"/>
            <a:ext cx="7447920" cy="3313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24540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Command </a:t>
            </a:r>
            <a:r>
              <a:rPr lang="en-US" b="1" dirty="0" smtClean="0"/>
              <a:t>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Взаимодействия</a:t>
            </a:r>
            <a:endParaRPr lang="bg-B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18036"/>
            <a:ext cx="7522347" cy="3187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14671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Command </a:t>
            </a:r>
            <a:r>
              <a:rPr lang="en-US" b="1" dirty="0" smtClean="0"/>
              <a:t>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44" y="1848493"/>
            <a:ext cx="8229600" cy="4389120"/>
          </a:xfrm>
        </p:spPr>
        <p:txBody>
          <a:bodyPr/>
          <a:lstStyle/>
          <a:p>
            <a:r>
              <a:rPr lang="bg-BG" dirty="0" smtClean="0"/>
              <a:t>Последствия</a:t>
            </a:r>
            <a:endParaRPr lang="en-US" dirty="0"/>
          </a:p>
          <a:p>
            <a:pPr lvl="1"/>
            <a:r>
              <a:rPr lang="en-US" dirty="0" smtClean="0"/>
              <a:t>Command </a:t>
            </a:r>
            <a:r>
              <a:rPr lang="bg-BG" dirty="0" smtClean="0"/>
              <a:t>разделя обекта, който извиква операцията, от този който знае как да я изпълни</a:t>
            </a:r>
            <a:endParaRPr lang="en-US" dirty="0"/>
          </a:p>
          <a:p>
            <a:pPr lvl="1"/>
            <a:r>
              <a:rPr lang="en-US" dirty="0" smtClean="0"/>
              <a:t>Commands </a:t>
            </a:r>
            <a:r>
              <a:rPr lang="bg-BG" dirty="0" smtClean="0"/>
              <a:t>са </a:t>
            </a:r>
            <a:r>
              <a:rPr lang="en-US" dirty="0" smtClean="0"/>
              <a:t>first-class </a:t>
            </a:r>
            <a:r>
              <a:rPr lang="en-US" dirty="0"/>
              <a:t>objects. </a:t>
            </a:r>
            <a:r>
              <a:rPr lang="bg-BG" dirty="0" smtClean="0"/>
              <a:t>Те могат да се манипулират и наследяват както всеки друг обект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Commands </a:t>
            </a:r>
            <a:r>
              <a:rPr lang="bg-BG" dirty="0" smtClean="0"/>
              <a:t>могат да се организират в съставни команди</a:t>
            </a:r>
            <a:endParaRPr lang="bg-BG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605" y="4437112"/>
            <a:ext cx="6141843" cy="2354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1626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Command </a:t>
            </a:r>
            <a:r>
              <a:rPr lang="en-US" b="1" dirty="0" smtClean="0"/>
              <a:t>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bg-BG" dirty="0" smtClean="0"/>
              <a:t>Реализация </a:t>
            </a:r>
          </a:p>
          <a:p>
            <a:r>
              <a:rPr lang="bg-BG" dirty="0" smtClean="0"/>
              <a:t>Колко интелигиентен трябва да бъде </a:t>
            </a:r>
            <a:r>
              <a:rPr lang="en-US" dirty="0" smtClean="0"/>
              <a:t>command object ?</a:t>
            </a:r>
            <a:endParaRPr lang="en-US" dirty="0"/>
          </a:p>
          <a:p>
            <a:pPr lvl="1"/>
            <a:r>
              <a:rPr lang="en-US" dirty="0" smtClean="0"/>
              <a:t>Dumb</a:t>
            </a:r>
            <a:r>
              <a:rPr lang="en-US" dirty="0"/>
              <a:t>: </a:t>
            </a:r>
            <a:r>
              <a:rPr lang="bg-BG" dirty="0" smtClean="0"/>
              <a:t>пренасочва изискваното действие към обект приемник</a:t>
            </a:r>
            <a:endParaRPr lang="en-US" dirty="0"/>
          </a:p>
          <a:p>
            <a:pPr lvl="1"/>
            <a:r>
              <a:rPr lang="en-US" dirty="0" smtClean="0"/>
              <a:t>Smart</a:t>
            </a:r>
            <a:r>
              <a:rPr lang="en-US" dirty="0"/>
              <a:t>: </a:t>
            </a:r>
            <a:r>
              <a:rPr lang="bg-BG" dirty="0" smtClean="0"/>
              <a:t>реализира всичко сам без пренасочване към обект приемник</a:t>
            </a:r>
            <a:endParaRPr lang="en-US" dirty="0"/>
          </a:p>
          <a:p>
            <a:r>
              <a:rPr lang="bg-BG" dirty="0" smtClean="0"/>
              <a:t>Обект </a:t>
            </a:r>
            <a:r>
              <a:rPr lang="en-US" dirty="0" err="1" smtClean="0"/>
              <a:t>functor</a:t>
            </a:r>
            <a:r>
              <a:rPr lang="en-US" dirty="0" smtClean="0"/>
              <a:t> </a:t>
            </a:r>
            <a:r>
              <a:rPr lang="bg-BG" dirty="0" smtClean="0"/>
              <a:t>обикновено реализира желаното поведение сам без пренасочване към друг обект. Обект </a:t>
            </a:r>
            <a:r>
              <a:rPr lang="en-US" dirty="0" smtClean="0"/>
              <a:t>command </a:t>
            </a:r>
            <a:r>
              <a:rPr lang="bg-BG" dirty="0" smtClean="0"/>
              <a:t>често пренасочва желано поведение към друг приемник обект</a:t>
            </a:r>
            <a:r>
              <a:rPr lang="en-US" dirty="0" smtClean="0"/>
              <a:t>.</a:t>
            </a:r>
            <a:endParaRPr lang="en-US" dirty="0"/>
          </a:p>
          <a:p>
            <a:r>
              <a:rPr lang="bg-BG" dirty="0" smtClean="0"/>
              <a:t>Ако обект </a:t>
            </a:r>
            <a:r>
              <a:rPr lang="en-US" dirty="0" smtClean="0"/>
              <a:t>command </a:t>
            </a:r>
            <a:r>
              <a:rPr lang="bg-BG" dirty="0" smtClean="0"/>
              <a:t>реализира желано поведение сам, той работи като </a:t>
            </a:r>
            <a:r>
              <a:rPr lang="en-US" dirty="0" smtClean="0"/>
              <a:t>simple </a:t>
            </a:r>
            <a:r>
              <a:rPr lang="en-US" dirty="0" err="1"/>
              <a:t>functor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18219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Command Pattern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bg-BG" dirty="0" smtClean="0"/>
              <a:t>Ситуация</a:t>
            </a:r>
            <a:r>
              <a:rPr lang="en-US" dirty="0" smtClean="0"/>
              <a:t>: GUI </a:t>
            </a:r>
            <a:r>
              <a:rPr lang="bg-BG" dirty="0" smtClean="0"/>
              <a:t>система има няколко бутона, които изпълняват различни действия. Трябва да има меню, което да изпълнява същите действия, както бутоните.</a:t>
            </a:r>
            <a:endParaRPr lang="en-US" dirty="0"/>
          </a:p>
          <a:p>
            <a:r>
              <a:rPr lang="bg-BG" dirty="0" smtClean="0"/>
              <a:t>Решение </a:t>
            </a:r>
            <a:r>
              <a:rPr lang="en-US" dirty="0" smtClean="0"/>
              <a:t>1</a:t>
            </a:r>
            <a:r>
              <a:rPr lang="en-US" dirty="0"/>
              <a:t>: </a:t>
            </a:r>
            <a:r>
              <a:rPr lang="bg-BG" dirty="0" smtClean="0"/>
              <a:t>ще направим един </a:t>
            </a:r>
            <a:r>
              <a:rPr lang="en-US" dirty="0" smtClean="0"/>
              <a:t>action </a:t>
            </a:r>
            <a:r>
              <a:rPr lang="en-US" dirty="0"/>
              <a:t>listener </a:t>
            </a:r>
            <a:r>
              <a:rPr lang="bg-BG" dirty="0" smtClean="0"/>
              <a:t>за всички бутони и </a:t>
            </a:r>
            <a:r>
              <a:rPr lang="en-US" dirty="0" smtClean="0"/>
              <a:t>menu </a:t>
            </a:r>
            <a:r>
              <a:rPr lang="en-US" dirty="0" smtClean="0"/>
              <a:t>items</a:t>
            </a:r>
            <a:r>
              <a:rPr lang="en-US" dirty="0"/>
              <a:t>.  </a:t>
            </a:r>
            <a:r>
              <a:rPr lang="bg-BG" dirty="0" smtClean="0"/>
              <a:t>Както вече бе показано, това не е добро решение, защото метода </a:t>
            </a:r>
            <a:r>
              <a:rPr lang="en-US" dirty="0" err="1" smtClean="0"/>
              <a:t>actionPerformed</a:t>
            </a:r>
            <a:r>
              <a:rPr lang="en-US" dirty="0"/>
              <a:t>() </a:t>
            </a:r>
            <a:r>
              <a:rPr lang="bg-BG" dirty="0" smtClean="0"/>
              <a:t>заобикаля </a:t>
            </a:r>
            <a:r>
              <a:rPr lang="en-US" dirty="0" smtClean="0"/>
              <a:t>Open-Closed </a:t>
            </a:r>
            <a:r>
              <a:rPr lang="en-US" dirty="0"/>
              <a:t>Principle.</a:t>
            </a:r>
          </a:p>
          <a:p>
            <a:r>
              <a:rPr lang="bg-BG" dirty="0" smtClean="0"/>
              <a:t>Решение </a:t>
            </a:r>
            <a:r>
              <a:rPr lang="en-US" dirty="0" smtClean="0"/>
              <a:t>2</a:t>
            </a:r>
            <a:r>
              <a:rPr lang="en-US" dirty="0"/>
              <a:t>: </a:t>
            </a:r>
            <a:r>
              <a:rPr lang="bg-BG" dirty="0" smtClean="0"/>
              <a:t>ще направим </a:t>
            </a:r>
            <a:r>
              <a:rPr lang="en-US" dirty="0" smtClean="0"/>
              <a:t>action </a:t>
            </a:r>
            <a:r>
              <a:rPr lang="en-US" dirty="0"/>
              <a:t>listener </a:t>
            </a:r>
            <a:r>
              <a:rPr lang="bg-BG" dirty="0" smtClean="0"/>
              <a:t>за всяка двойка </a:t>
            </a:r>
            <a:r>
              <a:rPr lang="en-US" dirty="0" smtClean="0"/>
              <a:t>button </a:t>
            </a:r>
            <a:r>
              <a:rPr lang="bg-BG" dirty="0" smtClean="0"/>
              <a:t>и </a:t>
            </a:r>
            <a:r>
              <a:rPr lang="en-US" dirty="0" smtClean="0"/>
              <a:t>menu </a:t>
            </a:r>
            <a:r>
              <a:rPr lang="en-US" dirty="0"/>
              <a:t>item.  </a:t>
            </a:r>
            <a:r>
              <a:rPr lang="bg-BG" dirty="0" smtClean="0"/>
              <a:t>Ще запазим действията в метод </a:t>
            </a:r>
            <a:r>
              <a:rPr lang="en-US" dirty="0" err="1" smtClean="0"/>
              <a:t>actionPerformed</a:t>
            </a:r>
            <a:r>
              <a:rPr lang="en-US" dirty="0" smtClean="0"/>
              <a:t>() </a:t>
            </a:r>
            <a:r>
              <a:rPr lang="bg-BG" dirty="0" smtClean="0"/>
              <a:t>на съответния </a:t>
            </a:r>
            <a:r>
              <a:rPr lang="en-US" dirty="0" smtClean="0"/>
              <a:t>action </a:t>
            </a:r>
            <a:r>
              <a:rPr lang="en-US" dirty="0"/>
              <a:t>listener.  </a:t>
            </a:r>
            <a:r>
              <a:rPr lang="bg-BG" dirty="0" smtClean="0"/>
              <a:t>Това решение е </a:t>
            </a:r>
            <a:r>
              <a:rPr lang="en-US" dirty="0" smtClean="0"/>
              <a:t>Command </a:t>
            </a:r>
            <a:r>
              <a:rPr lang="en-US" dirty="0"/>
              <a:t>pattern </a:t>
            </a:r>
            <a:r>
              <a:rPr lang="bg-BG" dirty="0" smtClean="0"/>
              <a:t>с упростени класове </a:t>
            </a:r>
            <a:r>
              <a:rPr lang="en-US" dirty="0" err="1" smtClean="0"/>
              <a:t>ConcreteCommand</a:t>
            </a:r>
            <a:r>
              <a:rPr lang="bg-BG" dirty="0" smtClean="0"/>
              <a:t>, които изпълняват действията сами, работейки като</a:t>
            </a:r>
            <a:r>
              <a:rPr lang="en-US" dirty="0" smtClean="0"/>
              <a:t> </a:t>
            </a:r>
            <a:r>
              <a:rPr lang="en-US" dirty="0" err="1"/>
              <a:t>functors</a:t>
            </a:r>
            <a:endParaRPr lang="en-US" dirty="0"/>
          </a:p>
          <a:p>
            <a:r>
              <a:rPr lang="bg-BG" dirty="0" smtClean="0"/>
              <a:t>В </a:t>
            </a:r>
            <a:r>
              <a:rPr lang="en-US" dirty="0" smtClean="0"/>
              <a:t>Java </a:t>
            </a:r>
            <a:r>
              <a:rPr lang="en-US" dirty="0"/>
              <a:t>2, Swing Action objects </a:t>
            </a:r>
            <a:r>
              <a:rPr lang="bg-BG" dirty="0" smtClean="0"/>
              <a:t>се използват за тази цел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539083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Command Pattern Example 1</a:t>
            </a:r>
            <a:endParaRPr lang="bg-BG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8277324" cy="4115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46579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Swing Actions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bg-BG" dirty="0" smtClean="0"/>
              <a:t>Обект </a:t>
            </a:r>
            <a:r>
              <a:rPr lang="en-US" dirty="0" smtClean="0"/>
              <a:t>Swing </a:t>
            </a:r>
            <a:r>
              <a:rPr lang="en-US" dirty="0"/>
              <a:t>Action </a:t>
            </a:r>
            <a:r>
              <a:rPr lang="bg-BG" dirty="0" smtClean="0"/>
              <a:t>е </a:t>
            </a:r>
            <a:r>
              <a:rPr lang="en-US" dirty="0" err="1" smtClean="0"/>
              <a:t>ActionListener</a:t>
            </a:r>
            <a:r>
              <a:rPr lang="en-US" dirty="0" smtClean="0"/>
              <a:t> </a:t>
            </a:r>
            <a:r>
              <a:rPr lang="bg-BG" dirty="0" smtClean="0"/>
              <a:t>обект, който не само предоставя </a:t>
            </a:r>
            <a:r>
              <a:rPr lang="en-US" dirty="0" err="1" smtClean="0"/>
              <a:t>ActionEvent</a:t>
            </a:r>
            <a:r>
              <a:rPr lang="en-US" dirty="0" smtClean="0"/>
              <a:t> </a:t>
            </a:r>
            <a:r>
              <a:rPr lang="bg-BG" dirty="0" smtClean="0"/>
              <a:t>обработки</a:t>
            </a:r>
            <a:r>
              <a:rPr lang="en-US" dirty="0" smtClean="0"/>
              <a:t>, </a:t>
            </a:r>
            <a:r>
              <a:rPr lang="bg-BG" dirty="0" smtClean="0"/>
              <a:t>но и централизира обработките на текст, икони и разрешено състояние на </a:t>
            </a:r>
            <a:r>
              <a:rPr lang="en-US" dirty="0" smtClean="0"/>
              <a:t>toolbar </a:t>
            </a:r>
            <a:r>
              <a:rPr lang="bg-BG" dirty="0" smtClean="0"/>
              <a:t>бутони или </a:t>
            </a:r>
            <a:r>
              <a:rPr lang="en-US" dirty="0" smtClean="0"/>
              <a:t>menu </a:t>
            </a:r>
            <a:r>
              <a:rPr lang="en-US" dirty="0"/>
              <a:t>items</a:t>
            </a:r>
          </a:p>
          <a:p>
            <a:r>
              <a:rPr lang="bg-BG" dirty="0" smtClean="0"/>
              <a:t>Същият </a:t>
            </a:r>
            <a:r>
              <a:rPr lang="en-US" dirty="0" smtClean="0"/>
              <a:t>Action </a:t>
            </a:r>
            <a:r>
              <a:rPr lang="en-US" dirty="0"/>
              <a:t>object </a:t>
            </a:r>
            <a:r>
              <a:rPr lang="bg-BG" dirty="0"/>
              <a:t>лесно може да </a:t>
            </a:r>
            <a:r>
              <a:rPr lang="bg-BG" dirty="0" smtClean="0"/>
              <a:t>се свърже с </a:t>
            </a:r>
            <a:r>
              <a:rPr lang="en-US" dirty="0" smtClean="0"/>
              <a:t>toolbar </a:t>
            </a:r>
            <a:r>
              <a:rPr lang="en-US" dirty="0" smtClean="0"/>
              <a:t>button </a:t>
            </a:r>
            <a:r>
              <a:rPr lang="bg-BG" dirty="0" smtClean="0"/>
              <a:t>и </a:t>
            </a:r>
            <a:r>
              <a:rPr lang="en-US" dirty="0" smtClean="0"/>
              <a:t>menu </a:t>
            </a:r>
            <a:r>
              <a:rPr lang="en-US" dirty="0"/>
              <a:t>item</a:t>
            </a:r>
          </a:p>
          <a:p>
            <a:r>
              <a:rPr lang="bg-BG" dirty="0" smtClean="0"/>
              <a:t>Също така </a:t>
            </a:r>
            <a:r>
              <a:rPr lang="en-US" dirty="0" smtClean="0"/>
              <a:t>Action </a:t>
            </a:r>
            <a:r>
              <a:rPr lang="en-US" dirty="0"/>
              <a:t>object </a:t>
            </a:r>
            <a:r>
              <a:rPr lang="bg-BG" dirty="0" smtClean="0"/>
              <a:t>поддържа разрешено състояние на функция, свързана с </a:t>
            </a:r>
            <a:r>
              <a:rPr lang="en-US" dirty="0" smtClean="0"/>
              <a:t>toolbar </a:t>
            </a:r>
            <a:r>
              <a:rPr lang="en-US" dirty="0"/>
              <a:t>button </a:t>
            </a:r>
            <a:r>
              <a:rPr lang="bg-BG" dirty="0" smtClean="0"/>
              <a:t>или </a:t>
            </a:r>
            <a:r>
              <a:rPr lang="en-US" dirty="0" smtClean="0"/>
              <a:t>menu </a:t>
            </a:r>
            <a:r>
              <a:rPr lang="en-US" dirty="0"/>
              <a:t>item </a:t>
            </a:r>
            <a:r>
              <a:rPr lang="bg-BG" dirty="0" smtClean="0"/>
              <a:t>и позволява да се информират </a:t>
            </a:r>
            <a:r>
              <a:rPr lang="en-US" dirty="0" smtClean="0"/>
              <a:t>listeners </a:t>
            </a:r>
            <a:r>
              <a:rPr lang="bg-BG" dirty="0" smtClean="0"/>
              <a:t>кога тази функционалност е разрешена или забранена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785842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Swing Actions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bg-BG" dirty="0" smtClean="0"/>
              <a:t>В добавка към метода </a:t>
            </a:r>
            <a:r>
              <a:rPr lang="en-US" dirty="0" err="1" smtClean="0"/>
              <a:t>actionPerformed</a:t>
            </a:r>
            <a:r>
              <a:rPr lang="en-US" dirty="0" smtClean="0"/>
              <a:t> </a:t>
            </a:r>
            <a:r>
              <a:rPr lang="bg-BG" dirty="0" smtClean="0"/>
              <a:t>дефиниран от </a:t>
            </a:r>
            <a:r>
              <a:rPr lang="en-US" dirty="0" err="1" smtClean="0"/>
              <a:t>ActionListener</a:t>
            </a:r>
            <a:r>
              <a:rPr lang="en-US" dirty="0" smtClean="0"/>
              <a:t> interface,</a:t>
            </a:r>
            <a:r>
              <a:rPr lang="bg-BG" dirty="0" smtClean="0"/>
              <a:t>обектите, които реализират </a:t>
            </a:r>
            <a:r>
              <a:rPr lang="en-US" dirty="0" smtClean="0"/>
              <a:t>Action interface</a:t>
            </a:r>
            <a:r>
              <a:rPr lang="bg-BG" dirty="0" smtClean="0"/>
              <a:t>предоставят методи, позволяващи специфициране на:</a:t>
            </a:r>
            <a:endParaRPr lang="en-US" dirty="0"/>
          </a:p>
          <a:p>
            <a:pPr lvl="1"/>
            <a:r>
              <a:rPr lang="bg-BG" dirty="0" smtClean="0"/>
              <a:t>Един или повече текстови низове, които описват функцията на бутон или </a:t>
            </a:r>
            <a:r>
              <a:rPr lang="en-US" dirty="0" smtClean="0"/>
              <a:t>menu </a:t>
            </a:r>
            <a:r>
              <a:rPr lang="en-US" dirty="0" smtClean="0"/>
              <a:t>item</a:t>
            </a:r>
            <a:endParaRPr lang="en-US" dirty="0"/>
          </a:p>
          <a:p>
            <a:pPr lvl="1"/>
            <a:r>
              <a:rPr lang="bg-BG" dirty="0" smtClean="0"/>
              <a:t>Една или повече икони, които изобразяват функцията</a:t>
            </a:r>
            <a:endParaRPr lang="en-US" dirty="0"/>
          </a:p>
          <a:p>
            <a:pPr lvl="1"/>
            <a:r>
              <a:rPr lang="bg-BG" dirty="0" smtClean="0"/>
              <a:t>Състояние </a:t>
            </a:r>
            <a:r>
              <a:rPr lang="en-US" dirty="0" smtClean="0"/>
              <a:t>enabled/disabled </a:t>
            </a:r>
            <a:r>
              <a:rPr lang="bg-BG" dirty="0" smtClean="0"/>
              <a:t>на функционалността</a:t>
            </a:r>
            <a:endParaRPr lang="en-US" dirty="0"/>
          </a:p>
          <a:p>
            <a:r>
              <a:rPr lang="bg-BG" dirty="0" smtClean="0"/>
              <a:t>Чрез добавяне на </a:t>
            </a:r>
            <a:r>
              <a:rPr lang="en-US" dirty="0" smtClean="0"/>
              <a:t>Action </a:t>
            </a:r>
            <a:r>
              <a:rPr lang="bg-BG" dirty="0" smtClean="0"/>
              <a:t>към</a:t>
            </a:r>
            <a:r>
              <a:rPr lang="en-US" dirty="0" smtClean="0"/>
              <a:t> </a:t>
            </a:r>
            <a:r>
              <a:rPr lang="en-US" dirty="0" err="1"/>
              <a:t>JToolBar</a:t>
            </a:r>
            <a:r>
              <a:rPr lang="en-US" dirty="0"/>
              <a:t> </a:t>
            </a:r>
            <a:r>
              <a:rPr lang="bg-BG" dirty="0" smtClean="0"/>
              <a:t>или </a:t>
            </a:r>
            <a:r>
              <a:rPr lang="en-US" dirty="0" err="1" smtClean="0"/>
              <a:t>JMenu</a:t>
            </a:r>
            <a:r>
              <a:rPr lang="en-US" dirty="0"/>
              <a:t>, </a:t>
            </a:r>
            <a:r>
              <a:rPr lang="bg-BG" dirty="0" smtClean="0"/>
              <a:t>задавате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bg-BG" dirty="0" smtClean="0"/>
              <a:t>Нов </a:t>
            </a:r>
            <a:r>
              <a:rPr lang="en-US" dirty="0" err="1" smtClean="0"/>
              <a:t>JButton</a:t>
            </a:r>
            <a:r>
              <a:rPr lang="en-US" dirty="0" smtClean="0"/>
              <a:t> (</a:t>
            </a:r>
            <a:r>
              <a:rPr lang="bg-BG" dirty="0" smtClean="0"/>
              <a:t>за </a:t>
            </a:r>
            <a:r>
              <a:rPr lang="en-US" dirty="0" err="1" smtClean="0"/>
              <a:t>JToolBar</a:t>
            </a:r>
            <a:r>
              <a:rPr lang="en-US" dirty="0"/>
              <a:t>) </a:t>
            </a:r>
            <a:r>
              <a:rPr lang="bg-BG" dirty="0" smtClean="0"/>
              <a:t>или </a:t>
            </a:r>
            <a:r>
              <a:rPr lang="en-US" dirty="0" err="1" smtClean="0"/>
              <a:t>JMenuItem</a:t>
            </a:r>
            <a:r>
              <a:rPr lang="en-US" dirty="0" smtClean="0"/>
              <a:t> (</a:t>
            </a:r>
            <a:r>
              <a:rPr lang="bg-BG" dirty="0" smtClean="0"/>
              <a:t>за </a:t>
            </a:r>
            <a:r>
              <a:rPr lang="en-US" dirty="0" err="1" smtClean="0"/>
              <a:t>JMenu</a:t>
            </a:r>
            <a:r>
              <a:rPr lang="en-US" dirty="0" smtClean="0"/>
              <a:t> )</a:t>
            </a:r>
            <a:r>
              <a:rPr lang="bg-BG" dirty="0" smtClean="0"/>
              <a:t>, който автоматично се добавя към </a:t>
            </a:r>
            <a:r>
              <a:rPr lang="en-US" dirty="0" smtClean="0"/>
              <a:t>tool </a:t>
            </a:r>
            <a:r>
              <a:rPr lang="en-US" dirty="0"/>
              <a:t>bar </a:t>
            </a:r>
            <a:r>
              <a:rPr lang="bg-BG" dirty="0" smtClean="0"/>
              <a:t>или </a:t>
            </a:r>
            <a:r>
              <a:rPr lang="en-US" dirty="0" smtClean="0"/>
              <a:t>menu</a:t>
            </a:r>
            <a:r>
              <a:rPr lang="en-US" dirty="0"/>
              <a:t>.  </a:t>
            </a:r>
            <a:r>
              <a:rPr lang="en-US" dirty="0" smtClean="0"/>
              <a:t>button </a:t>
            </a:r>
            <a:r>
              <a:rPr lang="bg-BG" dirty="0" smtClean="0"/>
              <a:t>или </a:t>
            </a:r>
            <a:r>
              <a:rPr lang="en-US" dirty="0" smtClean="0"/>
              <a:t>menu </a:t>
            </a:r>
            <a:r>
              <a:rPr lang="en-US" dirty="0" smtClean="0"/>
              <a:t>item </a:t>
            </a:r>
            <a:r>
              <a:rPr lang="bg-BG" dirty="0" smtClean="0"/>
              <a:t>автоматично ползва икона и текст, зададени от </a:t>
            </a:r>
            <a:r>
              <a:rPr lang="en-US" dirty="0" smtClean="0"/>
              <a:t>Action</a:t>
            </a:r>
            <a:r>
              <a:rPr lang="en-US" dirty="0"/>
              <a:t>.</a:t>
            </a:r>
          </a:p>
          <a:p>
            <a:pPr lvl="1"/>
            <a:r>
              <a:rPr lang="bg-BG" dirty="0" smtClean="0"/>
              <a:t>Регистриран </a:t>
            </a:r>
            <a:r>
              <a:rPr lang="en-US" dirty="0" smtClean="0"/>
              <a:t>action </a:t>
            </a:r>
            <a:r>
              <a:rPr lang="en-US" dirty="0"/>
              <a:t>listener </a:t>
            </a:r>
            <a:r>
              <a:rPr lang="en-US" dirty="0" smtClean="0"/>
              <a:t>(Action </a:t>
            </a:r>
            <a:r>
              <a:rPr lang="en-US" dirty="0"/>
              <a:t>object) </a:t>
            </a:r>
            <a:r>
              <a:rPr lang="bg-BG" dirty="0" smtClean="0"/>
              <a:t>за </a:t>
            </a:r>
            <a:r>
              <a:rPr lang="en-US" dirty="0" smtClean="0"/>
              <a:t>button </a:t>
            </a:r>
            <a:r>
              <a:rPr lang="bg-BG" dirty="0" smtClean="0"/>
              <a:t>или </a:t>
            </a:r>
            <a:r>
              <a:rPr lang="en-US" dirty="0" smtClean="0"/>
              <a:t>menu </a:t>
            </a:r>
            <a:r>
              <a:rPr lang="en-US" dirty="0"/>
              <a:t>item</a:t>
            </a:r>
          </a:p>
          <a:p>
            <a:pPr lvl="1"/>
            <a:r>
              <a:rPr lang="bg-BG" dirty="0" smtClean="0"/>
              <a:t>Централизирана обработка на разрешено състояние на </a:t>
            </a:r>
            <a:r>
              <a:rPr lang="en-US" dirty="0" smtClean="0"/>
              <a:t>button </a:t>
            </a:r>
            <a:r>
              <a:rPr lang="bg-BG" dirty="0" smtClean="0"/>
              <a:t>или </a:t>
            </a:r>
            <a:r>
              <a:rPr lang="en-US" dirty="0" smtClean="0"/>
              <a:t>menu item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154929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Swing </a:t>
            </a:r>
            <a:r>
              <a:rPr lang="en-US" b="1" dirty="0" smtClean="0"/>
              <a:t>Actions Example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1857013"/>
            <a:ext cx="7200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/**</a:t>
            </a:r>
          </a:p>
          <a:p>
            <a:r>
              <a:rPr lang="en-US" b="1" dirty="0" smtClean="0"/>
              <a:t> * Class </a:t>
            </a:r>
            <a:r>
              <a:rPr lang="en-US" b="1" dirty="0" err="1" smtClean="0"/>
              <a:t>SwingActions</a:t>
            </a:r>
            <a:r>
              <a:rPr lang="en-US" b="1" dirty="0" smtClean="0"/>
              <a:t> demonstrates the Command Pattern</a:t>
            </a:r>
          </a:p>
          <a:p>
            <a:r>
              <a:rPr lang="en-US" b="1" dirty="0" smtClean="0"/>
              <a:t> * using Swing Actions.</a:t>
            </a:r>
          </a:p>
          <a:p>
            <a:r>
              <a:rPr lang="en-US" b="1" dirty="0" smtClean="0"/>
              <a:t> */</a:t>
            </a:r>
          </a:p>
          <a:p>
            <a:r>
              <a:rPr lang="en-US" b="1" dirty="0" smtClean="0"/>
              <a:t>public class </a:t>
            </a:r>
            <a:r>
              <a:rPr lang="en-US" b="1" dirty="0" err="1" smtClean="0"/>
              <a:t>SwingActions</a:t>
            </a:r>
            <a:r>
              <a:rPr lang="en-US" b="1" dirty="0" smtClean="0"/>
              <a:t> extends </a:t>
            </a:r>
            <a:r>
              <a:rPr lang="en-US" b="1" dirty="0" err="1" smtClean="0"/>
              <a:t>JFrame</a:t>
            </a:r>
            <a:r>
              <a:rPr lang="en-US" b="1" dirty="0" smtClean="0"/>
              <a:t> {</a:t>
            </a:r>
          </a:p>
          <a:p>
            <a:endParaRPr lang="en-US" b="1" dirty="0" smtClean="0"/>
          </a:p>
          <a:p>
            <a:r>
              <a:rPr lang="en-US" b="1" dirty="0" smtClean="0"/>
              <a:t>  private </a:t>
            </a:r>
            <a:r>
              <a:rPr lang="en-US" b="1" dirty="0" err="1" smtClean="0"/>
              <a:t>JToolBar</a:t>
            </a:r>
            <a:r>
              <a:rPr lang="en-US" b="1" dirty="0" smtClean="0"/>
              <a:t> </a:t>
            </a:r>
            <a:r>
              <a:rPr lang="en-US" b="1" dirty="0" err="1" smtClean="0"/>
              <a:t>tb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private </a:t>
            </a:r>
            <a:r>
              <a:rPr lang="en-US" b="1" dirty="0" err="1" smtClean="0"/>
              <a:t>JTextArea</a:t>
            </a:r>
            <a:r>
              <a:rPr lang="en-US" b="1" dirty="0" smtClean="0"/>
              <a:t> ta;</a:t>
            </a:r>
          </a:p>
          <a:p>
            <a:r>
              <a:rPr lang="en-US" b="1" dirty="0" smtClean="0"/>
              <a:t>  private </a:t>
            </a:r>
            <a:r>
              <a:rPr lang="en-US" b="1" dirty="0" err="1" smtClean="0"/>
              <a:t>JMenu</a:t>
            </a:r>
            <a:r>
              <a:rPr lang="en-US" b="1" dirty="0" smtClean="0"/>
              <a:t> </a:t>
            </a:r>
            <a:r>
              <a:rPr lang="en-US" b="1" dirty="0" err="1" smtClean="0"/>
              <a:t>fileMenu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private Action </a:t>
            </a:r>
            <a:r>
              <a:rPr lang="en-US" b="1" dirty="0" err="1" smtClean="0"/>
              <a:t>openAction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private Action </a:t>
            </a:r>
            <a:r>
              <a:rPr lang="en-US" b="1" dirty="0" err="1" smtClean="0"/>
              <a:t>closeAction</a:t>
            </a:r>
            <a:r>
              <a:rPr lang="en-US" b="1" dirty="0" smtClean="0"/>
              <a:t>;</a:t>
            </a:r>
          </a:p>
          <a:p>
            <a:endParaRPr lang="en-US" b="1" dirty="0" smtClean="0"/>
          </a:p>
          <a:p>
            <a:r>
              <a:rPr lang="en-US" b="1" dirty="0" smtClean="0"/>
              <a:t>  public </a:t>
            </a:r>
            <a:r>
              <a:rPr lang="en-US" b="1" dirty="0" err="1" smtClean="0"/>
              <a:t>SwingActions</a:t>
            </a:r>
            <a:r>
              <a:rPr lang="en-US" b="1" dirty="0" smtClean="0"/>
              <a:t>() {</a:t>
            </a:r>
          </a:p>
          <a:p>
            <a:r>
              <a:rPr lang="en-US" b="1" dirty="0" smtClean="0"/>
              <a:t>    super("</a:t>
            </a:r>
            <a:r>
              <a:rPr lang="en-US" b="1" dirty="0" err="1" smtClean="0"/>
              <a:t>SwingActions</a:t>
            </a:r>
            <a:r>
              <a:rPr lang="en-US" b="1" dirty="0" smtClean="0"/>
              <a:t>");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setupGUI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986762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Swing </a:t>
            </a:r>
            <a:r>
              <a:rPr lang="en-US" b="1" dirty="0" smtClean="0"/>
              <a:t>Actions Example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1940054"/>
            <a:ext cx="763284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private void </a:t>
            </a:r>
            <a:r>
              <a:rPr lang="en-US" b="1" dirty="0" err="1" smtClean="0"/>
              <a:t>setupGUI</a:t>
            </a:r>
            <a:r>
              <a:rPr lang="en-US" b="1" dirty="0" smtClean="0"/>
              <a:t>() {</a:t>
            </a:r>
          </a:p>
          <a:p>
            <a:endParaRPr lang="en-US" b="1" dirty="0" smtClean="0"/>
          </a:p>
          <a:p>
            <a:r>
              <a:rPr lang="en-US" b="1" dirty="0" smtClean="0"/>
              <a:t>    //Create the toolbar and menu.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tb</a:t>
            </a:r>
            <a:r>
              <a:rPr lang="en-US" b="1" dirty="0" smtClean="0"/>
              <a:t> = new </a:t>
            </a:r>
            <a:r>
              <a:rPr lang="en-US" b="1" dirty="0" err="1" smtClean="0"/>
              <a:t>JToolBar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fileMenu</a:t>
            </a:r>
            <a:r>
              <a:rPr lang="en-US" b="1" dirty="0" smtClean="0"/>
              <a:t> = new </a:t>
            </a:r>
            <a:r>
              <a:rPr lang="en-US" b="1" dirty="0" err="1" smtClean="0"/>
              <a:t>JMenu</a:t>
            </a:r>
            <a:r>
              <a:rPr lang="en-US" b="1" dirty="0" smtClean="0"/>
              <a:t>("File");</a:t>
            </a:r>
          </a:p>
          <a:p>
            <a:endParaRPr lang="en-US" b="1" dirty="0" smtClean="0"/>
          </a:p>
          <a:p>
            <a:r>
              <a:rPr lang="en-US" b="1" dirty="0" smtClean="0"/>
              <a:t>    //Create the text area used for output.</a:t>
            </a:r>
          </a:p>
          <a:p>
            <a:r>
              <a:rPr lang="en-US" b="1" dirty="0" smtClean="0"/>
              <a:t>    ta = new </a:t>
            </a:r>
            <a:r>
              <a:rPr lang="en-US" b="1" dirty="0" err="1" smtClean="0"/>
              <a:t>JTextArea</a:t>
            </a:r>
            <a:r>
              <a:rPr lang="en-US" b="1" dirty="0" smtClean="0"/>
              <a:t>(5, 30);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JScrollPane</a:t>
            </a:r>
            <a:r>
              <a:rPr lang="en-US" b="1" dirty="0" smtClean="0"/>
              <a:t> </a:t>
            </a:r>
            <a:r>
              <a:rPr lang="en-US" b="1" dirty="0" err="1" smtClean="0"/>
              <a:t>scrollPane</a:t>
            </a:r>
            <a:r>
              <a:rPr lang="en-US" b="1" dirty="0" smtClean="0"/>
              <a:t> = new </a:t>
            </a:r>
            <a:r>
              <a:rPr lang="en-US" b="1" dirty="0" err="1" smtClean="0"/>
              <a:t>JScrollPane</a:t>
            </a:r>
            <a:r>
              <a:rPr lang="en-US" b="1" dirty="0" smtClean="0"/>
              <a:t>(ta);</a:t>
            </a:r>
          </a:p>
          <a:p>
            <a:endParaRPr lang="en-US" b="1" dirty="0" smtClean="0"/>
          </a:p>
          <a:p>
            <a:r>
              <a:rPr lang="en-US" b="1" dirty="0" smtClean="0"/>
              <a:t>    //Layout the content pane.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JPanel</a:t>
            </a:r>
            <a:r>
              <a:rPr lang="en-US" b="1" dirty="0" smtClean="0"/>
              <a:t> </a:t>
            </a:r>
            <a:r>
              <a:rPr lang="en-US" b="1" dirty="0" err="1" smtClean="0"/>
              <a:t>contentPane</a:t>
            </a:r>
            <a:r>
              <a:rPr lang="en-US" b="1" dirty="0" smtClean="0"/>
              <a:t> = new </a:t>
            </a:r>
            <a:r>
              <a:rPr lang="en-US" b="1" dirty="0" err="1" smtClean="0"/>
              <a:t>JPanel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contentPane.setLayout</a:t>
            </a:r>
            <a:r>
              <a:rPr lang="en-US" b="1" dirty="0" smtClean="0"/>
              <a:t>(new </a:t>
            </a:r>
            <a:r>
              <a:rPr lang="en-US" b="1" dirty="0" err="1" smtClean="0"/>
              <a:t>BorderLayout</a:t>
            </a:r>
            <a:r>
              <a:rPr lang="en-US" b="1" dirty="0" smtClean="0"/>
              <a:t>());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contentPane.setPreferredSize</a:t>
            </a:r>
            <a:r>
              <a:rPr lang="en-US" b="1" dirty="0" smtClean="0"/>
              <a:t>(new Dimension(400, 150));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contentPane.add</a:t>
            </a:r>
            <a:r>
              <a:rPr lang="en-US" b="1" dirty="0" smtClean="0"/>
              <a:t>(</a:t>
            </a:r>
            <a:r>
              <a:rPr lang="en-US" b="1" dirty="0" err="1" smtClean="0"/>
              <a:t>tb</a:t>
            </a:r>
            <a:r>
              <a:rPr lang="en-US" b="1" dirty="0" smtClean="0"/>
              <a:t>, </a:t>
            </a:r>
            <a:r>
              <a:rPr lang="en-US" b="1" dirty="0" err="1" smtClean="0"/>
              <a:t>BorderLayout.NORTH</a:t>
            </a:r>
            <a:r>
              <a:rPr lang="en-US" b="1" dirty="0" smtClean="0"/>
              <a:t>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contentPane.add</a:t>
            </a:r>
            <a:r>
              <a:rPr lang="en-US" b="1" dirty="0" smtClean="0"/>
              <a:t>(</a:t>
            </a:r>
            <a:r>
              <a:rPr lang="en-US" b="1" dirty="0" err="1" smtClean="0"/>
              <a:t>scrollPane</a:t>
            </a:r>
            <a:r>
              <a:rPr lang="en-US" b="1" dirty="0" smtClean="0"/>
              <a:t>, </a:t>
            </a:r>
            <a:r>
              <a:rPr lang="en-US" b="1" dirty="0" err="1" smtClean="0"/>
              <a:t>BorderLayout.CENTER</a:t>
            </a:r>
            <a:r>
              <a:rPr lang="en-US" b="1" dirty="0" smtClean="0"/>
              <a:t>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setContentPane</a:t>
            </a:r>
            <a:r>
              <a:rPr lang="en-US" b="1" dirty="0" smtClean="0"/>
              <a:t>(</a:t>
            </a:r>
            <a:r>
              <a:rPr lang="en-US" b="1" dirty="0" err="1" smtClean="0"/>
              <a:t>contentPane</a:t>
            </a:r>
            <a:r>
              <a:rPr lang="en-US" b="1" dirty="0" smtClean="0"/>
              <a:t>);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078500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Functor</a:t>
            </a:r>
            <a:r>
              <a:rPr lang="en-US" b="1" dirty="0"/>
              <a:t>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Нека е даден клас</a:t>
            </a:r>
            <a:r>
              <a:rPr lang="en-US" dirty="0" smtClean="0"/>
              <a:t> Utilities</a:t>
            </a:r>
            <a:r>
              <a:rPr lang="bg-BG" dirty="0" smtClean="0"/>
              <a:t> с клас метод, който сравнява два обекта</a:t>
            </a:r>
            <a:r>
              <a:rPr lang="en-US" dirty="0" smtClean="0"/>
              <a:t> Numbers</a:t>
            </a:r>
            <a:r>
              <a:rPr lang="en-US" dirty="0"/>
              <a:t>.  </a:t>
            </a:r>
            <a:r>
              <a:rPr lang="bg-BG" dirty="0" smtClean="0"/>
              <a:t>Желаем да зададем метод за сравнение повреме на изпълнение на кода</a:t>
            </a:r>
            <a:r>
              <a:rPr lang="bg-BG" dirty="0" smtClean="0"/>
              <a:t>. Така че добавяме аргумент </a:t>
            </a:r>
            <a:r>
              <a:rPr lang="en-US" dirty="0" smtClean="0"/>
              <a:t>Comparator </a:t>
            </a:r>
            <a:r>
              <a:rPr lang="bg-BG" dirty="0" smtClean="0"/>
              <a:t>в метода: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259632" y="4266962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class Utilities {</a:t>
            </a:r>
          </a:p>
          <a:p>
            <a:r>
              <a:rPr lang="en-US" b="1" dirty="0" smtClean="0"/>
              <a:t>     public static 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compareNumbers</a:t>
            </a:r>
            <a:r>
              <a:rPr lang="en-US" b="1" dirty="0" smtClean="0"/>
              <a:t>(Number a, Number b,</a:t>
            </a:r>
          </a:p>
          <a:p>
            <a:r>
              <a:rPr lang="en-US" b="1" dirty="0" smtClean="0"/>
              <a:t>                                                                        Comparator c) {</a:t>
            </a:r>
          </a:p>
          <a:p>
            <a:r>
              <a:rPr lang="en-US" b="1" dirty="0" smtClean="0"/>
              <a:t>       return </a:t>
            </a:r>
            <a:r>
              <a:rPr lang="en-US" b="1" dirty="0" err="1" smtClean="0"/>
              <a:t>c.compare</a:t>
            </a:r>
            <a:r>
              <a:rPr lang="en-US" b="1" dirty="0" smtClean="0"/>
              <a:t>(a, b);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40527770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Swing </a:t>
            </a:r>
            <a:r>
              <a:rPr lang="en-US" b="1" dirty="0" smtClean="0"/>
              <a:t>Actions Example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27584" y="1807071"/>
            <a:ext cx="78488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//Set up the menu bar.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JMenuBar</a:t>
            </a:r>
            <a:r>
              <a:rPr lang="en-US" b="1" dirty="0" smtClean="0"/>
              <a:t> </a:t>
            </a:r>
            <a:r>
              <a:rPr lang="en-US" b="1" dirty="0" err="1" smtClean="0"/>
              <a:t>mb</a:t>
            </a:r>
            <a:r>
              <a:rPr lang="en-US" b="1" dirty="0" smtClean="0"/>
              <a:t> = new </a:t>
            </a:r>
            <a:r>
              <a:rPr lang="en-US" b="1" dirty="0" err="1" smtClean="0"/>
              <a:t>JMenuBar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mb.add</a:t>
            </a:r>
            <a:r>
              <a:rPr lang="en-US" b="1" dirty="0" smtClean="0"/>
              <a:t>(</a:t>
            </a:r>
            <a:r>
              <a:rPr lang="en-US" b="1" dirty="0" err="1" smtClean="0"/>
              <a:t>fileMenu</a:t>
            </a:r>
            <a:r>
              <a:rPr lang="en-US" b="1" dirty="0" smtClean="0"/>
              <a:t>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setJMenuBar</a:t>
            </a:r>
            <a:r>
              <a:rPr lang="en-US" b="1" dirty="0" smtClean="0"/>
              <a:t>(</a:t>
            </a:r>
            <a:r>
              <a:rPr lang="en-US" b="1" dirty="0" err="1" smtClean="0"/>
              <a:t>mb</a:t>
            </a:r>
            <a:r>
              <a:rPr lang="en-US" b="1" dirty="0" smtClean="0"/>
              <a:t>);</a:t>
            </a:r>
          </a:p>
          <a:p>
            <a:endParaRPr lang="en-US" b="1" dirty="0" smtClean="0"/>
          </a:p>
          <a:p>
            <a:r>
              <a:rPr lang="en-US" b="1" dirty="0" smtClean="0"/>
              <a:t>    // Create an action for "Open".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ImageIcon</a:t>
            </a:r>
            <a:r>
              <a:rPr lang="en-US" b="1" dirty="0" smtClean="0"/>
              <a:t> </a:t>
            </a:r>
            <a:r>
              <a:rPr lang="en-US" b="1" dirty="0" err="1" smtClean="0"/>
              <a:t>openIcon</a:t>
            </a:r>
            <a:r>
              <a:rPr lang="en-US" b="1" dirty="0" smtClean="0"/>
              <a:t> = new </a:t>
            </a:r>
            <a:r>
              <a:rPr lang="en-US" b="1" dirty="0" err="1" smtClean="0"/>
              <a:t>ImageIcon</a:t>
            </a:r>
            <a:r>
              <a:rPr lang="en-US" b="1" dirty="0" smtClean="0"/>
              <a:t>("open.gif");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openAction</a:t>
            </a:r>
            <a:r>
              <a:rPr lang="en-US" b="1" dirty="0" smtClean="0"/>
              <a:t> = new </a:t>
            </a:r>
            <a:r>
              <a:rPr lang="en-US" b="1" dirty="0" err="1" smtClean="0"/>
              <a:t>AbstractAction</a:t>
            </a:r>
            <a:r>
              <a:rPr lang="en-US" b="1" dirty="0" smtClean="0"/>
              <a:t>("Open", </a:t>
            </a:r>
            <a:r>
              <a:rPr lang="en-US" b="1" dirty="0" err="1" smtClean="0"/>
              <a:t>openIcon</a:t>
            </a:r>
            <a:r>
              <a:rPr lang="en-US" b="1" dirty="0" smtClean="0"/>
              <a:t>) {</a:t>
            </a:r>
          </a:p>
          <a:p>
            <a:r>
              <a:rPr lang="en-US" b="1" dirty="0" smtClean="0"/>
              <a:t>      public void </a:t>
            </a:r>
            <a:r>
              <a:rPr lang="en-US" b="1" dirty="0" err="1" smtClean="0"/>
              <a:t>actionPerformed</a:t>
            </a:r>
            <a:r>
              <a:rPr lang="en-US" b="1" dirty="0" smtClean="0"/>
              <a:t>(</a:t>
            </a:r>
            <a:r>
              <a:rPr lang="en-US" b="1" dirty="0" err="1" smtClean="0"/>
              <a:t>ActionEvent</a:t>
            </a:r>
            <a:r>
              <a:rPr lang="en-US" b="1" dirty="0" smtClean="0"/>
              <a:t> e) {</a:t>
            </a:r>
          </a:p>
          <a:p>
            <a:r>
              <a:rPr lang="en-US" b="1" dirty="0" smtClean="0"/>
              <a:t>        </a:t>
            </a:r>
            <a:r>
              <a:rPr lang="en-US" b="1" dirty="0" err="1" smtClean="0"/>
              <a:t>ta.append</a:t>
            </a:r>
            <a:r>
              <a:rPr lang="en-US" b="1" dirty="0" smtClean="0"/>
              <a:t>("Open action from " + </a:t>
            </a:r>
            <a:r>
              <a:rPr lang="en-US" b="1" dirty="0" err="1" smtClean="0"/>
              <a:t>e.getActionCommand</a:t>
            </a:r>
            <a:r>
              <a:rPr lang="en-US" b="1" dirty="0" smtClean="0"/>
              <a:t>() +"\n");</a:t>
            </a:r>
          </a:p>
          <a:p>
            <a:r>
              <a:rPr lang="en-US" b="1" dirty="0" smtClean="0"/>
              <a:t>      }</a:t>
            </a:r>
          </a:p>
          <a:p>
            <a:r>
              <a:rPr lang="en-US" b="1" dirty="0" smtClean="0"/>
              <a:t>    };</a:t>
            </a:r>
          </a:p>
          <a:p>
            <a:endParaRPr lang="en-US" b="1" dirty="0" smtClean="0"/>
          </a:p>
          <a:p>
            <a:r>
              <a:rPr lang="en-US" b="1" dirty="0" smtClean="0"/>
              <a:t>    // Use the action to add a button to the toolbar.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JButton</a:t>
            </a:r>
            <a:r>
              <a:rPr lang="en-US" b="1" dirty="0" smtClean="0"/>
              <a:t> </a:t>
            </a:r>
            <a:r>
              <a:rPr lang="en-US" b="1" dirty="0" err="1" smtClean="0"/>
              <a:t>openButton</a:t>
            </a:r>
            <a:r>
              <a:rPr lang="en-US" b="1" dirty="0" smtClean="0"/>
              <a:t> = </a:t>
            </a:r>
            <a:r>
              <a:rPr lang="en-US" b="1" dirty="0" err="1" smtClean="0"/>
              <a:t>tb.add</a:t>
            </a:r>
            <a:r>
              <a:rPr lang="en-US" b="1" dirty="0" smtClean="0"/>
              <a:t>(</a:t>
            </a:r>
            <a:r>
              <a:rPr lang="en-US" b="1" dirty="0" err="1" smtClean="0"/>
              <a:t>openAction</a:t>
            </a:r>
            <a:r>
              <a:rPr lang="en-US" b="1" dirty="0" smtClean="0"/>
              <a:t>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openButton.setText</a:t>
            </a:r>
            <a:r>
              <a:rPr lang="en-US" b="1" dirty="0" smtClean="0"/>
              <a:t>("");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openButton.setActionCommand</a:t>
            </a:r>
            <a:r>
              <a:rPr lang="en-US" b="1" dirty="0" smtClean="0"/>
              <a:t>("Open Button");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openButton.setToolTipText</a:t>
            </a:r>
            <a:r>
              <a:rPr lang="en-US" b="1" dirty="0" smtClean="0"/>
              <a:t>("This is the open button");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2443230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Swing </a:t>
            </a:r>
            <a:r>
              <a:rPr lang="en-US" b="1" dirty="0" smtClean="0"/>
              <a:t>Actions Example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1940054"/>
            <a:ext cx="74168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// Use the action to add a menu item to the file menu.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JMenuItem</a:t>
            </a:r>
            <a:r>
              <a:rPr lang="en-US" b="1" dirty="0" smtClean="0"/>
              <a:t> </a:t>
            </a:r>
            <a:r>
              <a:rPr lang="en-US" b="1" dirty="0" err="1" smtClean="0"/>
              <a:t>openMenuItem</a:t>
            </a:r>
            <a:r>
              <a:rPr lang="en-US" b="1" dirty="0" smtClean="0"/>
              <a:t> = </a:t>
            </a:r>
            <a:r>
              <a:rPr lang="en-US" b="1" dirty="0" err="1" smtClean="0"/>
              <a:t>fileMenu.add</a:t>
            </a:r>
            <a:r>
              <a:rPr lang="en-US" b="1" dirty="0" smtClean="0"/>
              <a:t>(</a:t>
            </a:r>
            <a:r>
              <a:rPr lang="en-US" b="1" dirty="0" err="1" smtClean="0"/>
              <a:t>openAction</a:t>
            </a:r>
            <a:r>
              <a:rPr lang="en-US" b="1" dirty="0" smtClean="0"/>
              <a:t>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openMenuItem.setIcon</a:t>
            </a:r>
            <a:r>
              <a:rPr lang="en-US" b="1" dirty="0" smtClean="0"/>
              <a:t>(null);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openMenuItem.setActionCommand</a:t>
            </a:r>
            <a:r>
              <a:rPr lang="en-US" b="1" dirty="0" smtClean="0"/>
              <a:t>("Open Menu Item");</a:t>
            </a:r>
          </a:p>
          <a:p>
            <a:endParaRPr lang="en-US" b="1" dirty="0" smtClean="0"/>
          </a:p>
          <a:p>
            <a:r>
              <a:rPr lang="en-US" b="1" dirty="0" smtClean="0"/>
              <a:t>    // Create an action for "Close" and use the action to add</a:t>
            </a:r>
          </a:p>
          <a:p>
            <a:r>
              <a:rPr lang="en-US" b="1" dirty="0" smtClean="0"/>
              <a:t>    // a button to the toolbar and a menu item to the menu.</a:t>
            </a:r>
          </a:p>
          <a:p>
            <a:r>
              <a:rPr lang="en-US" b="1" dirty="0" smtClean="0"/>
              <a:t>    // Code NOT shown - similar to "open" code above.</a:t>
            </a:r>
          </a:p>
          <a:p>
            <a:r>
              <a:rPr lang="en-US" b="1" dirty="0" smtClean="0"/>
              <a:t>  }</a:t>
            </a:r>
          </a:p>
          <a:p>
            <a:endParaRPr lang="en-US" b="1" dirty="0" smtClean="0"/>
          </a:p>
          <a:p>
            <a:r>
              <a:rPr lang="en-US" b="1" dirty="0" smtClean="0"/>
              <a:t>  public static void main(String[] </a:t>
            </a:r>
            <a:r>
              <a:rPr lang="en-US" b="1" dirty="0" err="1" smtClean="0"/>
              <a:t>args</a:t>
            </a:r>
            <a:r>
              <a:rPr lang="en-US" b="1" dirty="0" smtClean="0"/>
              <a:t>) {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SwingActions</a:t>
            </a:r>
            <a:r>
              <a:rPr lang="en-US" b="1" dirty="0" smtClean="0"/>
              <a:t> frame = new </a:t>
            </a:r>
            <a:r>
              <a:rPr lang="en-US" b="1" dirty="0" err="1" smtClean="0"/>
              <a:t>SwingActions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frame.pack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</a:t>
            </a:r>
            <a:r>
              <a:rPr lang="en-US" b="1" dirty="0" err="1" smtClean="0"/>
              <a:t>frame.setVisible</a:t>
            </a:r>
            <a:r>
              <a:rPr lang="en-US" b="1" dirty="0" smtClean="0"/>
              <a:t>(true);</a:t>
            </a:r>
          </a:p>
          <a:p>
            <a:r>
              <a:rPr lang="en-US" b="1" dirty="0" smtClean="0"/>
              <a:t>  }</a:t>
            </a:r>
          </a:p>
          <a:p>
            <a:endParaRPr lang="en-US" b="1" dirty="0" smtClean="0"/>
          </a:p>
          <a:p>
            <a:r>
              <a:rPr lang="en-US" b="1" dirty="0" smtClean="0"/>
              <a:t>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8081227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Command Pattern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Сценарий</a:t>
            </a:r>
            <a:r>
              <a:rPr lang="en-US" dirty="0" smtClean="0"/>
              <a:t>:  </a:t>
            </a:r>
            <a:r>
              <a:rPr lang="bg-BG" dirty="0" smtClean="0"/>
              <a:t>желаем да напишем клас, който периодично изпълнява един или повече методи на различни обекти. Например, желаем да стартираме операция</a:t>
            </a:r>
            <a:r>
              <a:rPr lang="en-US" dirty="0" smtClean="0"/>
              <a:t> </a:t>
            </a:r>
            <a:r>
              <a:rPr lang="en-US" dirty="0"/>
              <a:t>backup </a:t>
            </a:r>
            <a:r>
              <a:rPr lang="bg-BG" dirty="0" smtClean="0"/>
              <a:t>на всеки час и операция </a:t>
            </a:r>
            <a:r>
              <a:rPr lang="en-US" dirty="0" smtClean="0"/>
              <a:t>disk </a:t>
            </a:r>
            <a:r>
              <a:rPr lang="en-US" dirty="0"/>
              <a:t>status </a:t>
            </a:r>
            <a:r>
              <a:rPr lang="bg-BG" dirty="0" smtClean="0"/>
              <a:t>на всеки 10 минути. Не желаем класът да знае детайли от тези операции или за обектите, които ги изпълняват. Желаем да разделим класът, който </a:t>
            </a:r>
            <a:r>
              <a:rPr lang="bg-BG" dirty="0" smtClean="0"/>
              <a:t>планира изпълнението на тези методи от класовете, които предоставят това поведение</a:t>
            </a:r>
            <a:r>
              <a:rPr lang="en-US" dirty="0" smtClean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242325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Command Pattern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389120"/>
          </a:xfrm>
        </p:spPr>
        <p:txBody>
          <a:bodyPr/>
          <a:lstStyle/>
          <a:p>
            <a:r>
              <a:rPr lang="bg-BG" dirty="0" smtClean="0"/>
              <a:t>Решение:</a:t>
            </a:r>
            <a:r>
              <a:rPr lang="en-US" dirty="0" smtClean="0"/>
              <a:t>  Command </a:t>
            </a:r>
            <a:r>
              <a:rPr lang="en-US" dirty="0" smtClean="0"/>
              <a:t>Pattern!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bg-BG" dirty="0" smtClean="0"/>
              <a:t>Ето </a:t>
            </a:r>
            <a:r>
              <a:rPr lang="en-US" dirty="0" smtClean="0"/>
              <a:t>Task </a:t>
            </a:r>
            <a:r>
              <a:rPr lang="en-US" dirty="0"/>
              <a:t>interface:</a:t>
            </a:r>
            <a:endParaRPr lang="bg-BG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366963"/>
            <a:ext cx="7153275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259632" y="567402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 public interface Task {</a:t>
            </a:r>
          </a:p>
          <a:p>
            <a:r>
              <a:rPr lang="en-US" b="1" dirty="0" smtClean="0"/>
              <a:t>     public void </a:t>
            </a:r>
            <a:r>
              <a:rPr lang="en-US" b="1" dirty="0" err="1" smtClean="0"/>
              <a:t>performTask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3711678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Command Pattern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Вместо </a:t>
            </a:r>
            <a:r>
              <a:rPr lang="en-US" dirty="0" err="1" smtClean="0"/>
              <a:t>BackupTask</a:t>
            </a:r>
            <a:r>
              <a:rPr lang="en-US" dirty="0" smtClean="0"/>
              <a:t> </a:t>
            </a:r>
            <a:r>
              <a:rPr lang="bg-BG" dirty="0" smtClean="0"/>
              <a:t>или </a:t>
            </a:r>
            <a:r>
              <a:rPr lang="en-US" dirty="0" err="1" smtClean="0"/>
              <a:t>DiskStatusTask</a:t>
            </a:r>
            <a:r>
              <a:rPr lang="en-US" dirty="0" smtClean="0"/>
              <a:t>, </a:t>
            </a:r>
            <a:r>
              <a:rPr lang="bg-BG" dirty="0" smtClean="0"/>
              <a:t>ще използваме </a:t>
            </a:r>
            <a:r>
              <a:rPr lang="en-US" dirty="0" smtClean="0"/>
              <a:t>Fortune </a:t>
            </a:r>
            <a:r>
              <a:rPr lang="en-US" dirty="0"/>
              <a:t>Teller </a:t>
            </a:r>
            <a:r>
              <a:rPr lang="en-US" dirty="0" smtClean="0"/>
              <a:t>Task</a:t>
            </a:r>
            <a:r>
              <a:rPr lang="bg-BG" dirty="0" smtClean="0"/>
              <a:t>, който обхожда списъка със задачи.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3120057"/>
            <a:ext cx="73448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class </a:t>
            </a:r>
            <a:r>
              <a:rPr lang="en-US" b="1" dirty="0" err="1" smtClean="0"/>
              <a:t>FortuneTask</a:t>
            </a:r>
            <a:r>
              <a:rPr lang="en-US" b="1" dirty="0" smtClean="0"/>
              <a:t> implements Task {</a:t>
            </a:r>
          </a:p>
          <a:p>
            <a:r>
              <a:rPr lang="en-US" b="1" dirty="0" smtClean="0"/>
              <a:t>     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nextFortune</a:t>
            </a:r>
            <a:r>
              <a:rPr lang="en-US" b="1" dirty="0" smtClean="0"/>
              <a:t> = 0;</a:t>
            </a:r>
          </a:p>
          <a:p>
            <a:r>
              <a:rPr lang="en-US" b="1" dirty="0" smtClean="0"/>
              <a:t>     String[] fortunes = {"She who studies hard, gets A",</a:t>
            </a:r>
          </a:p>
          <a:p>
            <a:r>
              <a:rPr lang="en-US" b="1" dirty="0" smtClean="0"/>
              <a:t>       "</a:t>
            </a:r>
            <a:r>
              <a:rPr lang="en-US" b="1" dirty="0" err="1" smtClean="0"/>
              <a:t>Seeth</a:t>
            </a:r>
            <a:r>
              <a:rPr lang="en-US" b="1" dirty="0" smtClean="0"/>
              <a:t> the pattern and </a:t>
            </a:r>
            <a:r>
              <a:rPr lang="en-US" b="1" dirty="0" err="1" smtClean="0"/>
              <a:t>knoweth</a:t>
            </a:r>
            <a:r>
              <a:rPr lang="en-US" b="1" dirty="0" smtClean="0"/>
              <a:t> the truth",</a:t>
            </a:r>
          </a:p>
          <a:p>
            <a:r>
              <a:rPr lang="en-US" b="1" dirty="0" smtClean="0"/>
              <a:t>       "He who leaves state the day after final, graduates not" };</a:t>
            </a:r>
          </a:p>
          <a:p>
            <a:r>
              <a:rPr lang="en-US" b="1" dirty="0" smtClean="0"/>
              <a:t>     public </a:t>
            </a:r>
            <a:r>
              <a:rPr lang="en-US" b="1" dirty="0" err="1" smtClean="0"/>
              <a:t>FortuneTask</a:t>
            </a:r>
            <a:r>
              <a:rPr lang="en-US" b="1" dirty="0" smtClean="0"/>
              <a:t>() {}</a:t>
            </a:r>
          </a:p>
          <a:p>
            <a:r>
              <a:rPr lang="en-US" b="1" dirty="0" smtClean="0"/>
              <a:t>     public void </a:t>
            </a:r>
            <a:r>
              <a:rPr lang="en-US" b="1" dirty="0" err="1" smtClean="0"/>
              <a:t>performTask</a:t>
            </a:r>
            <a:r>
              <a:rPr lang="en-US" b="1" dirty="0" smtClean="0"/>
              <a:t>()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System.out.println</a:t>
            </a:r>
            <a:r>
              <a:rPr lang="en-US" b="1" dirty="0" smtClean="0"/>
              <a:t>("Your fortune is: " +</a:t>
            </a:r>
          </a:p>
          <a:p>
            <a:r>
              <a:rPr lang="en-US" b="1" dirty="0" smtClean="0"/>
              <a:t>                                              fortunes[</a:t>
            </a:r>
            <a:r>
              <a:rPr lang="en-US" b="1" dirty="0" err="1" smtClean="0"/>
              <a:t>nextFortune</a:t>
            </a:r>
            <a:r>
              <a:rPr lang="en-US" b="1" dirty="0" smtClean="0"/>
              <a:t>]);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nextFortune</a:t>
            </a:r>
            <a:r>
              <a:rPr lang="en-US" b="1" dirty="0" smtClean="0"/>
              <a:t> = (</a:t>
            </a:r>
            <a:r>
              <a:rPr lang="en-US" b="1" dirty="0" err="1" smtClean="0"/>
              <a:t>nextFortune</a:t>
            </a:r>
            <a:r>
              <a:rPr lang="en-US" b="1" dirty="0" smtClean="0"/>
              <a:t> + 1) % </a:t>
            </a:r>
            <a:r>
              <a:rPr lang="en-US" b="1" dirty="0" err="1" smtClean="0"/>
              <a:t>fortunes.length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  public String </a:t>
            </a:r>
            <a:r>
              <a:rPr lang="en-US" b="1" dirty="0" err="1" smtClean="0"/>
              <a:t>toString</a:t>
            </a:r>
            <a:r>
              <a:rPr lang="en-US" b="1" dirty="0" smtClean="0"/>
              <a:t>() {return ("Fortune Telling Task");}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6739264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Command Pattern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като пример </a:t>
            </a:r>
            <a:r>
              <a:rPr lang="en-US" dirty="0" smtClean="0"/>
              <a:t>Fibonacci </a:t>
            </a:r>
            <a:r>
              <a:rPr lang="en-US" dirty="0"/>
              <a:t>Sequence </a:t>
            </a:r>
            <a:r>
              <a:rPr lang="en-US" dirty="0" smtClean="0"/>
              <a:t>Task</a:t>
            </a:r>
            <a:r>
              <a:rPr lang="bg-BG" dirty="0" smtClean="0"/>
              <a:t>, който генерира редицата на </a:t>
            </a:r>
            <a:r>
              <a:rPr lang="en-US" dirty="0" smtClean="0"/>
              <a:t>Fibonacci 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2771050"/>
            <a:ext cx="70567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class </a:t>
            </a:r>
            <a:r>
              <a:rPr lang="en-US" b="1" dirty="0" err="1" smtClean="0"/>
              <a:t>FibonacciTask</a:t>
            </a:r>
            <a:r>
              <a:rPr lang="en-US" b="1" dirty="0" smtClean="0"/>
              <a:t> implements Task {</a:t>
            </a:r>
          </a:p>
          <a:p>
            <a:r>
              <a:rPr lang="en-US" b="1" dirty="0" smtClean="0"/>
              <a:t>     </a:t>
            </a:r>
            <a:r>
              <a:rPr lang="en-US" b="1" dirty="0" err="1" smtClean="0"/>
              <a:t>int</a:t>
            </a:r>
            <a:r>
              <a:rPr lang="en-US" b="1" dirty="0" smtClean="0"/>
              <a:t> n1 = 1;</a:t>
            </a:r>
          </a:p>
          <a:p>
            <a:r>
              <a:rPr lang="en-US" b="1" dirty="0" smtClean="0"/>
              <a:t>     </a:t>
            </a:r>
            <a:r>
              <a:rPr lang="en-US" b="1" dirty="0" err="1" smtClean="0"/>
              <a:t>int</a:t>
            </a:r>
            <a:r>
              <a:rPr lang="en-US" b="1" dirty="0" smtClean="0"/>
              <a:t> n2 = 0;</a:t>
            </a:r>
          </a:p>
          <a:p>
            <a:r>
              <a:rPr lang="en-US" b="1" dirty="0" smtClean="0"/>
              <a:t>     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num</a:t>
            </a:r>
            <a:r>
              <a:rPr lang="en-US" b="1" dirty="0" smtClean="0"/>
              <a:t>;</a:t>
            </a:r>
          </a:p>
          <a:p>
            <a:endParaRPr lang="en-US" b="1" dirty="0" smtClean="0"/>
          </a:p>
          <a:p>
            <a:r>
              <a:rPr lang="en-US" b="1" dirty="0" smtClean="0"/>
              <a:t>     public </a:t>
            </a:r>
            <a:r>
              <a:rPr lang="en-US" b="1" dirty="0" err="1" smtClean="0"/>
              <a:t>FibonacciTask</a:t>
            </a:r>
            <a:r>
              <a:rPr lang="en-US" b="1" dirty="0" smtClean="0"/>
              <a:t>() {}</a:t>
            </a:r>
          </a:p>
          <a:p>
            <a:r>
              <a:rPr lang="en-US" b="1" dirty="0" smtClean="0"/>
              <a:t>     public void </a:t>
            </a:r>
            <a:r>
              <a:rPr lang="en-US" b="1" dirty="0" err="1" smtClean="0"/>
              <a:t>performTask</a:t>
            </a:r>
            <a:r>
              <a:rPr lang="en-US" b="1" dirty="0" smtClean="0"/>
              <a:t>()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num</a:t>
            </a:r>
            <a:r>
              <a:rPr lang="en-US" b="1" dirty="0" smtClean="0"/>
              <a:t> = n1 + n2;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System.out.println</a:t>
            </a:r>
            <a:r>
              <a:rPr lang="en-US" b="1" dirty="0" smtClean="0"/>
              <a:t>("Next Fibonacci number is: " + </a:t>
            </a:r>
            <a:r>
              <a:rPr lang="en-US" b="1" dirty="0" err="1" smtClean="0"/>
              <a:t>num</a:t>
            </a:r>
            <a:r>
              <a:rPr lang="en-US" b="1" dirty="0" smtClean="0"/>
              <a:t>);</a:t>
            </a:r>
          </a:p>
          <a:p>
            <a:r>
              <a:rPr lang="en-US" b="1" dirty="0" smtClean="0"/>
              <a:t>       n1 = n2;</a:t>
            </a:r>
          </a:p>
          <a:p>
            <a:r>
              <a:rPr lang="en-US" b="1" dirty="0" smtClean="0"/>
              <a:t>       n2 = </a:t>
            </a:r>
            <a:r>
              <a:rPr lang="en-US" b="1" dirty="0" err="1" smtClean="0"/>
              <a:t>num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  public String </a:t>
            </a:r>
            <a:r>
              <a:rPr lang="en-US" b="1" dirty="0" err="1" smtClean="0"/>
              <a:t>toString</a:t>
            </a:r>
            <a:r>
              <a:rPr lang="en-US" b="1" dirty="0" smtClean="0"/>
              <a:t>() {return ("Fibonacci Sequence Task");}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4783486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Command Pattern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класа </a:t>
            </a:r>
            <a:r>
              <a:rPr lang="en-US" dirty="0" err="1" smtClean="0"/>
              <a:t>TaskEntry</a:t>
            </a:r>
            <a:r>
              <a:rPr lang="en-US" dirty="0" smtClean="0"/>
              <a:t> 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2350035"/>
            <a:ext cx="70567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class </a:t>
            </a:r>
            <a:r>
              <a:rPr lang="en-US" b="1" dirty="0" err="1" smtClean="0"/>
              <a:t>TaskEntry</a:t>
            </a:r>
            <a:r>
              <a:rPr lang="en-US" b="1" dirty="0" smtClean="0"/>
              <a:t> {</a:t>
            </a:r>
          </a:p>
          <a:p>
            <a:endParaRPr lang="en-US" b="1" dirty="0" smtClean="0"/>
          </a:p>
          <a:p>
            <a:r>
              <a:rPr lang="en-US" b="1" dirty="0" smtClean="0"/>
              <a:t>     private Task </a:t>
            </a:r>
            <a:r>
              <a:rPr lang="en-US" b="1" dirty="0" err="1" smtClean="0"/>
              <a:t>task</a:t>
            </a:r>
            <a:r>
              <a:rPr lang="en-US" b="1" dirty="0" smtClean="0"/>
              <a:t>                             // The task to be done</a:t>
            </a:r>
          </a:p>
          <a:p>
            <a:r>
              <a:rPr lang="en-US" b="1" dirty="0" smtClean="0"/>
              <a:t>                                                                 // It's a Command object!</a:t>
            </a:r>
          </a:p>
          <a:p>
            <a:r>
              <a:rPr lang="en-US" b="1" dirty="0" smtClean="0"/>
              <a:t>    private long </a:t>
            </a:r>
            <a:r>
              <a:rPr lang="en-US" b="1" dirty="0" err="1" smtClean="0"/>
              <a:t>repeatInterval</a:t>
            </a:r>
            <a:r>
              <a:rPr lang="en-US" b="1" dirty="0" smtClean="0"/>
              <a:t>;        // How often task should be</a:t>
            </a:r>
          </a:p>
          <a:p>
            <a:r>
              <a:rPr lang="en-US" b="1" dirty="0" smtClean="0"/>
              <a:t>                                                                // executed</a:t>
            </a:r>
          </a:p>
          <a:p>
            <a:r>
              <a:rPr lang="en-US" b="1" dirty="0" smtClean="0"/>
              <a:t>     private long </a:t>
            </a:r>
            <a:r>
              <a:rPr lang="en-US" b="1" dirty="0" err="1" smtClean="0"/>
              <a:t>timeLastDone</a:t>
            </a:r>
            <a:r>
              <a:rPr lang="en-US" b="1" dirty="0" smtClean="0"/>
              <a:t>;       // Time task was last done</a:t>
            </a:r>
          </a:p>
          <a:p>
            <a:endParaRPr lang="en-US" b="1" dirty="0" smtClean="0"/>
          </a:p>
          <a:p>
            <a:r>
              <a:rPr lang="en-US" b="1" dirty="0" smtClean="0"/>
              <a:t>     public </a:t>
            </a:r>
            <a:r>
              <a:rPr lang="en-US" b="1" dirty="0" err="1" smtClean="0"/>
              <a:t>TaskEntry</a:t>
            </a:r>
            <a:r>
              <a:rPr lang="en-US" b="1" dirty="0" smtClean="0"/>
              <a:t>(Task </a:t>
            </a:r>
            <a:r>
              <a:rPr lang="en-US" b="1" dirty="0" err="1" smtClean="0"/>
              <a:t>task</a:t>
            </a:r>
            <a:r>
              <a:rPr lang="en-US" b="1" dirty="0" smtClean="0"/>
              <a:t>, long </a:t>
            </a:r>
            <a:r>
              <a:rPr lang="en-US" b="1" dirty="0" err="1" smtClean="0"/>
              <a:t>repeatInterval</a:t>
            </a:r>
            <a:r>
              <a:rPr lang="en-US" b="1" dirty="0" smtClean="0"/>
              <a:t>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this.task</a:t>
            </a:r>
            <a:r>
              <a:rPr lang="en-US" b="1" dirty="0" smtClean="0"/>
              <a:t> = task;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this.repeatInterval</a:t>
            </a:r>
            <a:r>
              <a:rPr lang="en-US" b="1" dirty="0" smtClean="0"/>
              <a:t> = </a:t>
            </a:r>
            <a:r>
              <a:rPr lang="en-US" b="1" dirty="0" err="1" smtClean="0"/>
              <a:t>repeatInterval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this.timeLastDone</a:t>
            </a:r>
            <a:r>
              <a:rPr lang="en-US" b="1" dirty="0" smtClean="0"/>
              <a:t> = </a:t>
            </a:r>
            <a:r>
              <a:rPr lang="en-US" b="1" dirty="0" err="1" smtClean="0"/>
              <a:t>System.currentTimeMillis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}</a:t>
            </a:r>
          </a:p>
          <a:p>
            <a:endParaRPr lang="en-US" b="1" dirty="0" smtClean="0"/>
          </a:p>
          <a:p>
            <a:r>
              <a:rPr lang="en-US" b="1" dirty="0" smtClean="0"/>
              <a:t>     public Task </a:t>
            </a:r>
            <a:r>
              <a:rPr lang="en-US" b="1" dirty="0" err="1" smtClean="0"/>
              <a:t>getTask</a:t>
            </a:r>
            <a:r>
              <a:rPr lang="en-US" b="1" dirty="0" smtClean="0"/>
              <a:t>() {return task;}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40679548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Command Pattern Example 2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27584" y="1940054"/>
            <a:ext cx="78488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void </a:t>
            </a:r>
            <a:r>
              <a:rPr lang="en-US" b="1" dirty="0" err="1" smtClean="0"/>
              <a:t>setTask</a:t>
            </a:r>
            <a:r>
              <a:rPr lang="en-US" b="1" dirty="0" smtClean="0"/>
              <a:t>(Task task) {</a:t>
            </a:r>
            <a:r>
              <a:rPr lang="en-US" b="1" dirty="0" err="1" smtClean="0"/>
              <a:t>this.task</a:t>
            </a:r>
            <a:r>
              <a:rPr lang="en-US" b="1" dirty="0" smtClean="0"/>
              <a:t> = task;}</a:t>
            </a:r>
          </a:p>
          <a:p>
            <a:endParaRPr lang="en-US" b="1" dirty="0" smtClean="0"/>
          </a:p>
          <a:p>
            <a:r>
              <a:rPr lang="en-US" b="1" dirty="0" smtClean="0"/>
              <a:t>     public long </a:t>
            </a:r>
            <a:r>
              <a:rPr lang="en-US" b="1" dirty="0" err="1" smtClean="0"/>
              <a:t>getRepeatInterval</a:t>
            </a:r>
            <a:r>
              <a:rPr lang="en-US" b="1" dirty="0" smtClean="0"/>
              <a:t>() {return </a:t>
            </a:r>
            <a:r>
              <a:rPr lang="en-US" b="1" dirty="0" err="1" smtClean="0"/>
              <a:t>repeatInterval</a:t>
            </a:r>
            <a:r>
              <a:rPr lang="en-US" b="1" dirty="0" smtClean="0"/>
              <a:t>;}</a:t>
            </a:r>
          </a:p>
          <a:p>
            <a:endParaRPr lang="en-US" b="1" dirty="0" smtClean="0"/>
          </a:p>
          <a:p>
            <a:r>
              <a:rPr lang="en-US" b="1" dirty="0" smtClean="0"/>
              <a:t>     public void </a:t>
            </a:r>
            <a:r>
              <a:rPr lang="en-US" b="1" dirty="0" err="1" smtClean="0"/>
              <a:t>setRepeatInterval</a:t>
            </a:r>
            <a:r>
              <a:rPr lang="en-US" b="1" dirty="0" smtClean="0"/>
              <a:t>(long </a:t>
            </a:r>
            <a:r>
              <a:rPr lang="en-US" b="1" dirty="0" err="1" smtClean="0"/>
              <a:t>ri</a:t>
            </a:r>
            <a:r>
              <a:rPr lang="en-US" b="1" dirty="0" smtClean="0"/>
              <a:t>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this.repeatInterval</a:t>
            </a:r>
            <a:r>
              <a:rPr lang="en-US" b="1" dirty="0" smtClean="0"/>
              <a:t> = </a:t>
            </a:r>
            <a:r>
              <a:rPr lang="en-US" b="1" dirty="0" err="1" smtClean="0"/>
              <a:t>ri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}</a:t>
            </a:r>
          </a:p>
          <a:p>
            <a:endParaRPr lang="en-US" b="1" dirty="0" smtClean="0"/>
          </a:p>
          <a:p>
            <a:r>
              <a:rPr lang="en-US" b="1" dirty="0" smtClean="0"/>
              <a:t>     public long </a:t>
            </a:r>
            <a:r>
              <a:rPr lang="en-US" b="1" dirty="0" err="1" smtClean="0"/>
              <a:t>getTimeLastDone</a:t>
            </a:r>
            <a:r>
              <a:rPr lang="en-US" b="1" dirty="0" smtClean="0"/>
              <a:t>() {return </a:t>
            </a:r>
            <a:r>
              <a:rPr lang="en-US" b="1" dirty="0" err="1" smtClean="0"/>
              <a:t>timeLastDone</a:t>
            </a:r>
            <a:r>
              <a:rPr lang="en-US" b="1" dirty="0" smtClean="0"/>
              <a:t>;}</a:t>
            </a:r>
          </a:p>
          <a:p>
            <a:endParaRPr lang="en-US" b="1" dirty="0" smtClean="0"/>
          </a:p>
          <a:p>
            <a:r>
              <a:rPr lang="en-US" b="1" dirty="0" smtClean="0"/>
              <a:t>     public void </a:t>
            </a:r>
            <a:r>
              <a:rPr lang="en-US" b="1" dirty="0" err="1" smtClean="0"/>
              <a:t>setTimeLastDone</a:t>
            </a:r>
            <a:r>
              <a:rPr lang="en-US" b="1" dirty="0" smtClean="0"/>
              <a:t>(long t) {</a:t>
            </a:r>
            <a:r>
              <a:rPr lang="en-US" b="1" dirty="0" err="1" smtClean="0"/>
              <a:t>this.timeLastDone</a:t>
            </a:r>
            <a:r>
              <a:rPr lang="en-US" b="1" dirty="0" smtClean="0"/>
              <a:t> = t;}</a:t>
            </a:r>
          </a:p>
          <a:p>
            <a:endParaRPr lang="en-US" b="1" dirty="0" smtClean="0"/>
          </a:p>
          <a:p>
            <a:r>
              <a:rPr lang="en-US" b="1" dirty="0" smtClean="0"/>
              <a:t>     public String </a:t>
            </a:r>
            <a:r>
              <a:rPr lang="en-US" b="1" dirty="0" err="1" smtClean="0"/>
              <a:t>toString</a:t>
            </a:r>
            <a:r>
              <a:rPr lang="en-US" b="1" dirty="0" smtClean="0"/>
              <a:t>() {</a:t>
            </a:r>
          </a:p>
          <a:p>
            <a:r>
              <a:rPr lang="en-US" b="1" dirty="0" smtClean="0"/>
              <a:t>       return (task + " to be done every " + </a:t>
            </a:r>
            <a:r>
              <a:rPr lang="en-US" b="1" dirty="0" err="1" smtClean="0"/>
              <a:t>repeatInterval</a:t>
            </a:r>
            <a:r>
              <a:rPr lang="en-US" b="1" dirty="0" smtClean="0"/>
              <a:t> +</a:t>
            </a:r>
          </a:p>
          <a:p>
            <a:r>
              <a:rPr lang="en-US" b="1" dirty="0" smtClean="0"/>
              <a:t>               " </a:t>
            </a:r>
            <a:r>
              <a:rPr lang="en-US" b="1" dirty="0" err="1" smtClean="0"/>
              <a:t>ms</a:t>
            </a:r>
            <a:r>
              <a:rPr lang="en-US" b="1" dirty="0" smtClean="0"/>
              <a:t>; last done " + </a:t>
            </a:r>
            <a:r>
              <a:rPr lang="en-US" b="1" dirty="0" err="1" smtClean="0"/>
              <a:t>timeLastDone</a:t>
            </a:r>
            <a:r>
              <a:rPr lang="en-US" b="1" dirty="0" smtClean="0"/>
              <a:t>);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6281691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Command Pattern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89120"/>
          </a:xfrm>
        </p:spPr>
        <p:txBody>
          <a:bodyPr/>
          <a:lstStyle/>
          <a:p>
            <a:r>
              <a:rPr lang="bg-BG" dirty="0" smtClean="0"/>
              <a:t>Ето класа </a:t>
            </a:r>
            <a:r>
              <a:rPr lang="en-US" dirty="0" err="1" smtClean="0"/>
              <a:t>TaskMinder</a:t>
            </a:r>
            <a:r>
              <a:rPr lang="en-US" dirty="0" smtClean="0"/>
              <a:t> 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2145045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class </a:t>
            </a:r>
            <a:r>
              <a:rPr lang="en-US" b="1" dirty="0" err="1" smtClean="0"/>
              <a:t>TaskMinder</a:t>
            </a:r>
            <a:r>
              <a:rPr lang="en-US" b="1" dirty="0" smtClean="0"/>
              <a:t> extends Thread {</a:t>
            </a:r>
          </a:p>
          <a:p>
            <a:r>
              <a:rPr lang="en-US" b="1" dirty="0" smtClean="0"/>
              <a:t>     private long </a:t>
            </a:r>
            <a:r>
              <a:rPr lang="en-US" b="1" dirty="0" err="1" smtClean="0"/>
              <a:t>sleepInterval</a:t>
            </a:r>
            <a:r>
              <a:rPr lang="en-US" b="1" dirty="0" smtClean="0"/>
              <a:t>;           // How often the </a:t>
            </a:r>
            <a:r>
              <a:rPr lang="en-US" b="1" dirty="0" err="1" smtClean="0"/>
              <a:t>TaskMinder</a:t>
            </a:r>
            <a:r>
              <a:rPr lang="en-US" b="1" dirty="0" smtClean="0"/>
              <a:t> should</a:t>
            </a:r>
          </a:p>
          <a:p>
            <a:r>
              <a:rPr lang="en-US" b="1" dirty="0" smtClean="0"/>
              <a:t>                                                                  // check for tasks to be run</a:t>
            </a:r>
          </a:p>
          <a:p>
            <a:r>
              <a:rPr lang="en-US" b="1" dirty="0" smtClean="0"/>
              <a:t>     private Vector </a:t>
            </a:r>
            <a:r>
              <a:rPr lang="en-US" b="1" dirty="0" err="1" smtClean="0"/>
              <a:t>taskList</a:t>
            </a:r>
            <a:r>
              <a:rPr lang="en-US" b="1" dirty="0" smtClean="0"/>
              <a:t>;                  // The list of tasks</a:t>
            </a:r>
          </a:p>
          <a:p>
            <a:endParaRPr lang="en-US" b="1" dirty="0" smtClean="0"/>
          </a:p>
          <a:p>
            <a:r>
              <a:rPr lang="en-US" b="1" dirty="0" smtClean="0"/>
              <a:t>     public </a:t>
            </a:r>
            <a:r>
              <a:rPr lang="en-US" b="1" dirty="0" err="1" smtClean="0"/>
              <a:t>TaskMinder</a:t>
            </a:r>
            <a:r>
              <a:rPr lang="en-US" b="1" dirty="0" smtClean="0"/>
              <a:t>(long </a:t>
            </a:r>
            <a:r>
              <a:rPr lang="en-US" b="1" dirty="0" err="1" smtClean="0"/>
              <a:t>sleepInterval</a:t>
            </a:r>
            <a:r>
              <a:rPr lang="en-US" b="1" dirty="0" smtClean="0"/>
              <a:t>, 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maxTasks</a:t>
            </a:r>
            <a:r>
              <a:rPr lang="en-US" b="1" dirty="0" smtClean="0"/>
              <a:t>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this.sleepInterval</a:t>
            </a:r>
            <a:r>
              <a:rPr lang="en-US" b="1" dirty="0" smtClean="0"/>
              <a:t> = </a:t>
            </a:r>
            <a:r>
              <a:rPr lang="en-US" b="1" dirty="0" err="1" smtClean="0"/>
              <a:t>sleepInterval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taskList</a:t>
            </a:r>
            <a:r>
              <a:rPr lang="en-US" b="1" dirty="0" smtClean="0"/>
              <a:t> = new Vector(</a:t>
            </a:r>
            <a:r>
              <a:rPr lang="en-US" b="1" dirty="0" err="1" smtClean="0"/>
              <a:t>maxTasks</a:t>
            </a:r>
            <a:r>
              <a:rPr lang="en-US" b="1" dirty="0" smtClean="0"/>
              <a:t>);</a:t>
            </a:r>
          </a:p>
          <a:p>
            <a:r>
              <a:rPr lang="en-US" b="1" dirty="0" smtClean="0"/>
              <a:t>       start();</a:t>
            </a:r>
          </a:p>
          <a:p>
            <a:r>
              <a:rPr lang="en-US" b="1" dirty="0" smtClean="0"/>
              <a:t>     }</a:t>
            </a:r>
          </a:p>
          <a:p>
            <a:endParaRPr lang="en-US" b="1" dirty="0" smtClean="0"/>
          </a:p>
          <a:p>
            <a:r>
              <a:rPr lang="en-US" b="1" dirty="0" smtClean="0"/>
              <a:t>     public void </a:t>
            </a:r>
            <a:r>
              <a:rPr lang="en-US" b="1" dirty="0" err="1" smtClean="0"/>
              <a:t>addTask</a:t>
            </a:r>
            <a:r>
              <a:rPr lang="en-US" b="1" dirty="0" smtClean="0"/>
              <a:t>(Task </a:t>
            </a:r>
            <a:r>
              <a:rPr lang="en-US" b="1" dirty="0" err="1" smtClean="0"/>
              <a:t>task</a:t>
            </a:r>
            <a:r>
              <a:rPr lang="en-US" b="1" dirty="0" smtClean="0"/>
              <a:t>, long </a:t>
            </a:r>
            <a:r>
              <a:rPr lang="en-US" b="1" dirty="0" err="1" smtClean="0"/>
              <a:t>repeatInterval</a:t>
            </a:r>
            <a:r>
              <a:rPr lang="en-US" b="1" dirty="0" smtClean="0"/>
              <a:t>) {</a:t>
            </a:r>
          </a:p>
          <a:p>
            <a:r>
              <a:rPr lang="en-US" b="1" dirty="0" smtClean="0"/>
              <a:t>       long </a:t>
            </a:r>
            <a:r>
              <a:rPr lang="en-US" b="1" dirty="0" err="1" smtClean="0"/>
              <a:t>ri</a:t>
            </a:r>
            <a:r>
              <a:rPr lang="en-US" b="1" dirty="0" smtClean="0"/>
              <a:t> = (</a:t>
            </a:r>
            <a:r>
              <a:rPr lang="en-US" b="1" dirty="0" err="1" smtClean="0"/>
              <a:t>repeatInterval</a:t>
            </a:r>
            <a:r>
              <a:rPr lang="en-US" b="1" dirty="0" smtClean="0"/>
              <a:t> &gt; 0) ? </a:t>
            </a:r>
            <a:r>
              <a:rPr lang="en-US" b="1" dirty="0" err="1" smtClean="0"/>
              <a:t>repeatInterval</a:t>
            </a:r>
            <a:r>
              <a:rPr lang="en-US" b="1" dirty="0" smtClean="0"/>
              <a:t> : 0;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TaskEntry</a:t>
            </a:r>
            <a:r>
              <a:rPr lang="en-US" b="1" dirty="0" smtClean="0"/>
              <a:t> </a:t>
            </a:r>
            <a:r>
              <a:rPr lang="en-US" b="1" dirty="0" err="1" smtClean="0"/>
              <a:t>te</a:t>
            </a:r>
            <a:r>
              <a:rPr lang="en-US" b="1" dirty="0" smtClean="0"/>
              <a:t> = new </a:t>
            </a:r>
            <a:r>
              <a:rPr lang="en-US" b="1" dirty="0" err="1" smtClean="0"/>
              <a:t>TaskEntry</a:t>
            </a:r>
            <a:r>
              <a:rPr lang="en-US" b="1" dirty="0" smtClean="0"/>
              <a:t>(task, </a:t>
            </a:r>
            <a:r>
              <a:rPr lang="en-US" b="1" dirty="0" err="1" smtClean="0"/>
              <a:t>ri</a:t>
            </a:r>
            <a:r>
              <a:rPr lang="en-US" b="1" dirty="0" smtClean="0"/>
              <a:t>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taskList.addElement</a:t>
            </a:r>
            <a:r>
              <a:rPr lang="en-US" b="1" dirty="0" smtClean="0"/>
              <a:t>(</a:t>
            </a:r>
            <a:r>
              <a:rPr lang="en-US" b="1" dirty="0" err="1" smtClean="0"/>
              <a:t>te</a:t>
            </a:r>
            <a:r>
              <a:rPr lang="en-US" b="1" dirty="0" smtClean="0"/>
              <a:t>);</a:t>
            </a:r>
          </a:p>
          <a:p>
            <a:r>
              <a:rPr lang="en-US" b="1" dirty="0" smtClean="0"/>
              <a:t>  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7741230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399" y="274638"/>
            <a:ext cx="10374121" cy="1143000"/>
          </a:xfrm>
        </p:spPr>
        <p:txBody>
          <a:bodyPr/>
          <a:lstStyle/>
          <a:p>
            <a:r>
              <a:rPr lang="en-US" b="1" dirty="0"/>
              <a:t>Command Pattern Example 2</a:t>
            </a:r>
            <a:endParaRPr lang="bg-BG" b="1" dirty="0"/>
          </a:p>
        </p:txBody>
      </p:sp>
      <p:sp>
        <p:nvSpPr>
          <p:cNvPr id="4" name="Rectangle 3"/>
          <p:cNvSpPr/>
          <p:nvPr/>
        </p:nvSpPr>
        <p:spPr>
          <a:xfrm>
            <a:off x="971600" y="1582340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Enumeration </a:t>
            </a:r>
            <a:r>
              <a:rPr lang="en-US" b="1" dirty="0" err="1" smtClean="0"/>
              <a:t>getTasks</a:t>
            </a:r>
            <a:r>
              <a:rPr lang="en-US" b="1" dirty="0" smtClean="0"/>
              <a:t>() {return </a:t>
            </a:r>
            <a:r>
              <a:rPr lang="en-US" b="1" dirty="0" err="1" smtClean="0"/>
              <a:t>taskList.elements</a:t>
            </a:r>
            <a:r>
              <a:rPr lang="en-US" b="1" dirty="0" smtClean="0"/>
              <a:t>();}</a:t>
            </a:r>
          </a:p>
          <a:p>
            <a:endParaRPr lang="en-US" b="1" dirty="0" smtClean="0"/>
          </a:p>
          <a:p>
            <a:r>
              <a:rPr lang="en-US" b="1" dirty="0" smtClean="0"/>
              <a:t>     public long </a:t>
            </a:r>
            <a:r>
              <a:rPr lang="en-US" b="1" dirty="0" err="1" smtClean="0"/>
              <a:t>getSleepInterval</a:t>
            </a:r>
            <a:r>
              <a:rPr lang="en-US" b="1" dirty="0" smtClean="0"/>
              <a:t>() {return </a:t>
            </a:r>
            <a:r>
              <a:rPr lang="en-US" b="1" dirty="0" err="1" smtClean="0"/>
              <a:t>sleepInterval</a:t>
            </a:r>
            <a:r>
              <a:rPr lang="en-US" b="1" dirty="0" smtClean="0"/>
              <a:t>;}</a:t>
            </a:r>
          </a:p>
          <a:p>
            <a:endParaRPr lang="en-US" b="1" dirty="0" smtClean="0"/>
          </a:p>
          <a:p>
            <a:r>
              <a:rPr lang="en-US" b="1" dirty="0" smtClean="0"/>
              <a:t>     public void </a:t>
            </a:r>
            <a:r>
              <a:rPr lang="en-US" b="1" dirty="0" err="1" smtClean="0"/>
              <a:t>setSleepInterval</a:t>
            </a:r>
            <a:r>
              <a:rPr lang="en-US" b="1" dirty="0" smtClean="0"/>
              <a:t>(long </a:t>
            </a:r>
            <a:r>
              <a:rPr lang="en-US" b="1" dirty="0" err="1" smtClean="0"/>
              <a:t>si</a:t>
            </a:r>
            <a:r>
              <a:rPr lang="en-US" b="1" dirty="0" smtClean="0"/>
              <a:t>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this.sleepInterval</a:t>
            </a:r>
            <a:r>
              <a:rPr lang="en-US" b="1" dirty="0" smtClean="0"/>
              <a:t> = </a:t>
            </a:r>
            <a:r>
              <a:rPr lang="en-US" b="1" dirty="0" err="1" smtClean="0"/>
              <a:t>si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}</a:t>
            </a:r>
          </a:p>
          <a:p>
            <a:endParaRPr lang="en-US" b="1" dirty="0" smtClean="0"/>
          </a:p>
          <a:p>
            <a:r>
              <a:rPr lang="en-US" b="1" dirty="0" smtClean="0"/>
              <a:t>     public void run() {</a:t>
            </a:r>
          </a:p>
          <a:p>
            <a:r>
              <a:rPr lang="en-US" b="1" dirty="0" smtClean="0"/>
              <a:t>       while (true) {</a:t>
            </a:r>
          </a:p>
          <a:p>
            <a:r>
              <a:rPr lang="en-US" b="1" dirty="0" smtClean="0"/>
              <a:t>         try {</a:t>
            </a:r>
          </a:p>
          <a:p>
            <a:r>
              <a:rPr lang="en-US" b="1" dirty="0" smtClean="0"/>
              <a:t>           sleep(</a:t>
            </a:r>
            <a:r>
              <a:rPr lang="en-US" b="1" dirty="0" err="1" smtClean="0"/>
              <a:t>sleepInterval</a:t>
            </a:r>
            <a:r>
              <a:rPr lang="en-US" b="1" dirty="0" smtClean="0"/>
              <a:t>);</a:t>
            </a:r>
          </a:p>
          <a:p>
            <a:r>
              <a:rPr lang="en-US" b="1" dirty="0" smtClean="0"/>
              <a:t>           long now = </a:t>
            </a:r>
            <a:r>
              <a:rPr lang="en-US" b="1" dirty="0" err="1" smtClean="0"/>
              <a:t>System.currentTimeMillis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    Enumeration e = </a:t>
            </a:r>
            <a:r>
              <a:rPr lang="en-US" b="1" dirty="0" err="1" smtClean="0"/>
              <a:t>taskList.elements</a:t>
            </a:r>
            <a:r>
              <a:rPr lang="en-US" b="1" dirty="0" smtClean="0"/>
              <a:t>();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739055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Functor</a:t>
            </a:r>
            <a:r>
              <a:rPr lang="en-US" b="1" dirty="0"/>
              <a:t>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bg-BG" dirty="0" smtClean="0"/>
              <a:t>Обектът </a:t>
            </a:r>
            <a:r>
              <a:rPr lang="en-US" dirty="0" smtClean="0"/>
              <a:t>Comparator </a:t>
            </a:r>
            <a:r>
              <a:rPr lang="bg-BG" dirty="0" smtClean="0"/>
              <a:t>е </a:t>
            </a:r>
            <a:r>
              <a:rPr lang="en-US" dirty="0" err="1" smtClean="0"/>
              <a:t>functor</a:t>
            </a:r>
            <a:r>
              <a:rPr lang="en-US" dirty="0"/>
              <a:t>, </a:t>
            </a:r>
            <a:r>
              <a:rPr lang="bg-BG" dirty="0" smtClean="0"/>
              <a:t>тъй като той работи като указател към функцията </a:t>
            </a:r>
            <a:r>
              <a:rPr lang="en-US" dirty="0" smtClean="0"/>
              <a:t>compare().  </a:t>
            </a:r>
            <a:r>
              <a:rPr lang="bg-BG" dirty="0" smtClean="0"/>
              <a:t>За поддръжка на различни типове </a:t>
            </a:r>
            <a:r>
              <a:rPr lang="en-US" dirty="0" smtClean="0"/>
              <a:t>comparators</a:t>
            </a:r>
            <a:r>
              <a:rPr lang="en-US" dirty="0"/>
              <a:t>, </a:t>
            </a:r>
            <a:r>
              <a:rPr lang="bg-BG" dirty="0" smtClean="0"/>
              <a:t>ще ползваме наследяване на интерфейси чрез </a:t>
            </a:r>
            <a:r>
              <a:rPr lang="en-US" dirty="0" smtClean="0"/>
              <a:t>Java </a:t>
            </a:r>
            <a:r>
              <a:rPr lang="en-US" dirty="0"/>
              <a:t>interface.</a:t>
            </a:r>
          </a:p>
          <a:p>
            <a:r>
              <a:rPr lang="en-US" dirty="0" smtClean="0"/>
              <a:t>Comparator interface</a:t>
            </a:r>
            <a:r>
              <a:rPr lang="bg-BG" dirty="0" smtClean="0"/>
              <a:t>: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bg-BG" dirty="0" smtClean="0"/>
              <a:t>Голяма част от реализацията на </a:t>
            </a:r>
            <a:r>
              <a:rPr lang="en-US" dirty="0" err="1" smtClean="0"/>
              <a:t>functors</a:t>
            </a:r>
            <a:r>
              <a:rPr lang="en-US" dirty="0" smtClean="0"/>
              <a:t> </a:t>
            </a:r>
            <a:r>
              <a:rPr lang="bg-BG" dirty="0" smtClean="0"/>
              <a:t>в </a:t>
            </a:r>
            <a:r>
              <a:rPr lang="en-US" dirty="0" smtClean="0"/>
              <a:t>Java </a:t>
            </a:r>
            <a:r>
              <a:rPr lang="bg-BG" dirty="0" smtClean="0"/>
              <a:t>изисква използване на </a:t>
            </a:r>
            <a:r>
              <a:rPr lang="en-US" dirty="0" smtClean="0"/>
              <a:t>Java </a:t>
            </a:r>
            <a:r>
              <a:rPr lang="en-US" dirty="0" smtClean="0"/>
              <a:t>interfaces </a:t>
            </a:r>
            <a:r>
              <a:rPr lang="bg-BG" dirty="0" smtClean="0"/>
              <a:t>по този начин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15616" y="389066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 public interface Comparator {</a:t>
            </a:r>
          </a:p>
          <a:p>
            <a:r>
              <a:rPr lang="en-US" b="1" dirty="0" smtClean="0"/>
              <a:t>     public </a:t>
            </a:r>
            <a:r>
              <a:rPr lang="en-US" b="1" dirty="0" err="1" smtClean="0"/>
              <a:t>int</a:t>
            </a:r>
            <a:r>
              <a:rPr lang="en-US" b="1" dirty="0" smtClean="0"/>
              <a:t> compare(Number a, Number b);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0264710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Command Pattern Example 2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27584" y="2001029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      while (</a:t>
            </a:r>
            <a:r>
              <a:rPr lang="en-US" b="1" dirty="0" err="1" smtClean="0"/>
              <a:t>e.hasMoreElements</a:t>
            </a:r>
            <a:r>
              <a:rPr lang="en-US" b="1" dirty="0" smtClean="0"/>
              <a:t>()) {</a:t>
            </a:r>
          </a:p>
          <a:p>
            <a:r>
              <a:rPr lang="en-US" b="1" dirty="0" smtClean="0"/>
              <a:t>             </a:t>
            </a:r>
            <a:r>
              <a:rPr lang="en-US" b="1" dirty="0" err="1" smtClean="0"/>
              <a:t>TaskEntry</a:t>
            </a:r>
            <a:r>
              <a:rPr lang="en-US" b="1" dirty="0" smtClean="0"/>
              <a:t> </a:t>
            </a:r>
            <a:r>
              <a:rPr lang="en-US" b="1" dirty="0" err="1" smtClean="0"/>
              <a:t>te</a:t>
            </a:r>
            <a:r>
              <a:rPr lang="en-US" b="1" dirty="0" smtClean="0"/>
              <a:t> = (</a:t>
            </a:r>
            <a:r>
              <a:rPr lang="en-US" b="1" dirty="0" err="1" smtClean="0"/>
              <a:t>TaskEntry</a:t>
            </a:r>
            <a:r>
              <a:rPr lang="en-US" b="1" dirty="0" smtClean="0"/>
              <a:t>) </a:t>
            </a:r>
            <a:r>
              <a:rPr lang="en-US" b="1" dirty="0" err="1" smtClean="0"/>
              <a:t>e.nextElement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      if (</a:t>
            </a:r>
            <a:r>
              <a:rPr lang="en-US" b="1" dirty="0" err="1" smtClean="0"/>
              <a:t>te.getRepeatInterval</a:t>
            </a:r>
            <a:r>
              <a:rPr lang="en-US" b="1" dirty="0" smtClean="0"/>
              <a:t>() + </a:t>
            </a:r>
            <a:r>
              <a:rPr lang="en-US" b="1" dirty="0" err="1" smtClean="0"/>
              <a:t>te.getTimeLastDone</a:t>
            </a:r>
            <a:r>
              <a:rPr lang="en-US" b="1" dirty="0" smtClean="0"/>
              <a:t>() &lt;</a:t>
            </a:r>
          </a:p>
          <a:p>
            <a:r>
              <a:rPr lang="en-US" b="1" dirty="0" smtClean="0"/>
              <a:t>                 now) {</a:t>
            </a:r>
          </a:p>
          <a:p>
            <a:r>
              <a:rPr lang="en-US" b="1" dirty="0" smtClean="0"/>
              <a:t>               </a:t>
            </a:r>
            <a:r>
              <a:rPr lang="en-US" b="1" dirty="0" err="1" smtClean="0"/>
              <a:t>te.getTask</a:t>
            </a:r>
            <a:r>
              <a:rPr lang="en-US" b="1" dirty="0" smtClean="0"/>
              <a:t>().</a:t>
            </a:r>
            <a:r>
              <a:rPr lang="en-US" b="1" dirty="0" err="1" smtClean="0"/>
              <a:t>performTask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        </a:t>
            </a:r>
            <a:r>
              <a:rPr lang="en-US" b="1" dirty="0" err="1" smtClean="0"/>
              <a:t>te.setTimeLastDone</a:t>
            </a:r>
            <a:r>
              <a:rPr lang="en-US" b="1" dirty="0" smtClean="0"/>
              <a:t>(now);</a:t>
            </a:r>
          </a:p>
          <a:p>
            <a:r>
              <a:rPr lang="en-US" b="1" dirty="0" smtClean="0"/>
              <a:t>             }</a:t>
            </a:r>
          </a:p>
          <a:p>
            <a:r>
              <a:rPr lang="en-US" b="1" dirty="0" smtClean="0"/>
              <a:t>           }</a:t>
            </a:r>
          </a:p>
          <a:p>
            <a:r>
              <a:rPr lang="en-US" b="1" dirty="0" smtClean="0"/>
              <a:t>         }</a:t>
            </a:r>
          </a:p>
          <a:p>
            <a:r>
              <a:rPr lang="en-US" b="1" dirty="0" smtClean="0"/>
              <a:t>         catch (Exception e) {</a:t>
            </a:r>
          </a:p>
          <a:p>
            <a:r>
              <a:rPr lang="en-US" b="1" dirty="0" smtClean="0"/>
              <a:t>           </a:t>
            </a:r>
            <a:r>
              <a:rPr lang="en-US" b="1" dirty="0" err="1" smtClean="0"/>
              <a:t>System.out.println</a:t>
            </a:r>
            <a:r>
              <a:rPr lang="en-US" b="1" dirty="0" smtClean="0"/>
              <a:t>("Interrupted sleep: " + e);</a:t>
            </a:r>
          </a:p>
          <a:p>
            <a:r>
              <a:rPr lang="en-US" b="1" dirty="0" smtClean="0"/>
              <a:t>         }</a:t>
            </a:r>
          </a:p>
          <a:p>
            <a:r>
              <a:rPr lang="en-US" b="1" dirty="0" smtClean="0"/>
              <a:t>       }</a:t>
            </a:r>
          </a:p>
          <a:p>
            <a:r>
              <a:rPr lang="en-US" b="1" dirty="0" smtClean="0"/>
              <a:t>     }</a:t>
            </a:r>
          </a:p>
          <a:p>
            <a:endParaRPr lang="en-US" b="1" dirty="0" smtClean="0"/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8931869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Command Pattern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Тестова програма: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2411010"/>
            <a:ext cx="7200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class </a:t>
            </a:r>
            <a:r>
              <a:rPr lang="en-US" b="1" dirty="0" err="1" smtClean="0"/>
              <a:t>TestTaskMinder</a:t>
            </a:r>
            <a:r>
              <a:rPr lang="en-US" b="1" dirty="0" smtClean="0"/>
              <a:t> {</a:t>
            </a:r>
          </a:p>
          <a:p>
            <a:endParaRPr lang="en-US" b="1" dirty="0" smtClean="0"/>
          </a:p>
          <a:p>
            <a:r>
              <a:rPr lang="en-US" b="1" dirty="0" smtClean="0"/>
              <a:t>     public static void main(String </a:t>
            </a:r>
            <a:r>
              <a:rPr lang="en-US" b="1" dirty="0" err="1" smtClean="0"/>
              <a:t>args</a:t>
            </a:r>
            <a:r>
              <a:rPr lang="en-US" b="1" dirty="0" smtClean="0"/>
              <a:t>[]) {</a:t>
            </a:r>
          </a:p>
          <a:p>
            <a:endParaRPr lang="en-US" b="1" dirty="0" smtClean="0"/>
          </a:p>
          <a:p>
            <a:r>
              <a:rPr lang="en-US" b="1" dirty="0" smtClean="0"/>
              <a:t>       // Create and start a </a:t>
            </a:r>
            <a:r>
              <a:rPr lang="en-US" b="1" dirty="0" err="1" smtClean="0"/>
              <a:t>TaskMinder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      // This </a:t>
            </a:r>
            <a:r>
              <a:rPr lang="en-US" b="1" dirty="0" err="1" smtClean="0"/>
              <a:t>TaskMinder</a:t>
            </a:r>
            <a:r>
              <a:rPr lang="en-US" b="1" dirty="0" smtClean="0"/>
              <a:t> checks for things to do every 500 </a:t>
            </a:r>
            <a:r>
              <a:rPr lang="en-US" b="1" dirty="0" err="1" smtClean="0"/>
              <a:t>ms</a:t>
            </a:r>
            <a:endParaRPr lang="en-US" b="1" dirty="0" smtClean="0"/>
          </a:p>
          <a:p>
            <a:r>
              <a:rPr lang="en-US" b="1" dirty="0" smtClean="0"/>
              <a:t>       //   and allows a maximum of 100 tasks.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TaskMinder</a:t>
            </a:r>
            <a:r>
              <a:rPr lang="en-US" b="1" dirty="0" smtClean="0"/>
              <a:t> tm = new </a:t>
            </a:r>
            <a:r>
              <a:rPr lang="en-US" b="1" dirty="0" err="1" smtClean="0"/>
              <a:t>TaskMinder</a:t>
            </a:r>
            <a:r>
              <a:rPr lang="en-US" b="1" dirty="0" smtClean="0"/>
              <a:t>(500, 100);</a:t>
            </a:r>
          </a:p>
          <a:p>
            <a:endParaRPr lang="en-US" b="1" dirty="0" smtClean="0"/>
          </a:p>
          <a:p>
            <a:r>
              <a:rPr lang="en-US" b="1" dirty="0" smtClean="0"/>
              <a:t>       // Create a Fortune Teller Task.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FortuneTask</a:t>
            </a:r>
            <a:r>
              <a:rPr lang="en-US" b="1" dirty="0" smtClean="0"/>
              <a:t> </a:t>
            </a:r>
            <a:r>
              <a:rPr lang="en-US" b="1" dirty="0" err="1" smtClean="0"/>
              <a:t>fortuneTask</a:t>
            </a:r>
            <a:r>
              <a:rPr lang="en-US" b="1" dirty="0" smtClean="0"/>
              <a:t> = new </a:t>
            </a:r>
            <a:r>
              <a:rPr lang="en-US" b="1" dirty="0" err="1" smtClean="0"/>
              <a:t>FortuneTask</a:t>
            </a:r>
            <a:r>
              <a:rPr lang="en-US" b="1" dirty="0" smtClean="0"/>
              <a:t>();</a:t>
            </a:r>
          </a:p>
          <a:p>
            <a:endParaRPr lang="en-US" b="1" dirty="0" smtClean="0"/>
          </a:p>
          <a:p>
            <a:r>
              <a:rPr lang="en-US" b="1" dirty="0" smtClean="0"/>
              <a:t>       // Have the Fortune Teller execute every 3 seconds.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tm.addTask</a:t>
            </a:r>
            <a:r>
              <a:rPr lang="en-US" b="1" dirty="0" smtClean="0"/>
              <a:t>(</a:t>
            </a:r>
            <a:r>
              <a:rPr lang="en-US" b="1" dirty="0" err="1" smtClean="0"/>
              <a:t>fortuneTask</a:t>
            </a:r>
            <a:r>
              <a:rPr lang="en-US" b="1" dirty="0" smtClean="0"/>
              <a:t>, 3000);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6321841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Command Pattern Example 2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2136339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    // Create a Fibonacci Sequence Task.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FibonacciTask</a:t>
            </a:r>
            <a:r>
              <a:rPr lang="en-US" b="1" dirty="0" smtClean="0"/>
              <a:t> </a:t>
            </a:r>
            <a:r>
              <a:rPr lang="en-US" b="1" dirty="0" err="1" smtClean="0"/>
              <a:t>fibonacciTask</a:t>
            </a:r>
            <a:r>
              <a:rPr lang="en-US" b="1" dirty="0" smtClean="0"/>
              <a:t> = new </a:t>
            </a:r>
            <a:r>
              <a:rPr lang="en-US" b="1" dirty="0" err="1" smtClean="0"/>
              <a:t>FibonacciTask</a:t>
            </a:r>
            <a:r>
              <a:rPr lang="en-US" b="1" dirty="0" smtClean="0"/>
              <a:t>();</a:t>
            </a:r>
          </a:p>
          <a:p>
            <a:endParaRPr lang="en-US" b="1" dirty="0" smtClean="0"/>
          </a:p>
          <a:p>
            <a:r>
              <a:rPr lang="en-US" b="1" dirty="0" smtClean="0"/>
              <a:t>       // Have the Fibonacci Sequence execute every 700</a:t>
            </a:r>
          </a:p>
          <a:p>
            <a:r>
              <a:rPr lang="en-US" b="1" dirty="0" smtClean="0"/>
              <a:t>       // milliseconds.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tm.addTask</a:t>
            </a:r>
            <a:r>
              <a:rPr lang="en-US" b="1" dirty="0" smtClean="0"/>
              <a:t>(</a:t>
            </a:r>
            <a:r>
              <a:rPr lang="en-US" b="1" dirty="0" err="1" smtClean="0"/>
              <a:t>fibonacciTask</a:t>
            </a:r>
            <a:r>
              <a:rPr lang="en-US" b="1" dirty="0" smtClean="0"/>
              <a:t>, 700);</a:t>
            </a:r>
          </a:p>
          <a:p>
            <a:endParaRPr lang="en-US" b="1" dirty="0" smtClean="0"/>
          </a:p>
          <a:p>
            <a:r>
              <a:rPr lang="en-US" b="1" dirty="0" smtClean="0"/>
              <a:t>     }</a:t>
            </a:r>
          </a:p>
          <a:p>
            <a:endParaRPr lang="en-US" b="1" dirty="0" smtClean="0"/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7374317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en-US" b="1" dirty="0"/>
              <a:t>Command Pattern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89120"/>
          </a:xfrm>
        </p:spPr>
        <p:txBody>
          <a:bodyPr/>
          <a:lstStyle/>
          <a:p>
            <a:r>
              <a:rPr lang="bg-BG" dirty="0" smtClean="0"/>
              <a:t>Резултат от изпълнението на теста: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2012062"/>
            <a:ext cx="74168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Next Fibonacci number is: 1</a:t>
            </a:r>
          </a:p>
          <a:p>
            <a:r>
              <a:rPr lang="en-US" b="1" dirty="0" smtClean="0"/>
              <a:t>   Next Fibonacci number is: 1</a:t>
            </a:r>
          </a:p>
          <a:p>
            <a:r>
              <a:rPr lang="en-US" b="1" dirty="0" smtClean="0"/>
              <a:t>   Your fortune is: She who studies hard, gets A</a:t>
            </a:r>
          </a:p>
          <a:p>
            <a:r>
              <a:rPr lang="en-US" b="1" dirty="0" smtClean="0"/>
              <a:t>   Next Fibonacci number is: 2</a:t>
            </a:r>
          </a:p>
          <a:p>
            <a:r>
              <a:rPr lang="en-US" b="1" dirty="0" smtClean="0"/>
              <a:t>   Next Fibonacci number is: 3</a:t>
            </a:r>
          </a:p>
          <a:p>
            <a:r>
              <a:rPr lang="en-US" b="1" dirty="0" smtClean="0"/>
              <a:t>   Next Fibonacci number is: 5</a:t>
            </a:r>
          </a:p>
          <a:p>
            <a:r>
              <a:rPr lang="en-US" b="1" dirty="0" smtClean="0"/>
              <a:t>   Next Fibonacci number is: 8</a:t>
            </a:r>
          </a:p>
          <a:p>
            <a:r>
              <a:rPr lang="en-US" b="1" dirty="0" smtClean="0"/>
              <a:t>   Your fortune is: </a:t>
            </a:r>
            <a:r>
              <a:rPr lang="en-US" b="1" dirty="0" err="1" smtClean="0"/>
              <a:t>Seeth</a:t>
            </a:r>
            <a:r>
              <a:rPr lang="en-US" b="1" dirty="0" smtClean="0"/>
              <a:t> the pattern and </a:t>
            </a:r>
            <a:r>
              <a:rPr lang="en-US" b="1" dirty="0" err="1" smtClean="0"/>
              <a:t>knoweth</a:t>
            </a:r>
            <a:r>
              <a:rPr lang="en-US" b="1" dirty="0" smtClean="0"/>
              <a:t> the truth</a:t>
            </a:r>
          </a:p>
          <a:p>
            <a:r>
              <a:rPr lang="en-US" b="1" dirty="0" smtClean="0"/>
              <a:t>   Next Fibonacci number is: 13</a:t>
            </a:r>
          </a:p>
          <a:p>
            <a:r>
              <a:rPr lang="en-US" b="1" dirty="0" smtClean="0"/>
              <a:t>   Next Fibonacci number is: 21</a:t>
            </a:r>
          </a:p>
          <a:p>
            <a:r>
              <a:rPr lang="en-US" b="1" dirty="0" smtClean="0"/>
              <a:t>   Next Fibonacci number is: 34</a:t>
            </a:r>
          </a:p>
          <a:p>
            <a:r>
              <a:rPr lang="en-US" b="1" dirty="0" smtClean="0"/>
              <a:t>   Your fortune is: He who leaves state the day after final,</a:t>
            </a:r>
          </a:p>
          <a:p>
            <a:r>
              <a:rPr lang="en-US" b="1" dirty="0" smtClean="0"/>
              <a:t>      graduates not</a:t>
            </a:r>
          </a:p>
          <a:p>
            <a:r>
              <a:rPr lang="en-US" b="1" dirty="0" smtClean="0"/>
              <a:t>   Next Fibonacci number is: 55</a:t>
            </a:r>
          </a:p>
          <a:p>
            <a:r>
              <a:rPr lang="en-US" b="1" dirty="0" smtClean="0"/>
              <a:t>   Next Fibonacci number is: 89</a:t>
            </a:r>
          </a:p>
          <a:p>
            <a:r>
              <a:rPr lang="en-US" b="1" dirty="0" smtClean="0"/>
              <a:t>   Next Fibonacci number is: 144</a:t>
            </a:r>
          </a:p>
          <a:p>
            <a:r>
              <a:rPr lang="en-US" b="1" dirty="0" smtClean="0"/>
              <a:t>   etc.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66327798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Dynamic Proxies In </a:t>
            </a:r>
            <a:r>
              <a:rPr lang="en-US" b="1" dirty="0"/>
              <a:t>Java</a:t>
            </a:r>
            <a:endParaRPr lang="bg-BG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06059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Dynamic </a:t>
            </a:r>
            <a:r>
              <a:rPr lang="en-US" b="1" dirty="0" smtClean="0"/>
              <a:t>Proxies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bg-BG" dirty="0" smtClean="0"/>
              <a:t>Обектите </a:t>
            </a:r>
            <a:r>
              <a:rPr lang="en-US" dirty="0" smtClean="0"/>
              <a:t>Proxy </a:t>
            </a:r>
            <a:r>
              <a:rPr lang="bg-BG" dirty="0" smtClean="0"/>
              <a:t>са полезни в много ситуации, за да работят като междинен слой между обект клиент и обект приемник</a:t>
            </a:r>
            <a:endParaRPr lang="en-US" dirty="0"/>
          </a:p>
          <a:p>
            <a:r>
              <a:rPr lang="bg-BG" dirty="0" smtClean="0"/>
              <a:t>Обикновено </a:t>
            </a:r>
            <a:r>
              <a:rPr lang="en-US" dirty="0" smtClean="0"/>
              <a:t>proxy </a:t>
            </a:r>
            <a:r>
              <a:rPr lang="en-US" dirty="0"/>
              <a:t>class </a:t>
            </a:r>
            <a:r>
              <a:rPr lang="bg-BG" dirty="0" smtClean="0"/>
              <a:t>е наличен като </a:t>
            </a:r>
            <a:r>
              <a:rPr lang="en-US" dirty="0" smtClean="0"/>
              <a:t>Java </a:t>
            </a:r>
            <a:r>
              <a:rPr lang="en-US" dirty="0"/>
              <a:t>bytecodes</a:t>
            </a:r>
            <a:r>
              <a:rPr lang="en-US" dirty="0" smtClean="0"/>
              <a:t>, </a:t>
            </a:r>
            <a:r>
              <a:rPr lang="bg-BG" dirty="0" smtClean="0"/>
              <a:t>откомпилиран </a:t>
            </a:r>
            <a:r>
              <a:rPr lang="en-US" dirty="0" smtClean="0"/>
              <a:t>Java </a:t>
            </a:r>
            <a:r>
              <a:rPr lang="en-US" dirty="0"/>
              <a:t>source file </a:t>
            </a:r>
            <a:r>
              <a:rPr lang="bg-BG" dirty="0" smtClean="0"/>
              <a:t>на </a:t>
            </a:r>
            <a:r>
              <a:rPr lang="en-US" dirty="0" smtClean="0"/>
              <a:t>proxy </a:t>
            </a:r>
            <a:r>
              <a:rPr lang="en-US" dirty="0" smtClean="0"/>
              <a:t>class</a:t>
            </a:r>
            <a:endParaRPr lang="en-US" dirty="0"/>
          </a:p>
          <a:p>
            <a:r>
              <a:rPr lang="bg-BG" dirty="0" smtClean="0"/>
              <a:t>Когато е необходимо </a:t>
            </a:r>
            <a:r>
              <a:rPr lang="en-US" dirty="0" smtClean="0"/>
              <a:t>bytecodes </a:t>
            </a:r>
            <a:r>
              <a:rPr lang="bg-BG" dirty="0" smtClean="0"/>
              <a:t>на </a:t>
            </a:r>
            <a:r>
              <a:rPr lang="en-US" dirty="0" smtClean="0"/>
              <a:t>proxy </a:t>
            </a:r>
            <a:r>
              <a:rPr lang="en-US" dirty="0"/>
              <a:t>class </a:t>
            </a:r>
            <a:r>
              <a:rPr lang="bg-BG" dirty="0" smtClean="0"/>
              <a:t>се зарежда в </a:t>
            </a:r>
            <a:r>
              <a:rPr lang="en-US" dirty="0" smtClean="0"/>
              <a:t>Java </a:t>
            </a:r>
            <a:r>
              <a:rPr lang="en-US" dirty="0"/>
              <a:t>Virtual Machine </a:t>
            </a:r>
            <a:r>
              <a:rPr lang="bg-BG" dirty="0" smtClean="0"/>
              <a:t>и след това може да се инстанцира </a:t>
            </a:r>
            <a:r>
              <a:rPr lang="en-US" dirty="0" smtClean="0"/>
              <a:t>proxy objects</a:t>
            </a:r>
            <a:endParaRPr lang="en-US" dirty="0"/>
          </a:p>
          <a:p>
            <a:r>
              <a:rPr lang="bg-BG" dirty="0" smtClean="0"/>
              <a:t>В някои случаи е полезно динамично да се генерира </a:t>
            </a:r>
            <a:r>
              <a:rPr lang="en-US" dirty="0" smtClean="0"/>
              <a:t>bytecodes </a:t>
            </a:r>
            <a:r>
              <a:rPr lang="bg-BG" dirty="0"/>
              <a:t>н</a:t>
            </a:r>
            <a:r>
              <a:rPr lang="bg-BG" dirty="0" smtClean="0"/>
              <a:t>а </a:t>
            </a:r>
            <a:r>
              <a:rPr lang="en-US" dirty="0" smtClean="0"/>
              <a:t>proxy </a:t>
            </a:r>
            <a:r>
              <a:rPr lang="en-US" dirty="0"/>
              <a:t>class </a:t>
            </a:r>
            <a:r>
              <a:rPr lang="bg-BG" dirty="0" smtClean="0"/>
              <a:t>по време на изпълнение на кода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083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Vehicle Example With No </a:t>
            </a:r>
            <a:r>
              <a:rPr lang="en-US" b="1" dirty="0" smtClean="0"/>
              <a:t>Proxy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Ще покажем как клиент си взаимодейства с приемника директно</a:t>
            </a:r>
            <a:endParaRPr lang="en-US" dirty="0"/>
          </a:p>
          <a:p>
            <a:r>
              <a:rPr lang="bg-BG" dirty="0" smtClean="0"/>
              <a:t>Нека е даден </a:t>
            </a:r>
            <a:r>
              <a:rPr lang="en-US" dirty="0" err="1" smtClean="0"/>
              <a:t>IVehicle</a:t>
            </a:r>
            <a:r>
              <a:rPr lang="en-US" dirty="0" smtClean="0"/>
              <a:t> </a:t>
            </a:r>
            <a:r>
              <a:rPr lang="en-US" dirty="0"/>
              <a:t>interface 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3519006"/>
            <a:ext cx="58143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/**</a:t>
            </a:r>
          </a:p>
          <a:p>
            <a:r>
              <a:rPr lang="en-US" b="1" dirty="0"/>
              <a:t>   * Interface </a:t>
            </a:r>
            <a:r>
              <a:rPr lang="en-US" b="1" dirty="0" err="1"/>
              <a:t>IVehicle</a:t>
            </a:r>
            <a:r>
              <a:rPr lang="en-US" b="1" dirty="0"/>
              <a:t>.</a:t>
            </a:r>
          </a:p>
          <a:p>
            <a:r>
              <a:rPr lang="en-US" b="1" dirty="0"/>
              <a:t>    */</a:t>
            </a:r>
          </a:p>
          <a:p>
            <a:r>
              <a:rPr lang="en-US" b="1" dirty="0"/>
              <a:t>   public interface </a:t>
            </a:r>
            <a:r>
              <a:rPr lang="en-US" b="1" dirty="0" err="1"/>
              <a:t>IVehicle</a:t>
            </a:r>
            <a:r>
              <a:rPr lang="en-US" b="1" dirty="0"/>
              <a:t> {</a:t>
            </a:r>
          </a:p>
          <a:p>
            <a:r>
              <a:rPr lang="en-US" b="1" dirty="0"/>
              <a:t>     public void start();</a:t>
            </a:r>
          </a:p>
          <a:p>
            <a:r>
              <a:rPr lang="en-US" b="1" dirty="0"/>
              <a:t>     public void stop();</a:t>
            </a:r>
          </a:p>
          <a:p>
            <a:r>
              <a:rPr lang="en-US" b="1" dirty="0"/>
              <a:t>    public void forward();</a:t>
            </a:r>
          </a:p>
          <a:p>
            <a:r>
              <a:rPr lang="en-US" b="1" dirty="0"/>
              <a:t>     public void reverse();</a:t>
            </a:r>
          </a:p>
          <a:p>
            <a:r>
              <a:rPr lang="en-US" b="1" dirty="0"/>
              <a:t>     public String </a:t>
            </a:r>
            <a:r>
              <a:rPr lang="en-US" b="1" dirty="0" err="1"/>
              <a:t>getName</a:t>
            </a:r>
            <a:r>
              <a:rPr lang="en-US" b="1" dirty="0"/>
              <a:t>();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1784235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Vehicle Example With No Proxy 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6184"/>
            <a:ext cx="8229600" cy="4389120"/>
          </a:xfrm>
        </p:spPr>
        <p:txBody>
          <a:bodyPr/>
          <a:lstStyle/>
          <a:p>
            <a:r>
              <a:rPr lang="bg-BG" dirty="0" smtClean="0"/>
              <a:t>Ето класа </a:t>
            </a:r>
            <a:r>
              <a:rPr lang="en-US" dirty="0" smtClean="0"/>
              <a:t>Car</a:t>
            </a:r>
            <a:r>
              <a:rPr lang="bg-BG" dirty="0" smtClean="0"/>
              <a:t>, който реализира </a:t>
            </a:r>
            <a:r>
              <a:rPr lang="en-US" dirty="0" err="1" smtClean="0"/>
              <a:t>IVehicle</a:t>
            </a:r>
            <a:r>
              <a:rPr lang="en-US" dirty="0" smtClean="0"/>
              <a:t> </a:t>
            </a:r>
            <a:r>
              <a:rPr lang="en-US" dirty="0"/>
              <a:t>interface: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2422043"/>
            <a:ext cx="59584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/**</a:t>
            </a:r>
          </a:p>
          <a:p>
            <a:r>
              <a:rPr lang="en-US" b="1" dirty="0"/>
              <a:t>   * Class Car</a:t>
            </a:r>
          </a:p>
          <a:p>
            <a:r>
              <a:rPr lang="en-US" b="1" dirty="0"/>
              <a:t>    */</a:t>
            </a:r>
          </a:p>
          <a:p>
            <a:r>
              <a:rPr lang="en-US" b="1" dirty="0"/>
              <a:t>   public class Car implements </a:t>
            </a:r>
            <a:r>
              <a:rPr lang="en-US" b="1" dirty="0" err="1"/>
              <a:t>IVehicle</a:t>
            </a:r>
            <a:r>
              <a:rPr lang="en-US" b="1" dirty="0"/>
              <a:t> {</a:t>
            </a:r>
          </a:p>
          <a:p>
            <a:r>
              <a:rPr lang="en-US" b="1" dirty="0"/>
              <a:t>     private String name</a:t>
            </a:r>
            <a:r>
              <a:rPr lang="en-US" b="1" dirty="0" smtClean="0"/>
              <a:t>;</a:t>
            </a:r>
          </a:p>
          <a:p>
            <a:endParaRPr lang="en-US" b="1" dirty="0"/>
          </a:p>
          <a:p>
            <a:r>
              <a:rPr lang="en-US" b="1" dirty="0"/>
              <a:t>     public Car(String name) {this.name = name</a:t>
            </a:r>
            <a:r>
              <a:rPr lang="en-US" b="1" dirty="0" smtClean="0"/>
              <a:t>;}</a:t>
            </a:r>
          </a:p>
          <a:p>
            <a:endParaRPr lang="en-US" b="1" dirty="0"/>
          </a:p>
          <a:p>
            <a:r>
              <a:rPr lang="en-US" b="1" dirty="0"/>
              <a:t>     public void start() {</a:t>
            </a:r>
          </a:p>
          <a:p>
            <a:r>
              <a:rPr lang="en-US" b="1" dirty="0"/>
              <a:t>       </a:t>
            </a:r>
            <a:r>
              <a:rPr lang="en-US" b="1" dirty="0" err="1"/>
              <a:t>System.out.println</a:t>
            </a:r>
            <a:r>
              <a:rPr lang="en-US" b="1" dirty="0"/>
              <a:t>("Car " + name + " started");</a:t>
            </a:r>
          </a:p>
          <a:p>
            <a:r>
              <a:rPr lang="en-US" b="1" dirty="0"/>
              <a:t>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  // stop(), forward(), reverse() implemented similarly.</a:t>
            </a:r>
          </a:p>
          <a:p>
            <a:r>
              <a:rPr lang="en-US" b="1" dirty="0"/>
              <a:t>     // </a:t>
            </a:r>
            <a:r>
              <a:rPr lang="en-US" b="1" dirty="0" err="1"/>
              <a:t>getName</a:t>
            </a:r>
            <a:r>
              <a:rPr lang="en-US" b="1" dirty="0"/>
              <a:t>() not shown.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95637451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1143000"/>
          </a:xfrm>
        </p:spPr>
        <p:txBody>
          <a:bodyPr/>
          <a:lstStyle/>
          <a:p>
            <a:r>
              <a:rPr lang="en-US" b="1" dirty="0"/>
              <a:t>Vehicle Example With No Proxy </a:t>
            </a:r>
            <a:endParaRPr lang="bg-BG" dirty="0"/>
          </a:p>
        </p:txBody>
      </p:sp>
      <p:sp>
        <p:nvSpPr>
          <p:cNvPr id="5" name="Rectangle 4"/>
          <p:cNvSpPr/>
          <p:nvPr/>
        </p:nvSpPr>
        <p:spPr>
          <a:xfrm>
            <a:off x="899592" y="1556792"/>
            <a:ext cx="59584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/**</a:t>
            </a:r>
          </a:p>
          <a:p>
            <a:r>
              <a:rPr lang="en-US" b="1" dirty="0"/>
              <a:t>* Class Client1.</a:t>
            </a:r>
          </a:p>
          <a:p>
            <a:r>
              <a:rPr lang="en-US" b="1" dirty="0"/>
              <a:t> * Interacts with a Car Vehicle directly.</a:t>
            </a:r>
          </a:p>
          <a:p>
            <a:r>
              <a:rPr lang="en-US" b="1" dirty="0"/>
              <a:t> */</a:t>
            </a:r>
          </a:p>
          <a:p>
            <a:r>
              <a:rPr lang="en-US" b="1" dirty="0"/>
              <a:t>public class Client1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public static void main(String[] </a:t>
            </a:r>
            <a:r>
              <a:rPr lang="en-US" b="1" dirty="0" err="1"/>
              <a:t>args</a:t>
            </a:r>
            <a:r>
              <a:rPr lang="en-US" b="1" dirty="0"/>
              <a:t>)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  </a:t>
            </a:r>
            <a:r>
              <a:rPr lang="en-US" b="1" dirty="0" err="1"/>
              <a:t>IVehicle</a:t>
            </a:r>
            <a:r>
              <a:rPr lang="en-US" b="1" dirty="0"/>
              <a:t> v = new Car("</a:t>
            </a:r>
            <a:r>
              <a:rPr lang="en-US" b="1" dirty="0" err="1"/>
              <a:t>Botar</a:t>
            </a:r>
            <a:r>
              <a:rPr lang="en-US" b="1" dirty="0"/>
              <a:t>");</a:t>
            </a:r>
          </a:p>
          <a:p>
            <a:r>
              <a:rPr lang="en-US" b="1" dirty="0"/>
              <a:t>   </a:t>
            </a:r>
            <a:r>
              <a:rPr lang="en-US" b="1" dirty="0" err="1"/>
              <a:t>v.start</a:t>
            </a:r>
            <a:r>
              <a:rPr lang="en-US" b="1" dirty="0"/>
              <a:t>();</a:t>
            </a:r>
          </a:p>
          <a:p>
            <a:r>
              <a:rPr lang="en-US" b="1" dirty="0"/>
              <a:t>    </a:t>
            </a:r>
            <a:r>
              <a:rPr lang="en-US" b="1" dirty="0" err="1"/>
              <a:t>v.forward</a:t>
            </a:r>
            <a:r>
              <a:rPr lang="en-US" b="1" dirty="0"/>
              <a:t>();</a:t>
            </a:r>
          </a:p>
          <a:p>
            <a:r>
              <a:rPr lang="en-US" b="1" dirty="0"/>
              <a:t>    </a:t>
            </a:r>
            <a:r>
              <a:rPr lang="en-US" b="1" dirty="0" err="1"/>
              <a:t>v.stop</a:t>
            </a:r>
            <a:r>
              <a:rPr lang="en-US" b="1" dirty="0"/>
              <a:t>();</a:t>
            </a:r>
          </a:p>
          <a:p>
            <a:r>
              <a:rPr lang="en-US" b="1" dirty="0"/>
              <a:t>  }</a:t>
            </a:r>
          </a:p>
          <a:p>
            <a:r>
              <a:rPr lang="en-US" b="1" dirty="0"/>
              <a:t>}</a:t>
            </a:r>
            <a:endParaRPr lang="bg-BG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5243661"/>
            <a:ext cx="530542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690113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Vehicle Example With No Proxy 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Резултат от </a:t>
            </a:r>
            <a:r>
              <a:rPr lang="en-US" dirty="0" smtClean="0"/>
              <a:t>vehicle </a:t>
            </a:r>
            <a:r>
              <a:rPr lang="en-US" dirty="0"/>
              <a:t>example </a:t>
            </a:r>
            <a:r>
              <a:rPr lang="bg-BG" dirty="0" smtClean="0"/>
              <a:t>без</a:t>
            </a:r>
            <a:r>
              <a:rPr lang="en-US" dirty="0" smtClean="0"/>
              <a:t> </a:t>
            </a:r>
            <a:r>
              <a:rPr lang="en-US" dirty="0"/>
              <a:t>proxy: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331640" y="257767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   Car </a:t>
            </a:r>
            <a:r>
              <a:rPr lang="en-US" b="1" dirty="0" err="1"/>
              <a:t>Botar</a:t>
            </a:r>
            <a:r>
              <a:rPr lang="en-US" b="1" dirty="0"/>
              <a:t> started</a:t>
            </a:r>
          </a:p>
          <a:p>
            <a:r>
              <a:rPr lang="en-US" b="1" dirty="0"/>
              <a:t>   Car </a:t>
            </a:r>
            <a:r>
              <a:rPr lang="en-US" b="1" dirty="0" err="1"/>
              <a:t>Botar</a:t>
            </a:r>
            <a:r>
              <a:rPr lang="en-US" b="1" dirty="0"/>
              <a:t> going forward</a:t>
            </a:r>
          </a:p>
          <a:p>
            <a:r>
              <a:rPr lang="en-US" b="1" dirty="0"/>
              <a:t>   Car </a:t>
            </a:r>
            <a:r>
              <a:rPr lang="en-US" b="1" dirty="0" err="1"/>
              <a:t>Botar</a:t>
            </a:r>
            <a:r>
              <a:rPr lang="en-US" b="1" dirty="0"/>
              <a:t> stopped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4134707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Functor</a:t>
            </a:r>
            <a:r>
              <a:rPr lang="en-US" b="1" dirty="0"/>
              <a:t>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</a:t>
            </a:r>
            <a:r>
              <a:rPr lang="en-US" dirty="0" smtClean="0"/>
              <a:t>Integer </a:t>
            </a:r>
            <a:r>
              <a:rPr lang="en-US" dirty="0"/>
              <a:t>comparator: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2471985"/>
            <a:ext cx="74168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//  Integer comparator</a:t>
            </a:r>
          </a:p>
          <a:p>
            <a:r>
              <a:rPr lang="en-US" b="1" dirty="0" smtClean="0"/>
              <a:t>   public class </a:t>
            </a:r>
            <a:r>
              <a:rPr lang="en-US" b="1" dirty="0" err="1" smtClean="0"/>
              <a:t>IntComparator</a:t>
            </a:r>
            <a:r>
              <a:rPr lang="en-US" b="1" dirty="0" smtClean="0"/>
              <a:t> implements Comparator {</a:t>
            </a:r>
          </a:p>
          <a:p>
            <a:r>
              <a:rPr lang="en-US" b="1" dirty="0" smtClean="0"/>
              <a:t>     public </a:t>
            </a:r>
            <a:r>
              <a:rPr lang="en-US" b="1" dirty="0" err="1" smtClean="0"/>
              <a:t>int</a:t>
            </a:r>
            <a:r>
              <a:rPr lang="en-US" b="1" dirty="0" smtClean="0"/>
              <a:t> compare(Number a, Number b)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int</a:t>
            </a:r>
            <a:r>
              <a:rPr lang="en-US" b="1" dirty="0" smtClean="0"/>
              <a:t> x = </a:t>
            </a:r>
            <a:r>
              <a:rPr lang="en-US" b="1" dirty="0" err="1" smtClean="0"/>
              <a:t>a.intValue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int</a:t>
            </a:r>
            <a:r>
              <a:rPr lang="en-US" b="1" dirty="0" smtClean="0"/>
              <a:t> y = </a:t>
            </a:r>
            <a:r>
              <a:rPr lang="en-US" b="1" dirty="0" err="1" smtClean="0"/>
              <a:t>b.intValue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if (x &lt; y)</a:t>
            </a:r>
          </a:p>
          <a:p>
            <a:r>
              <a:rPr lang="en-US" b="1" dirty="0" smtClean="0"/>
              <a:t>         return -1;</a:t>
            </a:r>
          </a:p>
          <a:p>
            <a:r>
              <a:rPr lang="en-US" b="1" dirty="0" smtClean="0"/>
              <a:t>       else if (x &gt; y)</a:t>
            </a:r>
          </a:p>
          <a:p>
            <a:r>
              <a:rPr lang="en-US" b="1" dirty="0" smtClean="0"/>
              <a:t>         return 1;</a:t>
            </a:r>
          </a:p>
          <a:p>
            <a:r>
              <a:rPr lang="en-US" b="1" dirty="0" smtClean="0"/>
              <a:t>       else</a:t>
            </a:r>
          </a:p>
          <a:p>
            <a:r>
              <a:rPr lang="en-US" b="1" dirty="0" smtClean="0"/>
              <a:t>         return 0;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58566818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Vehicle Example With Proxy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Нека клиента взаимодейства приемника през </a:t>
            </a:r>
            <a:r>
              <a:rPr lang="en-US" dirty="0" smtClean="0"/>
              <a:t>proxy</a:t>
            </a:r>
            <a:endParaRPr lang="en-US" dirty="0"/>
          </a:p>
          <a:p>
            <a:r>
              <a:rPr lang="bg-BG" dirty="0" smtClean="0"/>
              <a:t>Основната причина да се въведе </a:t>
            </a:r>
            <a:r>
              <a:rPr lang="en-US" dirty="0" smtClean="0"/>
              <a:t>proxy </a:t>
            </a:r>
            <a:r>
              <a:rPr lang="bg-BG" dirty="0" smtClean="0"/>
              <a:t>е да има контрол върху достъпа над приемника, а не да се подобри функционалността му</a:t>
            </a:r>
            <a:endParaRPr lang="en-US" dirty="0"/>
          </a:p>
          <a:p>
            <a:r>
              <a:rPr lang="bg-BG" dirty="0" smtClean="0"/>
              <a:t>Как </a:t>
            </a:r>
            <a:r>
              <a:rPr lang="en-US" dirty="0" smtClean="0"/>
              <a:t>proxies </a:t>
            </a:r>
            <a:r>
              <a:rPr lang="bg-BG" dirty="0" smtClean="0"/>
              <a:t>може да подобри управлението?</a:t>
            </a:r>
            <a:endParaRPr lang="en-US" dirty="0"/>
          </a:p>
          <a:p>
            <a:pPr lvl="1"/>
            <a:r>
              <a:rPr lang="en-US" dirty="0" smtClean="0"/>
              <a:t>Synchronization</a:t>
            </a:r>
            <a:endParaRPr lang="en-US" dirty="0"/>
          </a:p>
          <a:p>
            <a:pPr lvl="1"/>
            <a:r>
              <a:rPr lang="en-US" dirty="0" smtClean="0"/>
              <a:t>Authentication</a:t>
            </a:r>
            <a:endParaRPr lang="en-US" dirty="0"/>
          </a:p>
          <a:p>
            <a:pPr lvl="1"/>
            <a:r>
              <a:rPr lang="en-US" dirty="0" smtClean="0"/>
              <a:t>Remote </a:t>
            </a:r>
            <a:r>
              <a:rPr lang="en-US" dirty="0"/>
              <a:t>Access</a:t>
            </a:r>
          </a:p>
          <a:p>
            <a:pPr lvl="1"/>
            <a:r>
              <a:rPr lang="en-US" dirty="0" smtClean="0"/>
              <a:t>Lazy </a:t>
            </a:r>
            <a:r>
              <a:rPr lang="en-US" dirty="0"/>
              <a:t>instantiation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933438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Vehicle Example With Proxy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класа </a:t>
            </a:r>
            <a:r>
              <a:rPr lang="en-US" dirty="0" err="1" smtClean="0"/>
              <a:t>VehicleProxy</a:t>
            </a:r>
            <a:r>
              <a:rPr lang="en-US" dirty="0" smtClean="0"/>
              <a:t> 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2361069"/>
            <a:ext cx="73448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/**</a:t>
            </a:r>
          </a:p>
          <a:p>
            <a:r>
              <a:rPr lang="en-US" b="1" dirty="0"/>
              <a:t>   * Class </a:t>
            </a:r>
            <a:r>
              <a:rPr lang="en-US" b="1" dirty="0" err="1"/>
              <a:t>VehicleProxy</a:t>
            </a:r>
            <a:r>
              <a:rPr lang="en-US" b="1" dirty="0"/>
              <a:t>.</a:t>
            </a:r>
          </a:p>
          <a:p>
            <a:r>
              <a:rPr lang="en-US" b="1" dirty="0"/>
              <a:t>    */</a:t>
            </a:r>
          </a:p>
          <a:p>
            <a:r>
              <a:rPr lang="en-US" b="1" dirty="0"/>
              <a:t>   public class </a:t>
            </a:r>
            <a:r>
              <a:rPr lang="en-US" b="1" dirty="0" err="1"/>
              <a:t>VehicleProxy</a:t>
            </a:r>
            <a:r>
              <a:rPr lang="en-US" b="1" dirty="0"/>
              <a:t> implements </a:t>
            </a:r>
            <a:r>
              <a:rPr lang="en-US" b="1" dirty="0" err="1"/>
              <a:t>IVehicle</a:t>
            </a:r>
            <a:r>
              <a:rPr lang="en-US" b="1" dirty="0"/>
              <a:t> {</a:t>
            </a:r>
          </a:p>
          <a:p>
            <a:r>
              <a:rPr lang="en-US" b="1" dirty="0"/>
              <a:t>     private </a:t>
            </a:r>
            <a:r>
              <a:rPr lang="en-US" b="1" dirty="0" err="1"/>
              <a:t>IVehicle</a:t>
            </a:r>
            <a:r>
              <a:rPr lang="en-US" b="1" dirty="0"/>
              <a:t> v</a:t>
            </a:r>
            <a:r>
              <a:rPr lang="en-US" b="1" dirty="0" smtClean="0"/>
              <a:t>;</a:t>
            </a:r>
          </a:p>
          <a:p>
            <a:endParaRPr lang="en-US" b="1" dirty="0"/>
          </a:p>
          <a:p>
            <a:r>
              <a:rPr lang="en-US" b="1" dirty="0"/>
              <a:t>    public </a:t>
            </a:r>
            <a:r>
              <a:rPr lang="en-US" b="1" dirty="0" err="1"/>
              <a:t>VehicleProxy</a:t>
            </a:r>
            <a:r>
              <a:rPr lang="en-US" b="1" dirty="0"/>
              <a:t>(</a:t>
            </a:r>
            <a:r>
              <a:rPr lang="en-US" b="1" dirty="0" err="1"/>
              <a:t>IVehicle</a:t>
            </a:r>
            <a:r>
              <a:rPr lang="en-US" b="1" dirty="0"/>
              <a:t> v) {</a:t>
            </a:r>
            <a:r>
              <a:rPr lang="en-US" b="1" dirty="0" err="1"/>
              <a:t>this.v</a:t>
            </a:r>
            <a:r>
              <a:rPr lang="en-US" b="1" dirty="0"/>
              <a:t> = v</a:t>
            </a:r>
            <a:r>
              <a:rPr lang="en-US" b="1" dirty="0" smtClean="0"/>
              <a:t>;}</a:t>
            </a:r>
          </a:p>
          <a:p>
            <a:endParaRPr lang="en-US" b="1" dirty="0"/>
          </a:p>
          <a:p>
            <a:r>
              <a:rPr lang="en-US" b="1" dirty="0"/>
              <a:t> </a:t>
            </a:r>
            <a:r>
              <a:rPr lang="en-US" b="1" dirty="0" smtClean="0"/>
              <a:t>   public </a:t>
            </a:r>
            <a:r>
              <a:rPr lang="en-US" b="1" dirty="0"/>
              <a:t>void start() {</a:t>
            </a:r>
          </a:p>
          <a:p>
            <a:r>
              <a:rPr lang="en-US" b="1" dirty="0"/>
              <a:t>       </a:t>
            </a:r>
            <a:r>
              <a:rPr lang="en-US" b="1" dirty="0" err="1"/>
              <a:t>System.out.println</a:t>
            </a:r>
            <a:r>
              <a:rPr lang="en-US" b="1" dirty="0"/>
              <a:t>("</a:t>
            </a:r>
            <a:r>
              <a:rPr lang="en-US" b="1" dirty="0" err="1"/>
              <a:t>VehicleProxy</a:t>
            </a:r>
            <a:r>
              <a:rPr lang="en-US" b="1" dirty="0"/>
              <a:t>: Begin of start()");</a:t>
            </a:r>
          </a:p>
          <a:p>
            <a:r>
              <a:rPr lang="en-US" b="1" dirty="0"/>
              <a:t>       </a:t>
            </a:r>
            <a:r>
              <a:rPr lang="en-US" b="1" dirty="0" err="1"/>
              <a:t>v.start</a:t>
            </a:r>
            <a:r>
              <a:rPr lang="en-US" b="1" dirty="0"/>
              <a:t>();</a:t>
            </a:r>
          </a:p>
          <a:p>
            <a:r>
              <a:rPr lang="en-US" b="1" dirty="0"/>
              <a:t>       </a:t>
            </a:r>
            <a:r>
              <a:rPr lang="en-US" b="1" dirty="0" err="1"/>
              <a:t>System.out.println</a:t>
            </a:r>
            <a:r>
              <a:rPr lang="en-US" b="1" dirty="0"/>
              <a:t>("</a:t>
            </a:r>
            <a:r>
              <a:rPr lang="en-US" b="1" dirty="0" err="1"/>
              <a:t>VehicleProxy</a:t>
            </a:r>
            <a:r>
              <a:rPr lang="en-US" b="1" dirty="0"/>
              <a:t>: End of start()");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  // stop(), forward(), reverse() implemented similarly.</a:t>
            </a:r>
          </a:p>
          <a:p>
            <a:r>
              <a:rPr lang="en-US" b="1" dirty="0"/>
              <a:t>     // </a:t>
            </a:r>
            <a:r>
              <a:rPr lang="en-US" b="1" dirty="0" err="1"/>
              <a:t>getName</a:t>
            </a:r>
            <a:r>
              <a:rPr lang="en-US" b="1" dirty="0"/>
              <a:t>() not shown.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57093658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1143000"/>
          </a:xfrm>
        </p:spPr>
        <p:txBody>
          <a:bodyPr/>
          <a:lstStyle/>
          <a:p>
            <a:r>
              <a:rPr lang="en-US" b="1" dirty="0"/>
              <a:t>Vehicle Example With Proxy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1443841"/>
            <a:ext cx="58864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/**</a:t>
            </a:r>
          </a:p>
          <a:p>
            <a:r>
              <a:rPr lang="en-US" b="1" dirty="0"/>
              <a:t> * Class Client2.</a:t>
            </a:r>
          </a:p>
          <a:p>
            <a:r>
              <a:rPr lang="en-US" b="1" dirty="0"/>
              <a:t> * Interacts with a Car Vehicle through a </a:t>
            </a:r>
            <a:r>
              <a:rPr lang="en-US" b="1" dirty="0" err="1"/>
              <a:t>VehicleProxy</a:t>
            </a:r>
            <a:r>
              <a:rPr lang="en-US" b="1" dirty="0"/>
              <a:t>.</a:t>
            </a:r>
          </a:p>
          <a:p>
            <a:r>
              <a:rPr lang="en-US" b="1" dirty="0"/>
              <a:t> */</a:t>
            </a:r>
          </a:p>
          <a:p>
            <a:r>
              <a:rPr lang="en-US" b="1" dirty="0"/>
              <a:t>public class Client2 {</a:t>
            </a:r>
          </a:p>
          <a:p>
            <a:r>
              <a:rPr lang="en-US" b="1" dirty="0"/>
              <a:t>  public static void main(String[] </a:t>
            </a:r>
            <a:r>
              <a:rPr lang="en-US" b="1" dirty="0" err="1"/>
              <a:t>args</a:t>
            </a:r>
            <a:r>
              <a:rPr lang="en-US" b="1" dirty="0"/>
              <a:t>) {</a:t>
            </a:r>
          </a:p>
          <a:p>
            <a:r>
              <a:rPr lang="en-US" b="1" dirty="0"/>
              <a:t>    </a:t>
            </a:r>
            <a:r>
              <a:rPr lang="en-US" b="1" dirty="0" err="1"/>
              <a:t>IVehicle</a:t>
            </a:r>
            <a:r>
              <a:rPr lang="en-US" b="1" dirty="0"/>
              <a:t> c = new Car("</a:t>
            </a:r>
            <a:r>
              <a:rPr lang="en-US" b="1" dirty="0" err="1"/>
              <a:t>Botar</a:t>
            </a:r>
            <a:r>
              <a:rPr lang="en-US" b="1" dirty="0"/>
              <a:t>");</a:t>
            </a:r>
          </a:p>
          <a:p>
            <a:r>
              <a:rPr lang="en-US" b="1" dirty="0"/>
              <a:t>    </a:t>
            </a:r>
            <a:r>
              <a:rPr lang="en-US" b="1" dirty="0" err="1"/>
              <a:t>IVehicle</a:t>
            </a:r>
            <a:r>
              <a:rPr lang="en-US" b="1" dirty="0"/>
              <a:t> v = new </a:t>
            </a:r>
            <a:r>
              <a:rPr lang="en-US" b="1" dirty="0" err="1"/>
              <a:t>VehicleProxy</a:t>
            </a:r>
            <a:r>
              <a:rPr lang="en-US" b="1" dirty="0"/>
              <a:t>(c);</a:t>
            </a:r>
          </a:p>
          <a:p>
            <a:r>
              <a:rPr lang="en-US" b="1" dirty="0"/>
              <a:t>    </a:t>
            </a:r>
            <a:r>
              <a:rPr lang="en-US" b="1" dirty="0" err="1"/>
              <a:t>v.start</a:t>
            </a:r>
            <a:r>
              <a:rPr lang="en-US" b="1" dirty="0"/>
              <a:t>();</a:t>
            </a:r>
          </a:p>
          <a:p>
            <a:r>
              <a:rPr lang="en-US" b="1" dirty="0"/>
              <a:t>    </a:t>
            </a:r>
            <a:r>
              <a:rPr lang="en-US" b="1" dirty="0" err="1"/>
              <a:t>v.forward</a:t>
            </a:r>
            <a:r>
              <a:rPr lang="en-US" b="1" dirty="0"/>
              <a:t>();</a:t>
            </a:r>
          </a:p>
          <a:p>
            <a:r>
              <a:rPr lang="en-US" b="1" dirty="0"/>
              <a:t>    </a:t>
            </a:r>
            <a:r>
              <a:rPr lang="en-US" b="1" dirty="0" err="1"/>
              <a:t>v.stop</a:t>
            </a:r>
            <a:r>
              <a:rPr lang="en-US" b="1" dirty="0"/>
              <a:t>();</a:t>
            </a:r>
          </a:p>
          <a:p>
            <a:r>
              <a:rPr lang="en-US" b="1" dirty="0"/>
              <a:t>  }</a:t>
            </a:r>
          </a:p>
          <a:p>
            <a:r>
              <a:rPr lang="en-US" b="1" dirty="0"/>
              <a:t>}</a:t>
            </a:r>
            <a:endParaRPr lang="bg-BG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97152"/>
            <a:ext cx="710978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494718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Vehicle Example With Proxy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Резултат от изпълнението на </a:t>
            </a:r>
            <a:r>
              <a:rPr lang="en-US" dirty="0" smtClean="0"/>
              <a:t>vehicle </a:t>
            </a:r>
            <a:r>
              <a:rPr lang="en-US" dirty="0"/>
              <a:t>example </a:t>
            </a:r>
            <a:r>
              <a:rPr lang="bg-BG" dirty="0" smtClean="0"/>
              <a:t>с </a:t>
            </a:r>
            <a:r>
              <a:rPr lang="en-US" dirty="0" smtClean="0"/>
              <a:t>proxy</a:t>
            </a:r>
            <a:r>
              <a:rPr lang="en-US" dirty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2931909"/>
            <a:ext cx="57423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</a:t>
            </a:r>
            <a:r>
              <a:rPr lang="en-US" b="1" dirty="0" err="1" smtClean="0"/>
              <a:t>VehicleProxy</a:t>
            </a:r>
            <a:r>
              <a:rPr lang="en-US" b="1" dirty="0"/>
              <a:t>: Begin of start()</a:t>
            </a:r>
          </a:p>
          <a:p>
            <a:r>
              <a:rPr lang="en-US" b="1" dirty="0"/>
              <a:t>   Car </a:t>
            </a:r>
            <a:r>
              <a:rPr lang="en-US" b="1" dirty="0" err="1"/>
              <a:t>Botar</a:t>
            </a:r>
            <a:r>
              <a:rPr lang="en-US" b="1" dirty="0"/>
              <a:t> started</a:t>
            </a:r>
          </a:p>
          <a:p>
            <a:r>
              <a:rPr lang="en-US" b="1" dirty="0"/>
              <a:t>   </a:t>
            </a:r>
            <a:r>
              <a:rPr lang="en-US" b="1" dirty="0" err="1"/>
              <a:t>VehicleProxy</a:t>
            </a:r>
            <a:r>
              <a:rPr lang="en-US" b="1" dirty="0"/>
              <a:t>: End of start()</a:t>
            </a:r>
          </a:p>
          <a:p>
            <a:r>
              <a:rPr lang="en-US" b="1" dirty="0"/>
              <a:t>   </a:t>
            </a:r>
            <a:r>
              <a:rPr lang="en-US" b="1" dirty="0" err="1"/>
              <a:t>VehicleProxy</a:t>
            </a:r>
            <a:r>
              <a:rPr lang="en-US" b="1" dirty="0"/>
              <a:t>: Begin of forward()</a:t>
            </a:r>
          </a:p>
          <a:p>
            <a:r>
              <a:rPr lang="en-US" b="1" dirty="0"/>
              <a:t>   Car </a:t>
            </a:r>
            <a:r>
              <a:rPr lang="en-US" b="1" dirty="0" err="1"/>
              <a:t>Botar</a:t>
            </a:r>
            <a:r>
              <a:rPr lang="en-US" b="1" dirty="0"/>
              <a:t> going forward</a:t>
            </a:r>
          </a:p>
          <a:p>
            <a:r>
              <a:rPr lang="en-US" b="1" dirty="0"/>
              <a:t>   </a:t>
            </a:r>
            <a:r>
              <a:rPr lang="en-US" b="1" dirty="0" err="1"/>
              <a:t>VehicleProxy</a:t>
            </a:r>
            <a:r>
              <a:rPr lang="en-US" b="1" dirty="0"/>
              <a:t>: End of forward()</a:t>
            </a:r>
          </a:p>
          <a:p>
            <a:r>
              <a:rPr lang="en-US" b="1" dirty="0"/>
              <a:t>   </a:t>
            </a:r>
            <a:r>
              <a:rPr lang="en-US" b="1" dirty="0" err="1"/>
              <a:t>VehicleProxy</a:t>
            </a:r>
            <a:r>
              <a:rPr lang="en-US" b="1" dirty="0"/>
              <a:t>: Begin of stop()</a:t>
            </a:r>
          </a:p>
          <a:p>
            <a:r>
              <a:rPr lang="en-US" b="1" dirty="0"/>
              <a:t>   Car </a:t>
            </a:r>
            <a:r>
              <a:rPr lang="en-US" b="1" dirty="0" err="1"/>
              <a:t>Botar</a:t>
            </a:r>
            <a:r>
              <a:rPr lang="en-US" b="1" dirty="0"/>
              <a:t> stopped</a:t>
            </a:r>
          </a:p>
          <a:p>
            <a:r>
              <a:rPr lang="en-US" b="1" dirty="0"/>
              <a:t>   </a:t>
            </a:r>
            <a:r>
              <a:rPr lang="en-US" b="1" dirty="0" err="1"/>
              <a:t>VehicleProxy</a:t>
            </a:r>
            <a:r>
              <a:rPr lang="en-US" b="1" dirty="0"/>
              <a:t>: End of stop(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13199519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Dynamic Proxies In </a:t>
            </a:r>
            <a:r>
              <a:rPr lang="en-US" b="1" dirty="0" smtClean="0"/>
              <a:t>Java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Java </a:t>
            </a:r>
            <a:r>
              <a:rPr lang="bg-BG" dirty="0" smtClean="0"/>
              <a:t>поддържа съзздаването на динамични </a:t>
            </a:r>
            <a:r>
              <a:rPr lang="en-US" dirty="0" smtClean="0"/>
              <a:t>proxy </a:t>
            </a:r>
            <a:r>
              <a:rPr lang="bg-BG" dirty="0" smtClean="0"/>
              <a:t>класове и обекти</a:t>
            </a:r>
            <a:endParaRPr lang="en-US" dirty="0"/>
          </a:p>
          <a:p>
            <a:r>
              <a:rPr lang="bg-BG" dirty="0" smtClean="0"/>
              <a:t>Един </a:t>
            </a:r>
            <a:r>
              <a:rPr lang="en-US" i="1" dirty="0" smtClean="0"/>
              <a:t>dynamic </a:t>
            </a:r>
            <a:r>
              <a:rPr lang="en-US" i="1" dirty="0"/>
              <a:t>proxy class </a:t>
            </a:r>
            <a:r>
              <a:rPr lang="bg-BG" dirty="0" smtClean="0"/>
              <a:t>е клас, който реализира списък от интерфейси, зададени по време на изпълнение на кода, когато се създава класа</a:t>
            </a:r>
            <a:endParaRPr lang="en-US" dirty="0"/>
          </a:p>
          <a:p>
            <a:r>
              <a:rPr lang="bg-BG" dirty="0" smtClean="0"/>
              <a:t>Един </a:t>
            </a:r>
            <a:r>
              <a:rPr lang="en-US" i="1" dirty="0" smtClean="0"/>
              <a:t>proxy </a:t>
            </a:r>
            <a:r>
              <a:rPr lang="en-US" i="1" dirty="0"/>
              <a:t>interface </a:t>
            </a:r>
            <a:r>
              <a:rPr lang="bg-BG" dirty="0" smtClean="0"/>
              <a:t>е интерфейс, който се реализира от </a:t>
            </a:r>
            <a:r>
              <a:rPr lang="en-US" dirty="0" smtClean="0"/>
              <a:t>proxy </a:t>
            </a:r>
            <a:r>
              <a:rPr lang="en-US" dirty="0" smtClean="0"/>
              <a:t>class</a:t>
            </a:r>
            <a:endParaRPr lang="en-US" dirty="0"/>
          </a:p>
          <a:p>
            <a:r>
              <a:rPr lang="bg-BG" dirty="0" smtClean="0"/>
              <a:t>Една </a:t>
            </a:r>
            <a:r>
              <a:rPr lang="en-US" i="1" dirty="0" smtClean="0"/>
              <a:t>proxy </a:t>
            </a:r>
            <a:r>
              <a:rPr lang="en-US" i="1" dirty="0"/>
              <a:t>instance </a:t>
            </a:r>
            <a:r>
              <a:rPr lang="bg-BG" dirty="0" smtClean="0"/>
              <a:t>е инстанция на </a:t>
            </a:r>
            <a:r>
              <a:rPr lang="en-US" dirty="0" smtClean="0"/>
              <a:t>proxy </a:t>
            </a:r>
            <a:r>
              <a:rPr lang="en-US" dirty="0"/>
              <a:t>class</a:t>
            </a:r>
          </a:p>
          <a:p>
            <a:r>
              <a:rPr lang="bg-BG" dirty="0" smtClean="0"/>
              <a:t>Всяка </a:t>
            </a:r>
            <a:r>
              <a:rPr lang="en-US" dirty="0" smtClean="0"/>
              <a:t>proxy </a:t>
            </a:r>
            <a:r>
              <a:rPr lang="en-US" dirty="0"/>
              <a:t>instance </a:t>
            </a:r>
            <a:r>
              <a:rPr lang="bg-BG" dirty="0" smtClean="0"/>
              <a:t>има свързан </a:t>
            </a:r>
            <a:r>
              <a:rPr lang="en-US" i="1" dirty="0" smtClean="0"/>
              <a:t>invocation </a:t>
            </a:r>
            <a:r>
              <a:rPr lang="en-US" i="1" dirty="0"/>
              <a:t>handler object</a:t>
            </a:r>
            <a:r>
              <a:rPr lang="en-US" dirty="0" smtClean="0"/>
              <a:t>, </a:t>
            </a:r>
            <a:r>
              <a:rPr lang="bg-BG" dirty="0" smtClean="0"/>
              <a:t>който реализира интерфейса </a:t>
            </a:r>
            <a:r>
              <a:rPr lang="en-US" dirty="0" err="1" smtClean="0"/>
              <a:t>InvocationHandler</a:t>
            </a:r>
            <a:endParaRPr lang="en-US" dirty="0"/>
          </a:p>
          <a:p>
            <a:r>
              <a:rPr lang="bg-BG" dirty="0" smtClean="0"/>
              <a:t>Едно </a:t>
            </a:r>
            <a:r>
              <a:rPr lang="en-US" dirty="0" smtClean="0"/>
              <a:t>method </a:t>
            </a:r>
            <a:r>
              <a:rPr lang="en-US" dirty="0"/>
              <a:t>invocation </a:t>
            </a:r>
            <a:r>
              <a:rPr lang="bg-BG" dirty="0" smtClean="0"/>
              <a:t>на </a:t>
            </a:r>
            <a:r>
              <a:rPr lang="en-US" dirty="0" smtClean="0"/>
              <a:t>proxy </a:t>
            </a:r>
            <a:r>
              <a:rPr lang="en-US" dirty="0"/>
              <a:t>instance </a:t>
            </a:r>
            <a:r>
              <a:rPr lang="bg-BG" dirty="0" smtClean="0"/>
              <a:t>през един от неговите </a:t>
            </a:r>
            <a:r>
              <a:rPr lang="en-US" dirty="0" smtClean="0"/>
              <a:t>proxy </a:t>
            </a:r>
            <a:r>
              <a:rPr lang="en-US" dirty="0" smtClean="0"/>
              <a:t>interfaces </a:t>
            </a:r>
            <a:r>
              <a:rPr lang="bg-BG" dirty="0" smtClean="0"/>
              <a:t>ще се насочи към метода </a:t>
            </a:r>
            <a:r>
              <a:rPr lang="en-US" dirty="0" smtClean="0"/>
              <a:t>invoke</a:t>
            </a:r>
            <a:r>
              <a:rPr lang="en-US" dirty="0"/>
              <a:t>() </a:t>
            </a:r>
            <a:r>
              <a:rPr lang="bg-BG" dirty="0" smtClean="0"/>
              <a:t>на </a:t>
            </a:r>
            <a:r>
              <a:rPr lang="en-US" dirty="0" smtClean="0"/>
              <a:t>instance's </a:t>
            </a:r>
            <a:r>
              <a:rPr lang="en-US" dirty="0"/>
              <a:t>invocation handler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1171016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Dynamic Proxy Class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Proxy classes </a:t>
            </a:r>
            <a:r>
              <a:rPr lang="bg-BG" dirty="0" smtClean="0"/>
              <a:t>се създават използвайки </a:t>
            </a:r>
            <a:r>
              <a:rPr lang="en-US" dirty="0" smtClean="0"/>
              <a:t>new </a:t>
            </a:r>
            <a:r>
              <a:rPr lang="en-US" dirty="0" err="1" smtClean="0"/>
              <a:t>java.lang.reflect.Proxy</a:t>
            </a:r>
            <a:r>
              <a:rPr lang="en-US" dirty="0" smtClean="0"/>
              <a:t> class</a:t>
            </a:r>
            <a:endParaRPr lang="en-US" dirty="0"/>
          </a:p>
          <a:p>
            <a:r>
              <a:rPr lang="en-US" dirty="0" smtClean="0"/>
              <a:t>Proxy </a:t>
            </a:r>
            <a:r>
              <a:rPr lang="en-US" dirty="0"/>
              <a:t>classes </a:t>
            </a:r>
            <a:r>
              <a:rPr lang="bg-BG" dirty="0" smtClean="0"/>
              <a:t>са </a:t>
            </a:r>
            <a:r>
              <a:rPr lang="en-US" dirty="0" smtClean="0"/>
              <a:t>public</a:t>
            </a:r>
            <a:r>
              <a:rPr lang="en-US" dirty="0"/>
              <a:t>, final, non-abstract </a:t>
            </a:r>
            <a:r>
              <a:rPr lang="bg-BG" dirty="0" smtClean="0"/>
              <a:t>наследници на</a:t>
            </a:r>
            <a:r>
              <a:rPr lang="en-US" dirty="0" smtClean="0"/>
              <a:t> </a:t>
            </a:r>
            <a:r>
              <a:rPr lang="en-US" dirty="0" err="1" smtClean="0"/>
              <a:t>java.lang.reflect.Proxy</a:t>
            </a:r>
            <a:endParaRPr lang="en-US" dirty="0"/>
          </a:p>
          <a:p>
            <a:r>
              <a:rPr lang="bg-BG" dirty="0" smtClean="0"/>
              <a:t>Не се допуска задаване на неквалифицирано име за </a:t>
            </a:r>
            <a:r>
              <a:rPr lang="en-US" dirty="0" smtClean="0"/>
              <a:t>proxy class. </a:t>
            </a:r>
            <a:r>
              <a:rPr lang="bg-BG" dirty="0" smtClean="0"/>
              <a:t>Пространството на имената на </a:t>
            </a:r>
            <a:r>
              <a:rPr lang="en-US" dirty="0" smtClean="0"/>
              <a:t>proxy </a:t>
            </a:r>
            <a:r>
              <a:rPr lang="bg-BG" dirty="0" smtClean="0"/>
              <a:t>класове включва имена, започващи с низа </a:t>
            </a:r>
            <a:r>
              <a:rPr lang="en-US" dirty="0" smtClean="0"/>
              <a:t>"$</a:t>
            </a:r>
            <a:r>
              <a:rPr lang="en-US" dirty="0"/>
              <a:t>Proxy</a:t>
            </a:r>
            <a:r>
              <a:rPr lang="en-US" dirty="0" smtClean="0"/>
              <a:t>".</a:t>
            </a:r>
            <a:endParaRPr lang="en-US" dirty="0"/>
          </a:p>
          <a:p>
            <a:r>
              <a:rPr lang="bg-BG" dirty="0" smtClean="0"/>
              <a:t>Един </a:t>
            </a:r>
            <a:r>
              <a:rPr lang="en-US" dirty="0" smtClean="0"/>
              <a:t>proxy </a:t>
            </a:r>
            <a:r>
              <a:rPr lang="en-US" dirty="0"/>
              <a:t>class </a:t>
            </a:r>
            <a:r>
              <a:rPr lang="bg-BG" dirty="0" smtClean="0"/>
              <a:t>реализира точно интерфейсите, зададени при неговото създаване</a:t>
            </a:r>
            <a:endParaRPr lang="en-US" dirty="0"/>
          </a:p>
          <a:p>
            <a:r>
              <a:rPr lang="bg-BG" dirty="0" smtClean="0"/>
              <a:t>Тъй като </a:t>
            </a:r>
            <a:r>
              <a:rPr lang="en-US" dirty="0" smtClean="0"/>
              <a:t>proxy </a:t>
            </a:r>
            <a:r>
              <a:rPr lang="en-US" dirty="0"/>
              <a:t>class </a:t>
            </a:r>
            <a:r>
              <a:rPr lang="bg-BG" dirty="0" smtClean="0"/>
              <a:t>реализира всички интерфейси, зададени при създаването му, извиквайки </a:t>
            </a:r>
            <a:r>
              <a:rPr lang="en-US" dirty="0" err="1" smtClean="0"/>
              <a:t>getInterfaces</a:t>
            </a:r>
            <a:r>
              <a:rPr lang="en-US" dirty="0"/>
              <a:t>() </a:t>
            </a:r>
            <a:r>
              <a:rPr lang="bg-BG" dirty="0" smtClean="0"/>
              <a:t>на неговия </a:t>
            </a:r>
            <a:r>
              <a:rPr lang="en-US" dirty="0" smtClean="0"/>
              <a:t>Class </a:t>
            </a:r>
            <a:r>
              <a:rPr lang="bg-BG" dirty="0" smtClean="0"/>
              <a:t>обект. Връщаната стойност от метоса е масив, съдържащ списъка от интерфейси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148523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Dynamic Proxy Class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Всеки </a:t>
            </a:r>
            <a:r>
              <a:rPr lang="en-US" dirty="0" smtClean="0"/>
              <a:t>proxy </a:t>
            </a:r>
            <a:r>
              <a:rPr lang="en-US" dirty="0"/>
              <a:t>class </a:t>
            </a:r>
            <a:r>
              <a:rPr lang="bg-BG" dirty="0" smtClean="0"/>
              <a:t>има един </a:t>
            </a:r>
            <a:r>
              <a:rPr lang="en-US" dirty="0" smtClean="0"/>
              <a:t>public </a:t>
            </a:r>
            <a:r>
              <a:rPr lang="bg-BG" dirty="0" smtClean="0"/>
              <a:t>конструктор с един аргумент, реализация на интерфейс</a:t>
            </a:r>
            <a:r>
              <a:rPr lang="en-US" dirty="0" smtClean="0"/>
              <a:t> </a:t>
            </a:r>
            <a:r>
              <a:rPr lang="en-US" dirty="0" err="1"/>
              <a:t>InvocationHandler</a:t>
            </a:r>
            <a:r>
              <a:rPr lang="en-US" dirty="0" smtClean="0"/>
              <a:t>, </a:t>
            </a:r>
            <a:r>
              <a:rPr lang="bg-BG" dirty="0" smtClean="0"/>
              <a:t>за да установи </a:t>
            </a:r>
            <a:r>
              <a:rPr lang="en-US" dirty="0" smtClean="0"/>
              <a:t>invocation </a:t>
            </a:r>
            <a:r>
              <a:rPr lang="en-US" dirty="0"/>
              <a:t>handler </a:t>
            </a:r>
            <a:r>
              <a:rPr lang="bg-BG" dirty="0" smtClean="0"/>
              <a:t>на </a:t>
            </a:r>
            <a:r>
              <a:rPr lang="en-US" dirty="0" smtClean="0"/>
              <a:t>proxy </a:t>
            </a:r>
            <a:r>
              <a:rPr lang="en-US" dirty="0"/>
              <a:t>instance</a:t>
            </a:r>
          </a:p>
          <a:p>
            <a:r>
              <a:rPr lang="bg-BG" dirty="0" smtClean="0"/>
              <a:t>Вместо да се ползва </a:t>
            </a:r>
            <a:r>
              <a:rPr lang="en-US" dirty="0" smtClean="0"/>
              <a:t>reflection API</a:t>
            </a:r>
            <a:r>
              <a:rPr lang="bg-BG" dirty="0" smtClean="0"/>
              <a:t>, за да се достъпи </a:t>
            </a:r>
            <a:r>
              <a:rPr lang="en-US" dirty="0" smtClean="0"/>
              <a:t>public </a:t>
            </a:r>
            <a:r>
              <a:rPr lang="bg-BG" dirty="0" smtClean="0"/>
              <a:t>конструктор</a:t>
            </a:r>
            <a:r>
              <a:rPr lang="en-US" dirty="0" smtClean="0"/>
              <a:t>, </a:t>
            </a:r>
            <a:r>
              <a:rPr lang="bg-BG" dirty="0" smtClean="0"/>
              <a:t>може да се създаде </a:t>
            </a:r>
            <a:r>
              <a:rPr lang="en-US" dirty="0" smtClean="0"/>
              <a:t>proxy </a:t>
            </a:r>
            <a:r>
              <a:rPr lang="bg-BG" dirty="0" smtClean="0"/>
              <a:t>инстанция чре извикаване на метода</a:t>
            </a:r>
            <a:r>
              <a:rPr lang="en-US" dirty="0" smtClean="0"/>
              <a:t> </a:t>
            </a:r>
            <a:r>
              <a:rPr lang="en-US" dirty="0" err="1" smtClean="0"/>
              <a:t>Proxy.newInstance</a:t>
            </a:r>
            <a:r>
              <a:rPr lang="en-US" dirty="0" smtClean="0"/>
              <a:t>()</a:t>
            </a:r>
            <a:r>
              <a:rPr lang="bg-BG" dirty="0" smtClean="0"/>
              <a:t>, който комбинира действията от извикване на </a:t>
            </a:r>
            <a:r>
              <a:rPr lang="en-US" dirty="0" err="1" smtClean="0"/>
              <a:t>Proxy.getProxyClass</a:t>
            </a:r>
            <a:r>
              <a:rPr lang="en-US" dirty="0"/>
              <a:t>() </a:t>
            </a:r>
            <a:r>
              <a:rPr lang="bg-BG" dirty="0" smtClean="0"/>
              <a:t>с извикването на конструктора с </a:t>
            </a:r>
            <a:r>
              <a:rPr lang="en-US" dirty="0" smtClean="0"/>
              <a:t>invocation </a:t>
            </a:r>
            <a:r>
              <a:rPr lang="en-US" dirty="0"/>
              <a:t>handler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175570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</a:t>
            </a:r>
            <a:r>
              <a:rPr lang="en-US" b="1" dirty="0" err="1"/>
              <a:t>java.lang.reflect.Proxy</a:t>
            </a:r>
            <a:r>
              <a:rPr lang="en-US" b="1" dirty="0"/>
              <a:t> </a:t>
            </a:r>
            <a:r>
              <a:rPr lang="en-US" b="1" dirty="0" smtClean="0"/>
              <a:t>Class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public static Class </a:t>
            </a:r>
            <a:r>
              <a:rPr lang="en-US" dirty="0" err="1"/>
              <a:t>getProxyClass</a:t>
            </a:r>
            <a:r>
              <a:rPr lang="en-US" dirty="0"/>
              <a:t>(</a:t>
            </a:r>
            <a:r>
              <a:rPr lang="en-US" dirty="0" err="1"/>
              <a:t>ClassLoader</a:t>
            </a:r>
            <a:r>
              <a:rPr lang="en-US" dirty="0"/>
              <a:t> loader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           </a:t>
            </a:r>
            <a:r>
              <a:rPr lang="en-US" dirty="0"/>
              <a:t>Class[] </a:t>
            </a:r>
            <a:r>
              <a:rPr lang="en-US" dirty="0" smtClean="0"/>
              <a:t>interfaces)   throws </a:t>
            </a:r>
            <a:r>
              <a:rPr lang="en-US" dirty="0" err="1"/>
              <a:t>IllegalArgumentException</a:t>
            </a:r>
            <a:endParaRPr lang="en-US" dirty="0"/>
          </a:p>
          <a:p>
            <a:pPr lvl="1"/>
            <a:r>
              <a:rPr lang="bg-BG" dirty="0" smtClean="0"/>
              <a:t>Създава </a:t>
            </a:r>
            <a:r>
              <a:rPr lang="en-US" dirty="0" smtClean="0"/>
              <a:t>proxy </a:t>
            </a:r>
            <a:r>
              <a:rPr lang="en-US" dirty="0"/>
              <a:t>class </a:t>
            </a:r>
            <a:r>
              <a:rPr lang="bg-BG" dirty="0" smtClean="0"/>
              <a:t>дефиниран в зададен </a:t>
            </a:r>
            <a:r>
              <a:rPr lang="en-US" dirty="0" smtClean="0"/>
              <a:t>class loader</a:t>
            </a:r>
            <a:r>
              <a:rPr lang="bg-BG" dirty="0" smtClean="0"/>
              <a:t>, който реализира зададени интерфейси. Връща обект </a:t>
            </a:r>
            <a:r>
              <a:rPr lang="en-US" dirty="0" smtClean="0"/>
              <a:t> </a:t>
            </a:r>
            <a:r>
              <a:rPr lang="en-US" dirty="0" err="1"/>
              <a:t>java.lang.Class</a:t>
            </a:r>
            <a:r>
              <a:rPr lang="en-US" dirty="0"/>
              <a:t> </a:t>
            </a:r>
            <a:r>
              <a:rPr lang="bg-BG" dirty="0" smtClean="0"/>
              <a:t>за генерирания </a:t>
            </a:r>
            <a:r>
              <a:rPr lang="en-US" dirty="0" smtClean="0"/>
              <a:t>proxy </a:t>
            </a:r>
            <a:r>
              <a:rPr lang="en-US" dirty="0"/>
              <a:t>class.</a:t>
            </a:r>
          </a:p>
          <a:p>
            <a:pPr marL="0" indent="0">
              <a:buNone/>
            </a:pPr>
            <a:r>
              <a:rPr lang="en-US" dirty="0" smtClean="0"/>
              <a:t>protected </a:t>
            </a:r>
            <a:r>
              <a:rPr lang="en-US" dirty="0"/>
              <a:t>Proxy(</a:t>
            </a:r>
            <a:r>
              <a:rPr lang="en-US" dirty="0" err="1"/>
              <a:t>InvocationHandler</a:t>
            </a:r>
            <a:r>
              <a:rPr lang="en-US" dirty="0"/>
              <a:t> </a:t>
            </a:r>
            <a:r>
              <a:rPr lang="en-US" dirty="0" err="1"/>
              <a:t>ih</a:t>
            </a:r>
            <a:r>
              <a:rPr lang="en-US" dirty="0"/>
              <a:t>)</a:t>
            </a:r>
          </a:p>
          <a:p>
            <a:pPr lvl="1"/>
            <a:r>
              <a:rPr lang="bg-BG" dirty="0" smtClean="0"/>
              <a:t>Конструира нова</a:t>
            </a:r>
            <a:r>
              <a:rPr lang="en-US" dirty="0" smtClean="0"/>
              <a:t> </a:t>
            </a:r>
            <a:r>
              <a:rPr lang="en-US" dirty="0"/>
              <a:t>Proxy </a:t>
            </a:r>
            <a:r>
              <a:rPr lang="bg-BG" dirty="0" smtClean="0"/>
              <a:t>инстанция от наследник (обикновено динамичен</a:t>
            </a:r>
            <a:r>
              <a:rPr lang="en-US" dirty="0" smtClean="0"/>
              <a:t> </a:t>
            </a:r>
            <a:r>
              <a:rPr lang="en-US" dirty="0" smtClean="0"/>
              <a:t>proxy </a:t>
            </a:r>
            <a:r>
              <a:rPr lang="en-US" dirty="0"/>
              <a:t>class) </a:t>
            </a:r>
            <a:r>
              <a:rPr lang="bg-BG" dirty="0" smtClean="0"/>
              <a:t>със зададена стойност на неговия </a:t>
            </a:r>
            <a:r>
              <a:rPr lang="en-US" dirty="0" smtClean="0"/>
              <a:t>invocation </a:t>
            </a:r>
            <a:r>
              <a:rPr lang="en-US" dirty="0"/>
              <a:t>handler</a:t>
            </a:r>
          </a:p>
          <a:p>
            <a:pPr marL="0" indent="0">
              <a:buNone/>
            </a:pPr>
            <a:r>
              <a:rPr lang="en-US" dirty="0" smtClean="0"/>
              <a:t>public </a:t>
            </a:r>
            <a:r>
              <a:rPr lang="en-US" dirty="0"/>
              <a:t>static </a:t>
            </a:r>
            <a:r>
              <a:rPr lang="en-US" dirty="0" err="1"/>
              <a:t>boolean</a:t>
            </a:r>
            <a:r>
              <a:rPr lang="en-US" dirty="0"/>
              <a:t> </a:t>
            </a:r>
            <a:r>
              <a:rPr lang="en-US" dirty="0" err="1"/>
              <a:t>isProxyClass</a:t>
            </a:r>
            <a:r>
              <a:rPr lang="en-US" dirty="0"/>
              <a:t>(Class c)</a:t>
            </a:r>
          </a:p>
          <a:p>
            <a:pPr lvl="1"/>
            <a:r>
              <a:rPr lang="bg-BG" dirty="0" smtClean="0"/>
              <a:t>Връща </a:t>
            </a:r>
            <a:r>
              <a:rPr lang="en-US" dirty="0" smtClean="0"/>
              <a:t>true </a:t>
            </a:r>
            <a:r>
              <a:rPr lang="bg-BG" dirty="0" smtClean="0"/>
              <a:t>само ако зададения клас е динамично генериран с </a:t>
            </a:r>
            <a:r>
              <a:rPr lang="en-US" dirty="0" smtClean="0"/>
              <a:t>proxy class</a:t>
            </a:r>
            <a:r>
              <a:rPr lang="bg-BG" dirty="0" smtClean="0"/>
              <a:t>, ползвайки метода</a:t>
            </a:r>
            <a:r>
              <a:rPr lang="en-US" dirty="0" smtClean="0"/>
              <a:t> </a:t>
            </a:r>
            <a:r>
              <a:rPr lang="en-US" dirty="0" err="1"/>
              <a:t>getProxyClass</a:t>
            </a:r>
            <a:r>
              <a:rPr lang="en-US" dirty="0"/>
              <a:t>() </a:t>
            </a:r>
            <a:r>
              <a:rPr lang="bg-BG" dirty="0" smtClean="0"/>
              <a:t>или метода </a:t>
            </a:r>
            <a:r>
              <a:rPr lang="en-US" dirty="0" err="1" smtClean="0"/>
              <a:t>newProxyInstance</a:t>
            </a:r>
            <a:r>
              <a:rPr lang="en-US" dirty="0"/>
              <a:t>() </a:t>
            </a:r>
            <a:r>
              <a:rPr lang="bg-BG" dirty="0" smtClean="0"/>
              <a:t>на класа </a:t>
            </a:r>
            <a:r>
              <a:rPr lang="en-US" dirty="0" smtClean="0"/>
              <a:t>Proxy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1512363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</a:t>
            </a:r>
            <a:r>
              <a:rPr lang="en-US" b="1" dirty="0" err="1"/>
              <a:t>java.lang.reflect.Proxy</a:t>
            </a:r>
            <a:r>
              <a:rPr lang="en-US" b="1" dirty="0"/>
              <a:t> </a:t>
            </a:r>
            <a:r>
              <a:rPr lang="en-US" b="1" dirty="0" smtClean="0"/>
              <a:t>Class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public static Object </a:t>
            </a:r>
            <a:r>
              <a:rPr lang="en-US" dirty="0" err="1"/>
              <a:t>newProxyInstance</a:t>
            </a:r>
            <a:r>
              <a:rPr lang="en-US" dirty="0"/>
              <a:t>(</a:t>
            </a:r>
            <a:r>
              <a:rPr lang="en-US" dirty="0" err="1"/>
              <a:t>ClassLoader</a:t>
            </a:r>
            <a:r>
              <a:rPr lang="en-US" dirty="0"/>
              <a:t> loader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dirty="0"/>
              <a:t>Class[] interfaces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dirty="0" err="1"/>
              <a:t>InvocationHandler</a:t>
            </a:r>
            <a:r>
              <a:rPr lang="en-US" dirty="0"/>
              <a:t> </a:t>
            </a:r>
            <a:r>
              <a:rPr lang="en-US" dirty="0" err="1" smtClean="0"/>
              <a:t>ih</a:t>
            </a:r>
            <a:r>
              <a:rPr lang="en-US" dirty="0" smtClean="0"/>
              <a:t>)  throws </a:t>
            </a:r>
            <a:r>
              <a:rPr lang="en-US" dirty="0" err="1"/>
              <a:t>IllegalArgumentException</a:t>
            </a:r>
            <a:endParaRPr lang="en-US" dirty="0"/>
          </a:p>
          <a:p>
            <a:pPr lvl="1"/>
            <a:r>
              <a:rPr lang="bg-BG" dirty="0" smtClean="0"/>
              <a:t>Създава </a:t>
            </a:r>
            <a:r>
              <a:rPr lang="en-US" dirty="0" smtClean="0"/>
              <a:t>proxy </a:t>
            </a:r>
            <a:r>
              <a:rPr lang="en-US" dirty="0"/>
              <a:t>class </a:t>
            </a:r>
            <a:r>
              <a:rPr lang="bg-BG" dirty="0" smtClean="0"/>
              <a:t>дефиниран в зададения </a:t>
            </a:r>
            <a:r>
              <a:rPr lang="en-US" dirty="0" smtClean="0"/>
              <a:t>class loader</a:t>
            </a:r>
            <a:r>
              <a:rPr lang="bg-BG" dirty="0" smtClean="0"/>
              <a:t>, който реализира зададените интерфейси. В добавка създава инстанция на </a:t>
            </a:r>
            <a:r>
              <a:rPr lang="en-US" dirty="0" smtClean="0"/>
              <a:t>proxy </a:t>
            </a:r>
            <a:r>
              <a:rPr lang="bg-BG" dirty="0" smtClean="0"/>
              <a:t>чрез извикване на един </a:t>
            </a:r>
            <a:r>
              <a:rPr lang="en-US" dirty="0" smtClean="0"/>
              <a:t>public </a:t>
            </a:r>
            <a:r>
              <a:rPr lang="en-US" dirty="0"/>
              <a:t>proxy </a:t>
            </a:r>
            <a:r>
              <a:rPr lang="bg-BG" dirty="0" smtClean="0"/>
              <a:t>конструктор, който установява </a:t>
            </a:r>
            <a:r>
              <a:rPr lang="en-US" dirty="0" smtClean="0"/>
              <a:t>invocation </a:t>
            </a:r>
            <a:r>
              <a:rPr lang="en-US" dirty="0"/>
              <a:t>handler </a:t>
            </a:r>
            <a:r>
              <a:rPr lang="bg-BG" dirty="0" smtClean="0"/>
              <a:t>на зададения </a:t>
            </a:r>
            <a:r>
              <a:rPr lang="en-US" dirty="0" smtClean="0"/>
              <a:t>handler</a:t>
            </a:r>
            <a:r>
              <a:rPr lang="en-US" dirty="0"/>
              <a:t>.  </a:t>
            </a:r>
            <a:r>
              <a:rPr lang="bg-BG" dirty="0" smtClean="0"/>
              <a:t>Връща референция към </a:t>
            </a:r>
            <a:r>
              <a:rPr lang="en-US" dirty="0" smtClean="0"/>
              <a:t>proxy </a:t>
            </a:r>
            <a:r>
              <a:rPr lang="bg-BG" dirty="0" smtClean="0"/>
              <a:t>инстанция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bg-BG" dirty="0" smtClean="0">
                <a:latin typeface="Batang" pitchFamily="18" charset="-127"/>
                <a:ea typeface="Batang" pitchFamily="18" charset="-127"/>
              </a:rPr>
              <a:t>	</a:t>
            </a:r>
            <a:r>
              <a:rPr lang="en-US" dirty="0" err="1" smtClean="0">
                <a:latin typeface="Batang" pitchFamily="18" charset="-127"/>
                <a:ea typeface="Batang" pitchFamily="18" charset="-127"/>
              </a:rPr>
              <a:t>Proxy.newProxyInstance</a:t>
            </a:r>
            <a:r>
              <a:rPr lang="en-US" dirty="0" smtClean="0">
                <a:latin typeface="Batang" pitchFamily="18" charset="-127"/>
                <a:ea typeface="Batang" pitchFamily="18" charset="-127"/>
              </a:rPr>
              <a:t>(cl</a:t>
            </a:r>
            <a:r>
              <a:rPr lang="en-US" dirty="0">
                <a:latin typeface="Batang" pitchFamily="18" charset="-127"/>
                <a:ea typeface="Batang" pitchFamily="18" charset="-127"/>
              </a:rPr>
              <a:t>, </a:t>
            </a:r>
            <a:r>
              <a:rPr lang="en-US" dirty="0" smtClean="0">
                <a:latin typeface="Batang" pitchFamily="18" charset="-127"/>
                <a:ea typeface="Batang" pitchFamily="18" charset="-127"/>
              </a:rPr>
              <a:t>interfaces</a:t>
            </a:r>
            <a:r>
              <a:rPr lang="en-US" dirty="0">
                <a:latin typeface="Batang" pitchFamily="18" charset="-127"/>
                <a:ea typeface="Batang" pitchFamily="18" charset="-127"/>
              </a:rPr>
              <a:t>, </a:t>
            </a:r>
            <a:r>
              <a:rPr lang="en-US" dirty="0" err="1">
                <a:latin typeface="Batang" pitchFamily="18" charset="-127"/>
                <a:ea typeface="Batang" pitchFamily="18" charset="-127"/>
              </a:rPr>
              <a:t>ih</a:t>
            </a:r>
            <a:r>
              <a:rPr lang="en-US" dirty="0" smtClean="0">
                <a:latin typeface="Batang" pitchFamily="18" charset="-127"/>
                <a:ea typeface="Batang" pitchFamily="18" charset="-127"/>
              </a:rPr>
              <a:t>);</a:t>
            </a:r>
            <a:br>
              <a:rPr lang="en-US" dirty="0" smtClean="0">
                <a:latin typeface="Batang" pitchFamily="18" charset="-127"/>
                <a:ea typeface="Batang" pitchFamily="18" charset="-127"/>
              </a:rPr>
            </a:br>
            <a:r>
              <a:rPr lang="bg-BG" dirty="0" smtClean="0">
                <a:latin typeface="Batang" pitchFamily="18" charset="-127"/>
                <a:ea typeface="Batang" pitchFamily="18" charset="-127"/>
              </a:rPr>
              <a:t>е еквивалентно на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bg-BG" dirty="0" smtClean="0"/>
              <a:t>	</a:t>
            </a:r>
            <a:r>
              <a:rPr lang="en-US" dirty="0" err="1" smtClean="0">
                <a:latin typeface="Batang" pitchFamily="18" charset="-127"/>
                <a:ea typeface="Batang" pitchFamily="18" charset="-127"/>
              </a:rPr>
              <a:t>Proxy.getProxyClass</a:t>
            </a:r>
            <a:r>
              <a:rPr lang="en-US" dirty="0" smtClean="0">
                <a:latin typeface="Batang" pitchFamily="18" charset="-127"/>
                <a:ea typeface="Batang" pitchFamily="18" charset="-127"/>
              </a:rPr>
              <a:t>(cl</a:t>
            </a:r>
            <a:r>
              <a:rPr lang="en-US" dirty="0" smtClean="0">
                <a:latin typeface="Batang" pitchFamily="18" charset="-127"/>
                <a:ea typeface="Batang" pitchFamily="18" charset="-127"/>
              </a:rPr>
              <a:t>, </a:t>
            </a:r>
            <a:br>
              <a:rPr lang="en-US" dirty="0" smtClean="0">
                <a:latin typeface="Batang" pitchFamily="18" charset="-127"/>
                <a:ea typeface="Batang" pitchFamily="18" charset="-127"/>
              </a:rPr>
            </a:br>
            <a:r>
              <a:rPr lang="bg-BG" dirty="0" smtClean="0">
                <a:latin typeface="Batang" pitchFamily="18" charset="-127"/>
                <a:ea typeface="Batang" pitchFamily="18" charset="-127"/>
              </a:rPr>
              <a:t>	</a:t>
            </a:r>
            <a:r>
              <a:rPr lang="en-US" dirty="0" smtClean="0">
                <a:latin typeface="Batang" pitchFamily="18" charset="-127"/>
                <a:ea typeface="Batang" pitchFamily="18" charset="-127"/>
              </a:rPr>
              <a:t>interfaces</a:t>
            </a:r>
            <a:r>
              <a:rPr lang="en-US" dirty="0">
                <a:latin typeface="Batang" pitchFamily="18" charset="-127"/>
                <a:ea typeface="Batang" pitchFamily="18" charset="-127"/>
              </a:rPr>
              <a:t>).</a:t>
            </a:r>
            <a:r>
              <a:rPr lang="en-US" dirty="0" err="1">
                <a:latin typeface="Batang" pitchFamily="18" charset="-127"/>
                <a:ea typeface="Batang" pitchFamily="18" charset="-127"/>
              </a:rPr>
              <a:t>getConstructor</a:t>
            </a:r>
            <a:r>
              <a:rPr lang="en-US" dirty="0">
                <a:latin typeface="Batang" pitchFamily="18" charset="-127"/>
                <a:ea typeface="Batang" pitchFamily="18" charset="-127"/>
              </a:rPr>
              <a:t>(new Class[] </a:t>
            </a:r>
            <a:r>
              <a:rPr lang="en-US" dirty="0" smtClean="0">
                <a:latin typeface="Batang" pitchFamily="18" charset="-127"/>
                <a:ea typeface="Batang" pitchFamily="18" charset="-127"/>
              </a:rPr>
              <a:t>{</a:t>
            </a:r>
            <a:br>
              <a:rPr lang="en-US" dirty="0" smtClean="0">
                <a:latin typeface="Batang" pitchFamily="18" charset="-127"/>
                <a:ea typeface="Batang" pitchFamily="18" charset="-127"/>
              </a:rPr>
            </a:br>
            <a:r>
              <a:rPr lang="bg-BG" dirty="0" smtClean="0">
                <a:latin typeface="Batang" pitchFamily="18" charset="-127"/>
                <a:ea typeface="Batang" pitchFamily="18" charset="-127"/>
              </a:rPr>
              <a:t>	</a:t>
            </a:r>
            <a:r>
              <a:rPr lang="en-US" dirty="0" err="1" smtClean="0">
                <a:latin typeface="Batang" pitchFamily="18" charset="-127"/>
                <a:ea typeface="Batang" pitchFamily="18" charset="-127"/>
              </a:rPr>
              <a:t>InvocationHandler.class</a:t>
            </a:r>
            <a:r>
              <a:rPr lang="en-US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en-US" dirty="0">
                <a:latin typeface="Batang" pitchFamily="18" charset="-127"/>
                <a:ea typeface="Batang" pitchFamily="18" charset="-127"/>
              </a:rPr>
              <a:t>}).</a:t>
            </a:r>
            <a:r>
              <a:rPr lang="en-US" dirty="0" err="1" smtClean="0">
                <a:latin typeface="Batang" pitchFamily="18" charset="-127"/>
                <a:ea typeface="Batang" pitchFamily="18" charset="-127"/>
              </a:rPr>
              <a:t>newInstance</a:t>
            </a:r>
            <a:r>
              <a:rPr lang="en-US" dirty="0" smtClean="0">
                <a:latin typeface="Batang" pitchFamily="18" charset="-127"/>
                <a:ea typeface="Batang" pitchFamily="18" charset="-127"/>
              </a:rPr>
              <a:t>(new </a:t>
            </a:r>
            <a:br>
              <a:rPr lang="en-US" dirty="0" smtClean="0">
                <a:latin typeface="Batang" pitchFamily="18" charset="-127"/>
                <a:ea typeface="Batang" pitchFamily="18" charset="-127"/>
              </a:rPr>
            </a:br>
            <a:r>
              <a:rPr lang="bg-BG" dirty="0" smtClean="0">
                <a:latin typeface="Batang" pitchFamily="18" charset="-127"/>
                <a:ea typeface="Batang" pitchFamily="18" charset="-127"/>
              </a:rPr>
              <a:t>	</a:t>
            </a:r>
            <a:r>
              <a:rPr lang="en-US" dirty="0" smtClean="0">
                <a:latin typeface="Batang" pitchFamily="18" charset="-127"/>
                <a:ea typeface="Batang" pitchFamily="18" charset="-127"/>
              </a:rPr>
              <a:t>Object</a:t>
            </a:r>
            <a:r>
              <a:rPr lang="en-US" dirty="0">
                <a:latin typeface="Batang" pitchFamily="18" charset="-127"/>
                <a:ea typeface="Batang" pitchFamily="18" charset="-127"/>
              </a:rPr>
              <a:t>[] {</a:t>
            </a:r>
            <a:r>
              <a:rPr lang="en-US" dirty="0" err="1">
                <a:latin typeface="Batang" pitchFamily="18" charset="-127"/>
                <a:ea typeface="Batang" pitchFamily="18" charset="-127"/>
              </a:rPr>
              <a:t>ih</a:t>
            </a:r>
            <a:r>
              <a:rPr lang="en-US" dirty="0">
                <a:latin typeface="Batang" pitchFamily="18" charset="-127"/>
                <a:ea typeface="Batang" pitchFamily="18" charset="-127"/>
              </a:rPr>
              <a:t>});</a:t>
            </a:r>
            <a:endParaRPr lang="bg-BG" dirty="0"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6333309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</a:t>
            </a:r>
            <a:r>
              <a:rPr lang="en-US" b="1" dirty="0" err="1"/>
              <a:t>java.lang.reflect.Proxy</a:t>
            </a:r>
            <a:r>
              <a:rPr lang="en-US" b="1" dirty="0"/>
              <a:t> </a:t>
            </a:r>
            <a:r>
              <a:rPr lang="en-US" b="1" dirty="0" smtClean="0"/>
              <a:t>Class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public static </a:t>
            </a:r>
            <a:r>
              <a:rPr lang="en-US" dirty="0" err="1"/>
              <a:t>InvocationHandler</a:t>
            </a:r>
            <a:r>
              <a:rPr lang="en-US" dirty="0"/>
              <a:t> </a:t>
            </a:r>
            <a:r>
              <a:rPr lang="en-US" dirty="0" err="1" smtClean="0"/>
              <a:t>getInvocationHandler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(Object proxy)         </a:t>
            </a:r>
            <a:br>
              <a:rPr lang="en-US" dirty="0" smtClean="0"/>
            </a:br>
            <a:r>
              <a:rPr lang="en-US" dirty="0" smtClean="0"/>
              <a:t>throws </a:t>
            </a:r>
            <a:r>
              <a:rPr lang="en-US" dirty="0" err="1"/>
              <a:t>IllegalArgumentException</a:t>
            </a:r>
            <a:endParaRPr lang="en-US" dirty="0"/>
          </a:p>
          <a:p>
            <a:pPr lvl="1"/>
            <a:r>
              <a:rPr lang="bg-BG" dirty="0" smtClean="0"/>
              <a:t>Връща </a:t>
            </a:r>
            <a:r>
              <a:rPr lang="en-US" dirty="0" smtClean="0"/>
              <a:t>invocation </a:t>
            </a:r>
            <a:r>
              <a:rPr lang="en-US" dirty="0"/>
              <a:t>handler </a:t>
            </a:r>
            <a:r>
              <a:rPr lang="bg-BG" dirty="0" smtClean="0"/>
              <a:t>на зададената </a:t>
            </a:r>
            <a:r>
              <a:rPr lang="en-US" dirty="0" smtClean="0"/>
              <a:t>proxy </a:t>
            </a:r>
            <a:r>
              <a:rPr lang="bg-BG" dirty="0" smtClean="0"/>
              <a:t>инстанция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01276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Functor</a:t>
            </a:r>
            <a:r>
              <a:rPr lang="en-US" b="1" dirty="0"/>
              <a:t>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</a:t>
            </a:r>
            <a:r>
              <a:rPr lang="en-US" dirty="0" smtClean="0"/>
              <a:t>String </a:t>
            </a:r>
            <a:r>
              <a:rPr lang="en-US" dirty="0"/>
              <a:t>comparator: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74052" y="2471985"/>
            <a:ext cx="68823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// String comparator</a:t>
            </a:r>
          </a:p>
          <a:p>
            <a:r>
              <a:rPr lang="en-US" b="1" dirty="0" smtClean="0"/>
              <a:t>   public class </a:t>
            </a:r>
            <a:r>
              <a:rPr lang="en-US" b="1" dirty="0" err="1" smtClean="0"/>
              <a:t>StringComparator</a:t>
            </a:r>
            <a:r>
              <a:rPr lang="en-US" b="1" dirty="0" smtClean="0"/>
              <a:t> implements Comparator {</a:t>
            </a:r>
          </a:p>
          <a:p>
            <a:r>
              <a:rPr lang="en-US" b="1" dirty="0" smtClean="0"/>
              <a:t>     public </a:t>
            </a:r>
            <a:r>
              <a:rPr lang="en-US" b="1" dirty="0" err="1" smtClean="0"/>
              <a:t>int</a:t>
            </a:r>
            <a:r>
              <a:rPr lang="en-US" b="1" dirty="0" smtClean="0"/>
              <a:t> compare(Number a, Number b) {</a:t>
            </a:r>
          </a:p>
          <a:p>
            <a:r>
              <a:rPr lang="en-US" b="1" dirty="0" smtClean="0"/>
              <a:t>       String x = </a:t>
            </a:r>
            <a:r>
              <a:rPr lang="en-US" b="1" dirty="0" err="1" smtClean="0"/>
              <a:t>a.toString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String y = </a:t>
            </a:r>
            <a:r>
              <a:rPr lang="en-US" b="1" dirty="0" err="1" smtClean="0"/>
              <a:t>b.toString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if (</a:t>
            </a:r>
            <a:r>
              <a:rPr lang="en-US" b="1" dirty="0" err="1" smtClean="0"/>
              <a:t>x.compareTo</a:t>
            </a:r>
            <a:r>
              <a:rPr lang="en-US" b="1" dirty="0" smtClean="0"/>
              <a:t>(y) &lt; 0)</a:t>
            </a:r>
          </a:p>
          <a:p>
            <a:r>
              <a:rPr lang="en-US" b="1" dirty="0" smtClean="0"/>
              <a:t>         return -1;</a:t>
            </a:r>
          </a:p>
          <a:p>
            <a:r>
              <a:rPr lang="en-US" b="1" dirty="0" smtClean="0"/>
              <a:t>       else if (</a:t>
            </a:r>
            <a:r>
              <a:rPr lang="en-US" b="1" dirty="0" err="1" smtClean="0"/>
              <a:t>x.compareTo</a:t>
            </a:r>
            <a:r>
              <a:rPr lang="en-US" b="1" dirty="0" smtClean="0"/>
              <a:t>(y) &gt; 0)</a:t>
            </a:r>
          </a:p>
          <a:p>
            <a:r>
              <a:rPr lang="en-US" b="1" dirty="0" smtClean="0"/>
              <a:t>         return 1;</a:t>
            </a:r>
          </a:p>
          <a:p>
            <a:r>
              <a:rPr lang="en-US" b="1" dirty="0" smtClean="0"/>
              <a:t>       else</a:t>
            </a:r>
          </a:p>
          <a:p>
            <a:r>
              <a:rPr lang="en-US" b="1" dirty="0" smtClean="0"/>
              <a:t>         return 0;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05796312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The </a:t>
            </a:r>
            <a:r>
              <a:rPr lang="en-US" sz="3600" b="1" dirty="0" err="1"/>
              <a:t>java.lang.reflect.InvocationHandler</a:t>
            </a:r>
            <a:r>
              <a:rPr lang="en-US" sz="3600" b="1" dirty="0"/>
              <a:t> </a:t>
            </a:r>
            <a:r>
              <a:rPr lang="en-US" sz="3600" b="1" dirty="0" smtClean="0"/>
              <a:t>Interface</a:t>
            </a:r>
            <a:endParaRPr lang="bg-B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bg-BG" dirty="0" smtClean="0"/>
              <a:t>Всяка </a:t>
            </a:r>
            <a:r>
              <a:rPr lang="en-US" dirty="0" smtClean="0"/>
              <a:t>proxy </a:t>
            </a:r>
            <a:r>
              <a:rPr lang="bg-BG" dirty="0" smtClean="0"/>
              <a:t>инстанция има свързан с нея </a:t>
            </a:r>
            <a:r>
              <a:rPr lang="en-US" dirty="0" smtClean="0"/>
              <a:t>invocation </a:t>
            </a:r>
            <a:r>
              <a:rPr lang="en-US" dirty="0"/>
              <a:t>handler. </a:t>
            </a:r>
            <a:r>
              <a:rPr lang="bg-BG" dirty="0" smtClean="0"/>
              <a:t>Когато се извика метод на </a:t>
            </a:r>
            <a:r>
              <a:rPr lang="en-US" dirty="0" smtClean="0"/>
              <a:t>proxy </a:t>
            </a:r>
            <a:r>
              <a:rPr lang="bg-BG" dirty="0" smtClean="0"/>
              <a:t>инстанцията</a:t>
            </a:r>
            <a:r>
              <a:rPr lang="en-US" dirty="0" smtClean="0"/>
              <a:t>, </a:t>
            </a:r>
            <a:r>
              <a:rPr lang="en-US" dirty="0"/>
              <a:t>the method invocation </a:t>
            </a:r>
            <a:r>
              <a:rPr lang="en-US" dirty="0" smtClean="0"/>
              <a:t>is encoded </a:t>
            </a:r>
            <a:r>
              <a:rPr lang="en-US" dirty="0"/>
              <a:t>and dispatched to the invoke() method of its </a:t>
            </a:r>
            <a:r>
              <a:rPr lang="en-US" dirty="0" smtClean="0"/>
              <a:t>invocation handler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public </a:t>
            </a:r>
            <a:r>
              <a:rPr lang="en-US" dirty="0"/>
              <a:t>Object invoke(Object proxy, Method </a:t>
            </a:r>
            <a:r>
              <a:rPr lang="en-US" dirty="0" err="1" smtClean="0"/>
              <a:t>method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Object</a:t>
            </a:r>
            <a:r>
              <a:rPr lang="en-US" dirty="0"/>
              <a:t>[] </a:t>
            </a:r>
            <a:r>
              <a:rPr lang="en-US" dirty="0" err="1"/>
              <a:t>args</a:t>
            </a:r>
            <a:r>
              <a:rPr lang="en-US" dirty="0"/>
              <a:t>) throws </a:t>
            </a:r>
            <a:r>
              <a:rPr lang="en-US" dirty="0" err="1"/>
              <a:t>Throwable</a:t>
            </a:r>
            <a:endParaRPr lang="en-US" dirty="0"/>
          </a:p>
          <a:p>
            <a:pPr lvl="1"/>
            <a:r>
              <a:rPr lang="bg-BG" dirty="0" smtClean="0"/>
              <a:t>Извиква метод на </a:t>
            </a:r>
            <a:r>
              <a:rPr lang="en-US" dirty="0" smtClean="0"/>
              <a:t>proxy</a:t>
            </a:r>
            <a:r>
              <a:rPr lang="bg-BG" dirty="0" smtClean="0"/>
              <a:t> инстанция и връща резултата</a:t>
            </a:r>
            <a:r>
              <a:rPr lang="en-US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bg-BG" dirty="0" smtClean="0"/>
              <a:t>Параметърът </a:t>
            </a:r>
            <a:r>
              <a:rPr lang="en-US" dirty="0" smtClean="0"/>
              <a:t>proxy </a:t>
            </a:r>
            <a:r>
              <a:rPr lang="bg-BG" dirty="0" smtClean="0"/>
              <a:t>е </a:t>
            </a:r>
            <a:r>
              <a:rPr lang="en-US" dirty="0" smtClean="0"/>
              <a:t>proxy </a:t>
            </a:r>
            <a:r>
              <a:rPr lang="bg-BG" dirty="0" smtClean="0"/>
              <a:t>инстанция, към която принадлежи методът</a:t>
            </a:r>
            <a:r>
              <a:rPr lang="en-US" dirty="0" smtClean="0"/>
              <a:t>.</a:t>
            </a:r>
            <a:r>
              <a:rPr lang="bg-BG" dirty="0" smtClean="0"/>
              <a:t> Параметърът </a:t>
            </a:r>
            <a:r>
              <a:rPr lang="en-US" dirty="0" smtClean="0"/>
              <a:t>method</a:t>
            </a:r>
            <a:r>
              <a:rPr lang="bg-BG" dirty="0" smtClean="0"/>
              <a:t> е </a:t>
            </a:r>
            <a:r>
              <a:rPr lang="en-US" dirty="0" smtClean="0"/>
              <a:t>Method </a:t>
            </a:r>
            <a:r>
              <a:rPr lang="bg-BG" dirty="0" smtClean="0"/>
              <a:t>инстанция, съответстващ на </a:t>
            </a:r>
            <a:r>
              <a:rPr lang="en-US" dirty="0" smtClean="0"/>
              <a:t>interface method</a:t>
            </a:r>
            <a:r>
              <a:rPr lang="bg-BG" dirty="0" smtClean="0"/>
              <a:t>, извикан от </a:t>
            </a:r>
            <a:r>
              <a:rPr lang="en-US" dirty="0" smtClean="0"/>
              <a:t> proxy </a:t>
            </a:r>
            <a:r>
              <a:rPr lang="bg-BG" dirty="0" smtClean="0"/>
              <a:t>инстанция</a:t>
            </a:r>
            <a:r>
              <a:rPr lang="en-US" dirty="0" smtClean="0"/>
              <a:t>. </a:t>
            </a:r>
            <a:r>
              <a:rPr lang="bg-BG" dirty="0" smtClean="0"/>
              <a:t>Параметърът </a:t>
            </a:r>
            <a:r>
              <a:rPr lang="en-US" dirty="0" err="1" smtClean="0"/>
              <a:t>args</a:t>
            </a:r>
            <a:r>
              <a:rPr lang="en-US" dirty="0" smtClean="0"/>
              <a:t> </a:t>
            </a:r>
            <a:r>
              <a:rPr lang="bg-BG" dirty="0" smtClean="0"/>
              <a:t>е масив отобекти, съдържащ стойностите на аргументите, предадени на </a:t>
            </a:r>
            <a:r>
              <a:rPr lang="en-US" dirty="0" smtClean="0"/>
              <a:t>method </a:t>
            </a:r>
            <a:r>
              <a:rPr lang="en-US" dirty="0"/>
              <a:t>invocation </a:t>
            </a:r>
            <a:r>
              <a:rPr lang="bg-BG" dirty="0" smtClean="0"/>
              <a:t>на </a:t>
            </a:r>
            <a:r>
              <a:rPr lang="en-US" dirty="0" smtClean="0"/>
              <a:t>proxy </a:t>
            </a:r>
            <a:r>
              <a:rPr lang="bg-BG" dirty="0" smtClean="0"/>
              <a:t>инстанцията или </a:t>
            </a:r>
            <a:r>
              <a:rPr lang="en-US" dirty="0" smtClean="0"/>
              <a:t>null</a:t>
            </a:r>
            <a:r>
              <a:rPr lang="bg-BG" dirty="0" smtClean="0"/>
              <a:t>, ако </a:t>
            </a:r>
            <a:r>
              <a:rPr lang="en-US" dirty="0" smtClean="0"/>
              <a:t>interface method</a:t>
            </a:r>
            <a:r>
              <a:rPr lang="bg-BG" dirty="0"/>
              <a:t> </a:t>
            </a:r>
            <a:r>
              <a:rPr lang="bg-BG" dirty="0" smtClean="0"/>
              <a:t>няма аргументи</a:t>
            </a:r>
            <a:r>
              <a:rPr lang="en-US" dirty="0" smtClean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8552168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Vehicle Example With Dynamic </a:t>
            </a:r>
            <a:r>
              <a:rPr lang="en-US" sz="4000" b="1" dirty="0" smtClean="0"/>
              <a:t>Proxy</a:t>
            </a:r>
            <a:endParaRPr lang="bg-BG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389120"/>
          </a:xfrm>
        </p:spPr>
        <p:txBody>
          <a:bodyPr/>
          <a:lstStyle/>
          <a:p>
            <a:r>
              <a:rPr lang="bg-BG" dirty="0" smtClean="0"/>
              <a:t>За да реализираме </a:t>
            </a:r>
            <a:r>
              <a:rPr lang="en-US" dirty="0" smtClean="0"/>
              <a:t>vehicle </a:t>
            </a:r>
            <a:r>
              <a:rPr lang="en-US" dirty="0"/>
              <a:t>example </a:t>
            </a:r>
            <a:r>
              <a:rPr lang="bg-BG" dirty="0" smtClean="0"/>
              <a:t>с</a:t>
            </a:r>
            <a:r>
              <a:rPr lang="en-US" dirty="0" smtClean="0"/>
              <a:t> </a:t>
            </a:r>
            <a:r>
              <a:rPr lang="en-US" dirty="0"/>
              <a:t>dynamic proxy, </a:t>
            </a:r>
            <a:r>
              <a:rPr lang="bg-BG" dirty="0" smtClean="0"/>
              <a:t>трябва да напишем </a:t>
            </a:r>
            <a:r>
              <a:rPr lang="en-US" dirty="0" smtClean="0"/>
              <a:t>invocation </a:t>
            </a:r>
            <a:r>
              <a:rPr lang="en-US" dirty="0"/>
              <a:t>handler: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87624" y="2276872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import </a:t>
            </a:r>
            <a:r>
              <a:rPr lang="en-US" b="1" dirty="0" err="1"/>
              <a:t>java.lang.reflect</a:t>
            </a:r>
            <a:r>
              <a:rPr lang="en-US" b="1" dirty="0"/>
              <a:t>.*;</a:t>
            </a:r>
          </a:p>
          <a:p>
            <a:r>
              <a:rPr lang="en-US" b="1" dirty="0"/>
              <a:t>   /**</a:t>
            </a:r>
          </a:p>
          <a:p>
            <a:r>
              <a:rPr lang="en-US" b="1" dirty="0"/>
              <a:t>   * Class </a:t>
            </a:r>
            <a:r>
              <a:rPr lang="en-US" b="1" dirty="0" err="1"/>
              <a:t>VehicleHandler</a:t>
            </a:r>
            <a:r>
              <a:rPr lang="en-US" b="1" dirty="0"/>
              <a:t>.</a:t>
            </a:r>
          </a:p>
          <a:p>
            <a:r>
              <a:rPr lang="en-US" b="1" dirty="0"/>
              <a:t>    */</a:t>
            </a:r>
          </a:p>
          <a:p>
            <a:r>
              <a:rPr lang="en-US" b="1" dirty="0"/>
              <a:t>   public class </a:t>
            </a:r>
            <a:r>
              <a:rPr lang="en-US" b="1" dirty="0" err="1"/>
              <a:t>VehicleHandler</a:t>
            </a:r>
            <a:r>
              <a:rPr lang="en-US" b="1" dirty="0"/>
              <a:t> implements </a:t>
            </a:r>
            <a:r>
              <a:rPr lang="en-US" b="1" dirty="0" err="1"/>
              <a:t>InvocationHandler</a:t>
            </a:r>
            <a:r>
              <a:rPr lang="en-US" b="1" dirty="0"/>
              <a:t> {</a:t>
            </a:r>
          </a:p>
          <a:p>
            <a:r>
              <a:rPr lang="en-US" b="1" dirty="0"/>
              <a:t>     private </a:t>
            </a:r>
            <a:r>
              <a:rPr lang="en-US" b="1" dirty="0" err="1"/>
              <a:t>IVehicle</a:t>
            </a:r>
            <a:r>
              <a:rPr lang="en-US" b="1" dirty="0"/>
              <a:t> v</a:t>
            </a:r>
            <a:r>
              <a:rPr lang="en-US" b="1" dirty="0" smtClean="0"/>
              <a:t>;</a:t>
            </a:r>
          </a:p>
          <a:p>
            <a:endParaRPr lang="en-US" b="1" dirty="0"/>
          </a:p>
          <a:p>
            <a:r>
              <a:rPr lang="en-US" b="1" dirty="0"/>
              <a:t>     public </a:t>
            </a:r>
            <a:r>
              <a:rPr lang="en-US" b="1" dirty="0" err="1"/>
              <a:t>VehicleHandler</a:t>
            </a:r>
            <a:r>
              <a:rPr lang="en-US" b="1" dirty="0"/>
              <a:t>(</a:t>
            </a:r>
            <a:r>
              <a:rPr lang="en-US" b="1" dirty="0" err="1"/>
              <a:t>IVehicle</a:t>
            </a:r>
            <a:r>
              <a:rPr lang="en-US" b="1" dirty="0"/>
              <a:t> v) {</a:t>
            </a:r>
            <a:r>
              <a:rPr lang="en-US" b="1" dirty="0" err="1"/>
              <a:t>this.v</a:t>
            </a:r>
            <a:r>
              <a:rPr lang="en-US" b="1" dirty="0"/>
              <a:t> = v</a:t>
            </a:r>
            <a:r>
              <a:rPr lang="en-US" b="1" dirty="0" smtClean="0"/>
              <a:t>;}</a:t>
            </a:r>
          </a:p>
          <a:p>
            <a:endParaRPr lang="en-US" b="1" dirty="0"/>
          </a:p>
          <a:p>
            <a:r>
              <a:rPr lang="en-US" b="1" dirty="0"/>
              <a:t>     public Object invoke(Object proxy, Method m, Object[] </a:t>
            </a:r>
            <a:r>
              <a:rPr lang="en-US" b="1" dirty="0" err="1"/>
              <a:t>args</a:t>
            </a:r>
            <a:r>
              <a:rPr lang="en-US" b="1" dirty="0"/>
              <a:t>)</a:t>
            </a:r>
          </a:p>
          <a:p>
            <a:r>
              <a:rPr lang="en-US" b="1" dirty="0"/>
              <a:t>            throws </a:t>
            </a:r>
            <a:r>
              <a:rPr lang="en-US" b="1" dirty="0" err="1"/>
              <a:t>Throwable</a:t>
            </a:r>
            <a:r>
              <a:rPr lang="en-US" b="1" dirty="0"/>
              <a:t> {</a:t>
            </a:r>
          </a:p>
          <a:p>
            <a:r>
              <a:rPr lang="en-US" b="1" dirty="0"/>
              <a:t>       </a:t>
            </a:r>
            <a:r>
              <a:rPr lang="en-US" b="1" dirty="0" err="1"/>
              <a:t>System.out.println</a:t>
            </a:r>
            <a:r>
              <a:rPr lang="en-US" b="1" dirty="0"/>
              <a:t>("Vehicle Handler: Invoking " +</a:t>
            </a:r>
          </a:p>
          <a:p>
            <a:r>
              <a:rPr lang="en-US" b="1" dirty="0"/>
              <a:t>                          </a:t>
            </a:r>
            <a:r>
              <a:rPr lang="en-US" b="1" dirty="0" err="1"/>
              <a:t>m.getName</a:t>
            </a:r>
            <a:r>
              <a:rPr lang="en-US" b="1" dirty="0"/>
              <a:t>());</a:t>
            </a:r>
          </a:p>
          <a:p>
            <a:r>
              <a:rPr lang="en-US" b="1" dirty="0"/>
              <a:t>       return </a:t>
            </a:r>
            <a:r>
              <a:rPr lang="en-US" b="1" dirty="0" err="1"/>
              <a:t>m.invoke</a:t>
            </a:r>
            <a:r>
              <a:rPr lang="en-US" b="1" dirty="0"/>
              <a:t>(v, </a:t>
            </a:r>
            <a:r>
              <a:rPr lang="en-US" b="1" dirty="0" err="1"/>
              <a:t>args</a:t>
            </a:r>
            <a:r>
              <a:rPr lang="en-US" b="1" dirty="0"/>
              <a:t>);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0591101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Vehicle Example With Dynamic </a:t>
            </a:r>
            <a:r>
              <a:rPr lang="en-US" b="1" dirty="0" smtClean="0"/>
              <a:t>Proxy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как използваме </a:t>
            </a:r>
            <a:r>
              <a:rPr lang="en-US" dirty="0" smtClean="0"/>
              <a:t>Reflection API</a:t>
            </a:r>
            <a:r>
              <a:rPr lang="bg-BG" dirty="0" smtClean="0"/>
              <a:t>, за да извикаме подходящия метод на приемника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259632" y="2987660"/>
            <a:ext cx="1915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m.invoke</a:t>
            </a:r>
            <a:r>
              <a:rPr lang="en-US" b="1" dirty="0"/>
              <a:t>(v, </a:t>
            </a:r>
            <a:r>
              <a:rPr lang="en-US" b="1" dirty="0" err="1"/>
              <a:t>args</a:t>
            </a:r>
            <a:r>
              <a:rPr lang="en-US" b="1" dirty="0"/>
              <a:t>);</a:t>
            </a:r>
            <a:endParaRPr lang="bg-BG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53626"/>
            <a:ext cx="7573254" cy="2479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99330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Vehicle Example With Dynamic </a:t>
            </a:r>
            <a:r>
              <a:rPr lang="en-US" b="1" dirty="0" smtClean="0"/>
              <a:t>Proxy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1940054"/>
            <a:ext cx="73448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import </a:t>
            </a:r>
            <a:r>
              <a:rPr lang="en-US" b="1" dirty="0" err="1"/>
              <a:t>java.lang.reflect</a:t>
            </a:r>
            <a:r>
              <a:rPr lang="en-US" b="1" dirty="0"/>
              <a:t>.*;</a:t>
            </a:r>
          </a:p>
          <a:p>
            <a:r>
              <a:rPr lang="en-US" b="1" dirty="0"/>
              <a:t>/**</a:t>
            </a:r>
          </a:p>
          <a:p>
            <a:r>
              <a:rPr lang="en-US" b="1" dirty="0"/>
              <a:t> * Class Client3.</a:t>
            </a:r>
          </a:p>
          <a:p>
            <a:r>
              <a:rPr lang="en-US" b="1" dirty="0"/>
              <a:t> * Interacts with a Car Vehicle through a dynamically</a:t>
            </a:r>
          </a:p>
          <a:p>
            <a:r>
              <a:rPr lang="en-US" b="1" dirty="0"/>
              <a:t> * generated </a:t>
            </a:r>
            <a:r>
              <a:rPr lang="en-US" b="1" dirty="0" err="1"/>
              <a:t>VehicleProxy</a:t>
            </a:r>
            <a:r>
              <a:rPr lang="en-US" b="1" dirty="0"/>
              <a:t>.</a:t>
            </a:r>
          </a:p>
          <a:p>
            <a:r>
              <a:rPr lang="en-US" b="1" dirty="0"/>
              <a:t> */</a:t>
            </a:r>
          </a:p>
          <a:p>
            <a:r>
              <a:rPr lang="en-US" b="1" dirty="0"/>
              <a:t>public class Client3 {</a:t>
            </a:r>
          </a:p>
          <a:p>
            <a:r>
              <a:rPr lang="en-US" b="1" dirty="0"/>
              <a:t>  public static void main(String[] </a:t>
            </a:r>
            <a:r>
              <a:rPr lang="en-US" b="1" dirty="0" err="1"/>
              <a:t>args</a:t>
            </a:r>
            <a:r>
              <a:rPr lang="en-US" b="1" dirty="0"/>
              <a:t>) {</a:t>
            </a:r>
          </a:p>
          <a:p>
            <a:r>
              <a:rPr lang="en-US" b="1" dirty="0"/>
              <a:t>    </a:t>
            </a:r>
            <a:r>
              <a:rPr lang="en-US" b="1" dirty="0" err="1"/>
              <a:t>IVehicle</a:t>
            </a:r>
            <a:r>
              <a:rPr lang="en-US" b="1" dirty="0"/>
              <a:t> c = new Car("</a:t>
            </a:r>
            <a:r>
              <a:rPr lang="en-US" b="1" dirty="0" err="1"/>
              <a:t>Botar</a:t>
            </a:r>
            <a:r>
              <a:rPr lang="en-US" b="1" dirty="0"/>
              <a:t>");</a:t>
            </a:r>
          </a:p>
          <a:p>
            <a:r>
              <a:rPr lang="en-US" b="1" dirty="0"/>
              <a:t>    </a:t>
            </a:r>
            <a:r>
              <a:rPr lang="en-US" b="1" dirty="0" err="1"/>
              <a:t>ClassLoader</a:t>
            </a:r>
            <a:r>
              <a:rPr lang="en-US" b="1" dirty="0"/>
              <a:t> cl = </a:t>
            </a:r>
            <a:r>
              <a:rPr lang="en-US" b="1" dirty="0" err="1"/>
              <a:t>IVehicle.class.getClassLoader</a:t>
            </a:r>
            <a:r>
              <a:rPr lang="en-US" b="1" dirty="0"/>
              <a:t>();</a:t>
            </a:r>
          </a:p>
          <a:p>
            <a:r>
              <a:rPr lang="en-US" b="1" dirty="0"/>
              <a:t>    </a:t>
            </a:r>
            <a:r>
              <a:rPr lang="en-US" b="1" dirty="0" err="1"/>
              <a:t>IVehicle</a:t>
            </a:r>
            <a:r>
              <a:rPr lang="en-US" b="1" dirty="0"/>
              <a:t> v = (</a:t>
            </a:r>
            <a:r>
              <a:rPr lang="en-US" b="1" dirty="0" err="1"/>
              <a:t>IVehicle</a:t>
            </a:r>
            <a:r>
              <a:rPr lang="en-US" b="1" dirty="0"/>
              <a:t>) </a:t>
            </a:r>
            <a:r>
              <a:rPr lang="en-US" b="1" dirty="0" err="1"/>
              <a:t>Proxy.newProxyInstance</a:t>
            </a:r>
            <a:r>
              <a:rPr lang="en-US" b="1" dirty="0"/>
              <a:t>(cl,</a:t>
            </a:r>
          </a:p>
          <a:p>
            <a:r>
              <a:rPr lang="en-US" b="1" dirty="0"/>
              <a:t>       new Class[] {</a:t>
            </a:r>
            <a:r>
              <a:rPr lang="en-US" b="1" dirty="0" err="1"/>
              <a:t>IVehicle.class</a:t>
            </a:r>
            <a:r>
              <a:rPr lang="en-US" b="1" dirty="0"/>
              <a:t>}, new </a:t>
            </a:r>
            <a:r>
              <a:rPr lang="en-US" b="1" dirty="0" err="1"/>
              <a:t>VehicleHandler</a:t>
            </a:r>
            <a:r>
              <a:rPr lang="en-US" b="1" dirty="0"/>
              <a:t>(c));</a:t>
            </a:r>
          </a:p>
          <a:p>
            <a:r>
              <a:rPr lang="en-US" b="1" dirty="0"/>
              <a:t>    </a:t>
            </a:r>
            <a:r>
              <a:rPr lang="en-US" b="1" dirty="0" err="1"/>
              <a:t>v.start</a:t>
            </a:r>
            <a:r>
              <a:rPr lang="en-US" b="1" dirty="0"/>
              <a:t>();</a:t>
            </a:r>
          </a:p>
          <a:p>
            <a:r>
              <a:rPr lang="en-US" b="1" dirty="0"/>
              <a:t>    </a:t>
            </a:r>
            <a:r>
              <a:rPr lang="en-US" b="1" dirty="0" err="1"/>
              <a:t>v.forward</a:t>
            </a:r>
            <a:r>
              <a:rPr lang="en-US" b="1" dirty="0"/>
              <a:t>();</a:t>
            </a:r>
          </a:p>
          <a:p>
            <a:r>
              <a:rPr lang="en-US" b="1" dirty="0"/>
              <a:t>    </a:t>
            </a:r>
            <a:r>
              <a:rPr lang="en-US" b="1" dirty="0" err="1"/>
              <a:t>v.stop</a:t>
            </a:r>
            <a:r>
              <a:rPr lang="en-US" b="1" dirty="0"/>
              <a:t>();</a:t>
            </a:r>
          </a:p>
          <a:p>
            <a:r>
              <a:rPr lang="en-US" b="1" dirty="0"/>
              <a:t>  }</a:t>
            </a:r>
          </a:p>
          <a:p>
            <a:r>
              <a:rPr lang="en-US" b="1" dirty="0"/>
              <a:t>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84627768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Vehicle Example With Dynamic </a:t>
            </a:r>
            <a:r>
              <a:rPr lang="en-US" b="1" dirty="0" smtClean="0"/>
              <a:t>Proxy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Резултат от изпълнението на </a:t>
            </a:r>
            <a:r>
              <a:rPr lang="en-US" dirty="0" smtClean="0"/>
              <a:t>vehicle </a:t>
            </a:r>
            <a:r>
              <a:rPr lang="en-US" dirty="0"/>
              <a:t>example </a:t>
            </a:r>
            <a:r>
              <a:rPr lang="bg-BG" dirty="0" smtClean="0"/>
              <a:t>с </a:t>
            </a:r>
            <a:r>
              <a:rPr lang="en-US" dirty="0" smtClean="0"/>
              <a:t> </a:t>
            </a:r>
            <a:r>
              <a:rPr lang="en-US" dirty="0"/>
              <a:t>dynamic proxy: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331640" y="3114834"/>
            <a:ext cx="55263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  Vehicle </a:t>
            </a:r>
            <a:r>
              <a:rPr lang="en-US" b="1" dirty="0"/>
              <a:t>Handler: Invoking start</a:t>
            </a:r>
          </a:p>
          <a:p>
            <a:r>
              <a:rPr lang="en-US" b="1" dirty="0"/>
              <a:t>   Car </a:t>
            </a:r>
            <a:r>
              <a:rPr lang="en-US" b="1" dirty="0" err="1"/>
              <a:t>Botar</a:t>
            </a:r>
            <a:r>
              <a:rPr lang="en-US" b="1" dirty="0"/>
              <a:t> started</a:t>
            </a:r>
          </a:p>
          <a:p>
            <a:r>
              <a:rPr lang="en-US" b="1" dirty="0"/>
              <a:t>   Vehicle Handler: Invoking forward</a:t>
            </a:r>
          </a:p>
          <a:p>
            <a:r>
              <a:rPr lang="en-US" b="1" dirty="0"/>
              <a:t>   Car </a:t>
            </a:r>
            <a:r>
              <a:rPr lang="en-US" b="1" dirty="0" err="1"/>
              <a:t>Botar</a:t>
            </a:r>
            <a:r>
              <a:rPr lang="en-US" b="1" dirty="0"/>
              <a:t> going forward</a:t>
            </a:r>
          </a:p>
          <a:p>
            <a:r>
              <a:rPr lang="en-US" b="1" dirty="0"/>
              <a:t>   Vehicle Handler: Invoking stop</a:t>
            </a:r>
          </a:p>
          <a:p>
            <a:r>
              <a:rPr lang="en-US" b="1" dirty="0"/>
              <a:t>   Car </a:t>
            </a:r>
            <a:r>
              <a:rPr lang="en-US" b="1" dirty="0" err="1"/>
              <a:t>Botar</a:t>
            </a:r>
            <a:r>
              <a:rPr lang="en-US" b="1" dirty="0"/>
              <a:t> stopped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415042783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Uses For Dynamic </a:t>
            </a:r>
            <a:r>
              <a:rPr lang="en-US" b="1" dirty="0" smtClean="0"/>
              <a:t>Proxies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Във </a:t>
            </a:r>
            <a:r>
              <a:rPr lang="en-US" dirty="0" smtClean="0"/>
              <a:t>Vehicle example</a:t>
            </a:r>
            <a:r>
              <a:rPr lang="bg-BG" dirty="0" smtClean="0"/>
              <a:t> има предимства, когато се ползва динамично </a:t>
            </a:r>
            <a:r>
              <a:rPr lang="en-US" dirty="0" smtClean="0"/>
              <a:t>proxy</a:t>
            </a:r>
            <a:r>
              <a:rPr lang="en-US" dirty="0"/>
              <a:t>:</a:t>
            </a:r>
          </a:p>
          <a:p>
            <a:pPr lvl="1"/>
            <a:r>
              <a:rPr lang="bg-BG" dirty="0" smtClean="0"/>
              <a:t>Трябва да напишем </a:t>
            </a:r>
            <a:r>
              <a:rPr lang="en-US" dirty="0" smtClean="0"/>
              <a:t>invocation </a:t>
            </a:r>
            <a:r>
              <a:rPr lang="en-US" dirty="0"/>
              <a:t>handler class!</a:t>
            </a:r>
          </a:p>
          <a:p>
            <a:pPr lvl="1"/>
            <a:r>
              <a:rPr lang="bg-BG" dirty="0" smtClean="0"/>
              <a:t>Съществува друг </a:t>
            </a:r>
            <a:r>
              <a:rPr lang="en-US" dirty="0" smtClean="0"/>
              <a:t>object </a:t>
            </a:r>
            <a:r>
              <a:rPr lang="en-US" dirty="0"/>
              <a:t>layer </a:t>
            </a:r>
            <a:r>
              <a:rPr lang="bg-BG" dirty="0" smtClean="0"/>
              <a:t>между клиента и приемника!</a:t>
            </a:r>
            <a:endParaRPr lang="en-US" dirty="0"/>
          </a:p>
          <a:p>
            <a:r>
              <a:rPr lang="bg-BG" dirty="0" smtClean="0"/>
              <a:t>Къде ще използваме </a:t>
            </a:r>
            <a:r>
              <a:rPr lang="en-US" dirty="0" smtClean="0"/>
              <a:t>dynamic </a:t>
            </a:r>
            <a:r>
              <a:rPr lang="en-US" dirty="0"/>
              <a:t>proxies</a:t>
            </a:r>
            <a:r>
              <a:rPr lang="en-US" dirty="0" smtClean="0"/>
              <a:t>?</a:t>
            </a:r>
            <a:endParaRPr lang="en-US" dirty="0"/>
          </a:p>
          <a:p>
            <a:pPr lvl="1"/>
            <a:r>
              <a:rPr lang="en-US" dirty="0" smtClean="0"/>
              <a:t>Generic </a:t>
            </a:r>
            <a:r>
              <a:rPr lang="en-US" dirty="0"/>
              <a:t>Delegation</a:t>
            </a:r>
          </a:p>
          <a:p>
            <a:pPr lvl="1"/>
            <a:r>
              <a:rPr lang="en-US" dirty="0" smtClean="0"/>
              <a:t>Dynamic </a:t>
            </a:r>
            <a:r>
              <a:rPr lang="en-US" dirty="0"/>
              <a:t>generation of proxies (stubs) for remote objects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1331341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Logged Vehicle 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g-BG" dirty="0" smtClean="0"/>
              <a:t>За да илюстрираме идеята на </a:t>
            </a:r>
            <a:r>
              <a:rPr lang="en-US" dirty="0" smtClean="0"/>
              <a:t>Generic </a:t>
            </a:r>
            <a:r>
              <a:rPr lang="en-US" dirty="0"/>
              <a:t>Delegation, </a:t>
            </a:r>
            <a:r>
              <a:rPr lang="bg-BG" dirty="0" smtClean="0"/>
              <a:t>ще добавим възможност за запомняне на действията във </a:t>
            </a:r>
            <a:r>
              <a:rPr lang="en-US" dirty="0" smtClean="0"/>
              <a:t>Vehicle </a:t>
            </a:r>
            <a:r>
              <a:rPr lang="en-US" dirty="0"/>
              <a:t>Example</a:t>
            </a:r>
          </a:p>
          <a:p>
            <a:r>
              <a:rPr lang="bg-BG" dirty="0" smtClean="0"/>
              <a:t>Нека да добавим възможсостта за </a:t>
            </a:r>
            <a:r>
              <a:rPr lang="en-US" dirty="0" smtClean="0"/>
              <a:t>log </a:t>
            </a:r>
            <a:r>
              <a:rPr lang="bg-BG" dirty="0" smtClean="0"/>
              <a:t>на всяко действие</a:t>
            </a:r>
            <a:r>
              <a:rPr lang="en-US" dirty="0" smtClean="0"/>
              <a:t> </a:t>
            </a:r>
            <a:r>
              <a:rPr lang="en-US" dirty="0"/>
              <a:t>(start, stop, </a:t>
            </a:r>
            <a:r>
              <a:rPr lang="bg-BG" dirty="0" smtClean="0"/>
              <a:t>и т.н</a:t>
            </a:r>
            <a:r>
              <a:rPr lang="en-US" dirty="0" smtClean="0"/>
              <a:t>.)</a:t>
            </a:r>
            <a:r>
              <a:rPr lang="bg-BG" dirty="0" smtClean="0"/>
              <a:t>, които са изпълнени за </a:t>
            </a:r>
            <a:r>
              <a:rPr lang="en-US" dirty="0" smtClean="0"/>
              <a:t>Car</a:t>
            </a:r>
            <a:r>
              <a:rPr lang="en-US" dirty="0"/>
              <a:t>, </a:t>
            </a:r>
            <a:r>
              <a:rPr lang="bg-BG" dirty="0" smtClean="0"/>
              <a:t>без да променяме съществуващия код на </a:t>
            </a:r>
            <a:r>
              <a:rPr lang="en-US" dirty="0" smtClean="0"/>
              <a:t>Car </a:t>
            </a:r>
            <a:endParaRPr lang="en-US" dirty="0"/>
          </a:p>
          <a:p>
            <a:pPr lvl="1"/>
            <a:r>
              <a:rPr lang="bg-BG" dirty="0" smtClean="0"/>
              <a:t>Тази задача прилича на </a:t>
            </a:r>
            <a:r>
              <a:rPr lang="en-US" dirty="0" smtClean="0"/>
              <a:t>Decorator </a:t>
            </a:r>
            <a:r>
              <a:rPr lang="en-US" dirty="0"/>
              <a:t>Pattern!</a:t>
            </a:r>
          </a:p>
          <a:p>
            <a:r>
              <a:rPr lang="bg-BG" dirty="0" smtClean="0"/>
              <a:t>Ще създадем клас</a:t>
            </a:r>
            <a:r>
              <a:rPr lang="en-US" dirty="0" smtClean="0"/>
              <a:t> </a:t>
            </a:r>
            <a:r>
              <a:rPr lang="en-US" dirty="0" err="1" smtClean="0"/>
              <a:t>LoggedVehicle</a:t>
            </a:r>
            <a:r>
              <a:rPr lang="bg-BG" dirty="0" smtClean="0"/>
              <a:t>, който реализира </a:t>
            </a:r>
            <a:r>
              <a:rPr lang="en-US" dirty="0" err="1" smtClean="0"/>
              <a:t>Ivehicle</a:t>
            </a:r>
            <a:r>
              <a:rPr lang="en-US" dirty="0" smtClean="0"/>
              <a:t> </a:t>
            </a:r>
            <a:r>
              <a:rPr lang="en-US" dirty="0" smtClean="0"/>
              <a:t>interface</a:t>
            </a:r>
            <a:r>
              <a:rPr lang="en-US" dirty="0"/>
              <a:t>, logs </a:t>
            </a:r>
            <a:r>
              <a:rPr lang="bg-BG" dirty="0" smtClean="0"/>
              <a:t>всяко действие и след това делегира действието на съдържащия се </a:t>
            </a:r>
            <a:r>
              <a:rPr lang="en-US" dirty="0" err="1" smtClean="0"/>
              <a:t>IVehicle</a:t>
            </a:r>
            <a:r>
              <a:rPr lang="en-US" dirty="0" smtClean="0"/>
              <a:t> </a:t>
            </a:r>
            <a:r>
              <a:rPr lang="en-US" dirty="0"/>
              <a:t>object</a:t>
            </a:r>
          </a:p>
          <a:p>
            <a:pPr lvl="1"/>
            <a:r>
              <a:rPr lang="bg-BG" i="1" dirty="0" smtClean="0"/>
              <a:t>Същността на </a:t>
            </a:r>
            <a:r>
              <a:rPr lang="en-US" i="1" dirty="0" smtClean="0"/>
              <a:t>Decorator </a:t>
            </a:r>
            <a:r>
              <a:rPr lang="en-US" i="1" dirty="0"/>
              <a:t>Pattern </a:t>
            </a:r>
            <a:r>
              <a:rPr lang="bg-BG" i="1" dirty="0" smtClean="0"/>
              <a:t>е </a:t>
            </a:r>
            <a:r>
              <a:rPr lang="en-US" i="1" dirty="0" smtClean="0"/>
              <a:t>delegation </a:t>
            </a:r>
            <a:r>
              <a:rPr lang="bg-BG" i="1" dirty="0" smtClean="0"/>
              <a:t>през </a:t>
            </a:r>
            <a:r>
              <a:rPr lang="en-US" i="1" dirty="0" smtClean="0"/>
              <a:t>composition</a:t>
            </a:r>
            <a:r>
              <a:rPr lang="en-US" i="1" dirty="0"/>
              <a:t>!</a:t>
            </a:r>
            <a:endParaRPr lang="bg-BG" i="1" dirty="0"/>
          </a:p>
        </p:txBody>
      </p:sp>
    </p:spTree>
    <p:extLst>
      <p:ext uri="{BB962C8B-B14F-4D97-AF65-F5344CB8AC3E}">
        <p14:creationId xmlns:p14="http://schemas.microsoft.com/office/powerpoint/2010/main" val="210788213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Logged Vehicle 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класа </a:t>
            </a:r>
            <a:r>
              <a:rPr lang="en-US" dirty="0" err="1" smtClean="0"/>
              <a:t>LoggedVehicle</a:t>
            </a:r>
            <a:r>
              <a:rPr lang="en-US" dirty="0" smtClean="0"/>
              <a:t> 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2361069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/**</a:t>
            </a:r>
          </a:p>
          <a:p>
            <a:r>
              <a:rPr lang="en-US" b="1" dirty="0"/>
              <a:t>   * Class </a:t>
            </a:r>
            <a:r>
              <a:rPr lang="en-US" b="1" dirty="0" err="1"/>
              <a:t>LoggedVehicle</a:t>
            </a:r>
            <a:r>
              <a:rPr lang="en-US" b="1" dirty="0"/>
              <a:t>.</a:t>
            </a:r>
          </a:p>
          <a:p>
            <a:r>
              <a:rPr lang="en-US" b="1" dirty="0"/>
              <a:t>    */</a:t>
            </a:r>
          </a:p>
          <a:p>
            <a:r>
              <a:rPr lang="en-US" b="1" dirty="0"/>
              <a:t>   public class </a:t>
            </a:r>
            <a:r>
              <a:rPr lang="en-US" b="1" dirty="0" err="1"/>
              <a:t>LoggedVehicle</a:t>
            </a:r>
            <a:r>
              <a:rPr lang="en-US" b="1" dirty="0"/>
              <a:t> implements </a:t>
            </a:r>
            <a:r>
              <a:rPr lang="en-US" b="1" dirty="0" err="1"/>
              <a:t>IVehicle</a:t>
            </a:r>
            <a:r>
              <a:rPr lang="en-US" b="1" dirty="0"/>
              <a:t> {</a:t>
            </a:r>
          </a:p>
          <a:p>
            <a:r>
              <a:rPr lang="en-US" b="1" dirty="0"/>
              <a:t>     private </a:t>
            </a:r>
            <a:r>
              <a:rPr lang="en-US" b="1" dirty="0" err="1"/>
              <a:t>IVehicle</a:t>
            </a:r>
            <a:r>
              <a:rPr lang="en-US" b="1" dirty="0"/>
              <a:t> v</a:t>
            </a:r>
            <a:r>
              <a:rPr lang="en-US" b="1" dirty="0" smtClean="0"/>
              <a:t>;</a:t>
            </a:r>
          </a:p>
          <a:p>
            <a:endParaRPr lang="en-US" b="1" dirty="0"/>
          </a:p>
          <a:p>
            <a:r>
              <a:rPr lang="en-US" b="1" dirty="0"/>
              <a:t>     public </a:t>
            </a:r>
            <a:r>
              <a:rPr lang="en-US" b="1" dirty="0" err="1"/>
              <a:t>LoggedVehicle</a:t>
            </a:r>
            <a:r>
              <a:rPr lang="en-US" b="1" dirty="0"/>
              <a:t>(</a:t>
            </a:r>
            <a:r>
              <a:rPr lang="en-US" b="1" dirty="0" err="1"/>
              <a:t>IVehicle</a:t>
            </a:r>
            <a:r>
              <a:rPr lang="en-US" b="1" dirty="0"/>
              <a:t> v) {</a:t>
            </a:r>
            <a:r>
              <a:rPr lang="en-US" b="1" dirty="0" err="1"/>
              <a:t>this.v</a:t>
            </a:r>
            <a:r>
              <a:rPr lang="en-US" b="1" dirty="0"/>
              <a:t> = v</a:t>
            </a:r>
            <a:r>
              <a:rPr lang="en-US" b="1" dirty="0" smtClean="0"/>
              <a:t>;}</a:t>
            </a:r>
          </a:p>
          <a:p>
            <a:endParaRPr lang="en-US" b="1" dirty="0"/>
          </a:p>
          <a:p>
            <a:r>
              <a:rPr lang="en-US" b="1" dirty="0"/>
              <a:t>     public void start() {</a:t>
            </a:r>
          </a:p>
          <a:p>
            <a:r>
              <a:rPr lang="en-US" b="1" dirty="0"/>
              <a:t>       </a:t>
            </a:r>
            <a:r>
              <a:rPr lang="en-US" b="1" dirty="0" err="1"/>
              <a:t>System.out.println</a:t>
            </a:r>
            <a:r>
              <a:rPr lang="en-US" b="1" dirty="0"/>
              <a:t>("Log Entry: Vehicle " + </a:t>
            </a:r>
            <a:r>
              <a:rPr lang="en-US" b="1" dirty="0" err="1"/>
              <a:t>v.getName</a:t>
            </a:r>
            <a:r>
              <a:rPr lang="en-US" b="1" dirty="0"/>
              <a:t>() +</a:t>
            </a:r>
          </a:p>
          <a:p>
            <a:r>
              <a:rPr lang="en-US" b="1" dirty="0"/>
              <a:t>                          " started");</a:t>
            </a:r>
          </a:p>
          <a:p>
            <a:r>
              <a:rPr lang="en-US" b="1" dirty="0"/>
              <a:t>       </a:t>
            </a:r>
            <a:r>
              <a:rPr lang="en-US" b="1" dirty="0" err="1"/>
              <a:t>v.start</a:t>
            </a:r>
            <a:r>
              <a:rPr lang="en-US" b="1" dirty="0"/>
              <a:t>();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  // stop(), forward(), reverse() implemented similarly.</a:t>
            </a:r>
          </a:p>
          <a:p>
            <a:r>
              <a:rPr lang="en-US" b="1" dirty="0"/>
              <a:t>     // </a:t>
            </a:r>
            <a:r>
              <a:rPr lang="en-US" b="1" dirty="0" err="1"/>
              <a:t>getName</a:t>
            </a:r>
            <a:r>
              <a:rPr lang="en-US" b="1" dirty="0"/>
              <a:t>() not shown.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23348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1143000"/>
          </a:xfrm>
        </p:spPr>
        <p:txBody>
          <a:bodyPr/>
          <a:lstStyle/>
          <a:p>
            <a:r>
              <a:rPr lang="en-US" b="1" dirty="0"/>
              <a:t>Logged Vehicle Example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1607889"/>
            <a:ext cx="68407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/**</a:t>
            </a:r>
          </a:p>
          <a:p>
            <a:r>
              <a:rPr lang="en-US" b="1" dirty="0"/>
              <a:t> * Class Client4.</a:t>
            </a:r>
          </a:p>
          <a:p>
            <a:r>
              <a:rPr lang="en-US" b="1" dirty="0"/>
              <a:t> * Interacts with a Car Vehicle through a Logging Decorator.</a:t>
            </a:r>
          </a:p>
          <a:p>
            <a:r>
              <a:rPr lang="en-US" b="1" dirty="0"/>
              <a:t> */</a:t>
            </a:r>
          </a:p>
          <a:p>
            <a:r>
              <a:rPr lang="en-US" b="1" dirty="0"/>
              <a:t>public class Client4 {</a:t>
            </a:r>
          </a:p>
          <a:p>
            <a:r>
              <a:rPr lang="en-US" b="1" dirty="0"/>
              <a:t>  public static void main(String[] </a:t>
            </a:r>
            <a:r>
              <a:rPr lang="en-US" b="1" dirty="0" err="1"/>
              <a:t>args</a:t>
            </a:r>
            <a:r>
              <a:rPr lang="en-US" b="1" dirty="0"/>
              <a:t>) {</a:t>
            </a:r>
          </a:p>
          <a:p>
            <a:r>
              <a:rPr lang="en-US" b="1" dirty="0"/>
              <a:t>    </a:t>
            </a:r>
            <a:r>
              <a:rPr lang="en-US" b="1" dirty="0" err="1"/>
              <a:t>IVehicle</a:t>
            </a:r>
            <a:r>
              <a:rPr lang="en-US" b="1" dirty="0"/>
              <a:t> c = new Car("</a:t>
            </a:r>
            <a:r>
              <a:rPr lang="en-US" b="1" dirty="0" err="1"/>
              <a:t>Botar</a:t>
            </a:r>
            <a:r>
              <a:rPr lang="en-US" b="1" dirty="0"/>
              <a:t>");</a:t>
            </a:r>
          </a:p>
          <a:p>
            <a:r>
              <a:rPr lang="en-US" b="1" dirty="0"/>
              <a:t>    </a:t>
            </a:r>
            <a:r>
              <a:rPr lang="en-US" b="1" dirty="0" err="1"/>
              <a:t>IVehicle</a:t>
            </a:r>
            <a:r>
              <a:rPr lang="en-US" b="1" dirty="0"/>
              <a:t> v = new </a:t>
            </a:r>
            <a:r>
              <a:rPr lang="en-US" b="1" dirty="0" err="1"/>
              <a:t>LoggedVehicle</a:t>
            </a:r>
            <a:r>
              <a:rPr lang="en-US" b="1" dirty="0"/>
              <a:t>(c);</a:t>
            </a:r>
          </a:p>
          <a:p>
            <a:r>
              <a:rPr lang="en-US" b="1" dirty="0"/>
              <a:t>    </a:t>
            </a:r>
            <a:r>
              <a:rPr lang="en-US" b="1" dirty="0" err="1"/>
              <a:t>v.start</a:t>
            </a:r>
            <a:r>
              <a:rPr lang="en-US" b="1" dirty="0"/>
              <a:t>();</a:t>
            </a:r>
          </a:p>
          <a:p>
            <a:r>
              <a:rPr lang="en-US" b="1" dirty="0"/>
              <a:t>    </a:t>
            </a:r>
            <a:r>
              <a:rPr lang="en-US" b="1" dirty="0" err="1"/>
              <a:t>v.forward</a:t>
            </a:r>
            <a:r>
              <a:rPr lang="en-US" b="1" dirty="0"/>
              <a:t>();</a:t>
            </a:r>
          </a:p>
          <a:p>
            <a:r>
              <a:rPr lang="en-US" b="1" dirty="0"/>
              <a:t>    </a:t>
            </a:r>
            <a:r>
              <a:rPr lang="en-US" b="1" dirty="0" err="1"/>
              <a:t>v.stop</a:t>
            </a:r>
            <a:r>
              <a:rPr lang="en-US" b="1" dirty="0"/>
              <a:t>();</a:t>
            </a:r>
          </a:p>
          <a:p>
            <a:r>
              <a:rPr lang="en-US" b="1" dirty="0"/>
              <a:t>  }</a:t>
            </a:r>
          </a:p>
          <a:p>
            <a:r>
              <a:rPr lang="en-US" b="1" dirty="0"/>
              <a:t>}</a:t>
            </a:r>
            <a:endParaRPr lang="bg-BG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1895474" y="4640697"/>
            <a:ext cx="6094995" cy="1884647"/>
            <a:chOff x="1895474" y="4640697"/>
            <a:chExt cx="6094995" cy="1884647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5474" y="5137160"/>
              <a:ext cx="6094995" cy="1388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0586" y="4640697"/>
              <a:ext cx="2344770" cy="463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7346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Logged Vehicle 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g-BG" dirty="0" smtClean="0"/>
              <a:t>Резултати от </a:t>
            </a:r>
            <a:r>
              <a:rPr lang="en-US" dirty="0" smtClean="0"/>
              <a:t>vehicle </a:t>
            </a:r>
            <a:r>
              <a:rPr lang="en-US" dirty="0"/>
              <a:t>example </a:t>
            </a:r>
            <a:r>
              <a:rPr lang="bg-BG" dirty="0" smtClean="0"/>
              <a:t>с </a:t>
            </a:r>
            <a:r>
              <a:rPr lang="en-US" dirty="0" smtClean="0"/>
              <a:t>logging </a:t>
            </a:r>
            <a:r>
              <a:rPr lang="en-US" dirty="0"/>
              <a:t>decorator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bg-BG" dirty="0" smtClean="0"/>
              <a:t>Забележете колко подобен е този пример на предходния</a:t>
            </a:r>
            <a:r>
              <a:rPr lang="en-US" dirty="0" smtClean="0"/>
              <a:t> </a:t>
            </a:r>
            <a:r>
              <a:rPr lang="en-US" dirty="0"/>
              <a:t>proxy example!</a:t>
            </a:r>
          </a:p>
          <a:p>
            <a:r>
              <a:rPr lang="bg-BG" dirty="0" smtClean="0"/>
              <a:t>Основната разлика между </a:t>
            </a:r>
            <a:r>
              <a:rPr lang="en-US" dirty="0" smtClean="0"/>
              <a:t>Proxy Pattern</a:t>
            </a:r>
            <a:r>
              <a:rPr lang="bg-BG" dirty="0" smtClean="0"/>
              <a:t> и</a:t>
            </a:r>
            <a:r>
              <a:rPr lang="en-US" dirty="0" smtClean="0"/>
              <a:t> </a:t>
            </a:r>
            <a:r>
              <a:rPr lang="en-US" dirty="0" smtClean="0"/>
              <a:t>Decorator Pattern </a:t>
            </a:r>
            <a:r>
              <a:rPr lang="bg-BG" dirty="0" smtClean="0"/>
              <a:t>е:</a:t>
            </a:r>
            <a:r>
              <a:rPr lang="en-US" dirty="0" smtClean="0"/>
              <a:t>  </a:t>
            </a:r>
            <a:r>
              <a:rPr lang="en-US" dirty="0"/>
              <a:t>Proxy </a:t>
            </a:r>
            <a:r>
              <a:rPr lang="bg-BG" dirty="0" smtClean="0"/>
              <a:t>предоставя контрол на достъпа, докато </a:t>
            </a:r>
            <a:r>
              <a:rPr lang="en-US" dirty="0" smtClean="0"/>
              <a:t>Decorator </a:t>
            </a:r>
            <a:r>
              <a:rPr lang="bg-BG" dirty="0" smtClean="0"/>
              <a:t>добавя функционалност</a:t>
            </a:r>
            <a:r>
              <a:rPr lang="en-US" dirty="0" smtClean="0"/>
              <a:t>.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331640" y="232274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  Log </a:t>
            </a:r>
            <a:r>
              <a:rPr lang="en-US" b="1" dirty="0"/>
              <a:t>Entry: Vehicle </a:t>
            </a:r>
            <a:r>
              <a:rPr lang="en-US" b="1" dirty="0" err="1"/>
              <a:t>Botar</a:t>
            </a:r>
            <a:r>
              <a:rPr lang="en-US" b="1" dirty="0"/>
              <a:t> started</a:t>
            </a:r>
          </a:p>
          <a:p>
            <a:r>
              <a:rPr lang="en-US" b="1" dirty="0"/>
              <a:t>   Car </a:t>
            </a:r>
            <a:r>
              <a:rPr lang="en-US" b="1" dirty="0" err="1"/>
              <a:t>Botar</a:t>
            </a:r>
            <a:r>
              <a:rPr lang="en-US" b="1" dirty="0"/>
              <a:t> started</a:t>
            </a:r>
          </a:p>
          <a:p>
            <a:r>
              <a:rPr lang="en-US" b="1" dirty="0"/>
              <a:t>   Log Entry: Vehicle </a:t>
            </a:r>
            <a:r>
              <a:rPr lang="en-US" b="1" dirty="0" err="1"/>
              <a:t>Botar</a:t>
            </a:r>
            <a:r>
              <a:rPr lang="en-US" b="1" dirty="0"/>
              <a:t> going forward</a:t>
            </a:r>
          </a:p>
          <a:p>
            <a:r>
              <a:rPr lang="en-US" b="1" dirty="0"/>
              <a:t>   Car </a:t>
            </a:r>
            <a:r>
              <a:rPr lang="en-US" b="1" dirty="0" err="1"/>
              <a:t>Botar</a:t>
            </a:r>
            <a:r>
              <a:rPr lang="en-US" b="1" dirty="0"/>
              <a:t> going forward</a:t>
            </a:r>
          </a:p>
          <a:p>
            <a:r>
              <a:rPr lang="en-US" b="1" dirty="0"/>
              <a:t>   Log Entry: Vehicle </a:t>
            </a:r>
            <a:r>
              <a:rPr lang="en-US" b="1" dirty="0" err="1"/>
              <a:t>Botar</a:t>
            </a:r>
            <a:r>
              <a:rPr lang="en-US" b="1" dirty="0"/>
              <a:t> stopped</a:t>
            </a:r>
          </a:p>
          <a:p>
            <a:r>
              <a:rPr lang="en-US" b="1" dirty="0"/>
              <a:t>   Car </a:t>
            </a:r>
            <a:r>
              <a:rPr lang="en-US" b="1" dirty="0" err="1"/>
              <a:t>Botar</a:t>
            </a:r>
            <a:r>
              <a:rPr lang="en-US" b="1" dirty="0"/>
              <a:t> stopped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19200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Functor</a:t>
            </a:r>
            <a:r>
              <a:rPr lang="en-US" b="1" dirty="0"/>
              <a:t>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и тестова програма, която демонстрира използването на различни </a:t>
            </a:r>
            <a:r>
              <a:rPr lang="en-US" dirty="0" smtClean="0"/>
              <a:t>comparators</a:t>
            </a:r>
            <a:r>
              <a:rPr lang="en-US" dirty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2893000"/>
            <a:ext cx="7200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class </a:t>
            </a:r>
            <a:r>
              <a:rPr lang="en-US" b="1" dirty="0" err="1" smtClean="0"/>
              <a:t>TestUtilities</a:t>
            </a:r>
            <a:r>
              <a:rPr lang="en-US" b="1" dirty="0" smtClean="0"/>
              <a:t> {</a:t>
            </a:r>
          </a:p>
          <a:p>
            <a:r>
              <a:rPr lang="en-US" b="1" dirty="0" smtClean="0"/>
              <a:t>     public static void main(String </a:t>
            </a:r>
            <a:r>
              <a:rPr lang="en-US" b="1" dirty="0" err="1" smtClean="0"/>
              <a:t>args</a:t>
            </a:r>
            <a:r>
              <a:rPr lang="en-US" b="1" dirty="0" smtClean="0"/>
              <a:t>[]) {</a:t>
            </a:r>
          </a:p>
          <a:p>
            <a:r>
              <a:rPr lang="en-US" b="1" dirty="0" smtClean="0"/>
              <a:t>       // Create an integer Comparator.</a:t>
            </a:r>
          </a:p>
          <a:p>
            <a:r>
              <a:rPr lang="en-US" b="1" dirty="0" smtClean="0"/>
              <a:t>       Comparator c1 = new </a:t>
            </a:r>
            <a:r>
              <a:rPr lang="en-US" b="1" dirty="0" err="1" smtClean="0"/>
              <a:t>IntComparator</a:t>
            </a:r>
            <a:r>
              <a:rPr lang="en-US" b="1" dirty="0" smtClean="0"/>
              <a:t>();</a:t>
            </a:r>
          </a:p>
          <a:p>
            <a:endParaRPr lang="en-US" b="1" dirty="0" smtClean="0"/>
          </a:p>
          <a:p>
            <a:r>
              <a:rPr lang="en-US" b="1" dirty="0" smtClean="0"/>
              <a:t>       // Compare two objects.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int</a:t>
            </a:r>
            <a:r>
              <a:rPr lang="en-US" b="1" dirty="0" smtClean="0"/>
              <a:t> result = </a:t>
            </a:r>
            <a:r>
              <a:rPr lang="en-US" b="1" dirty="0" err="1" smtClean="0"/>
              <a:t>Utilities.compareNumbers</a:t>
            </a:r>
            <a:r>
              <a:rPr lang="en-US" b="1" dirty="0" smtClean="0"/>
              <a:t>(new Float(5.5),</a:t>
            </a:r>
          </a:p>
          <a:p>
            <a:r>
              <a:rPr lang="en-US" b="1" dirty="0" smtClean="0"/>
              <a:t>                                             new Double(12.0), c1);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System.out.println</a:t>
            </a:r>
            <a:r>
              <a:rPr lang="en-US" b="1" dirty="0" smtClean="0"/>
              <a:t>("Result is: " + result);</a:t>
            </a:r>
          </a:p>
          <a:p>
            <a:endParaRPr lang="en-US" b="1" dirty="0" smtClean="0"/>
          </a:p>
          <a:p>
            <a:r>
              <a:rPr lang="en-US" b="1" dirty="0" smtClean="0"/>
              <a:t>       // Create a string Comparator.</a:t>
            </a:r>
          </a:p>
          <a:p>
            <a:r>
              <a:rPr lang="en-US" b="1" dirty="0" smtClean="0"/>
              <a:t>       Comparator c2 = new </a:t>
            </a:r>
            <a:r>
              <a:rPr lang="en-US" b="1" dirty="0" err="1" smtClean="0"/>
              <a:t>StringComparator</a:t>
            </a:r>
            <a:r>
              <a:rPr lang="en-US" b="1" dirty="0" smtClean="0"/>
              <a:t>();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58474964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Logged Vehicle 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bg-BG" dirty="0" smtClean="0"/>
              <a:t>Докато </a:t>
            </a:r>
            <a:r>
              <a:rPr lang="en-US" dirty="0" err="1" smtClean="0"/>
              <a:t>LoggedVehicle</a:t>
            </a:r>
            <a:r>
              <a:rPr lang="en-US" dirty="0" smtClean="0"/>
              <a:t> </a:t>
            </a:r>
            <a:r>
              <a:rPr lang="en-US" dirty="0"/>
              <a:t>decorator class </a:t>
            </a:r>
            <a:r>
              <a:rPr lang="bg-BG" dirty="0" smtClean="0"/>
              <a:t>предоставя </a:t>
            </a:r>
            <a:r>
              <a:rPr lang="en-US" dirty="0" smtClean="0"/>
              <a:t>logging </a:t>
            </a:r>
            <a:r>
              <a:rPr lang="bg-BG" dirty="0" smtClean="0"/>
              <a:t>възможност за всеки клас, реализиращ </a:t>
            </a:r>
            <a:r>
              <a:rPr lang="en-US" dirty="0" err="1" smtClean="0"/>
              <a:t>IVehicle</a:t>
            </a:r>
            <a:r>
              <a:rPr lang="en-US" dirty="0" smtClean="0"/>
              <a:t> </a:t>
            </a:r>
            <a:r>
              <a:rPr lang="en-US" dirty="0"/>
              <a:t>interface</a:t>
            </a:r>
            <a:r>
              <a:rPr lang="en-US" dirty="0" smtClean="0"/>
              <a:t>, </a:t>
            </a:r>
            <a:r>
              <a:rPr lang="bg-BG" dirty="0" smtClean="0"/>
              <a:t>има два недостатъка при този подход:</a:t>
            </a:r>
            <a:endParaRPr lang="en-US" dirty="0"/>
          </a:p>
          <a:p>
            <a:pPr lvl="1"/>
            <a:r>
              <a:rPr lang="bg-BG" dirty="0" smtClean="0"/>
              <a:t>Досадно е да се реализират всички методи на </a:t>
            </a:r>
            <a:r>
              <a:rPr lang="en-US" dirty="0" err="1" smtClean="0"/>
              <a:t>Ivehicle</a:t>
            </a:r>
            <a:r>
              <a:rPr lang="en-US" dirty="0" smtClean="0"/>
              <a:t> </a:t>
            </a:r>
            <a:r>
              <a:rPr lang="en-US" dirty="0" smtClean="0"/>
              <a:t>interface </a:t>
            </a:r>
            <a:r>
              <a:rPr lang="bg-BG" dirty="0" smtClean="0"/>
              <a:t>в </a:t>
            </a:r>
            <a:r>
              <a:rPr lang="en-US" dirty="0" err="1" smtClean="0"/>
              <a:t>LoggedVehicle</a:t>
            </a:r>
            <a:r>
              <a:rPr lang="en-US" dirty="0" smtClean="0"/>
              <a:t> </a:t>
            </a:r>
            <a:r>
              <a:rPr lang="en-US" dirty="0"/>
              <a:t>class</a:t>
            </a:r>
          </a:p>
          <a:p>
            <a:pPr lvl="1"/>
            <a:r>
              <a:rPr lang="en-US" dirty="0" smtClean="0"/>
              <a:t>Logging </a:t>
            </a:r>
            <a:r>
              <a:rPr lang="bg-BG" dirty="0" smtClean="0"/>
              <a:t>е</a:t>
            </a:r>
            <a:r>
              <a:rPr lang="en-US" dirty="0" smtClean="0"/>
              <a:t> </a:t>
            </a:r>
            <a:r>
              <a:rPr lang="en-US" dirty="0"/>
              <a:t>generic </a:t>
            </a:r>
            <a:r>
              <a:rPr lang="en-US" dirty="0" smtClean="0"/>
              <a:t>capability</a:t>
            </a:r>
            <a:r>
              <a:rPr lang="bg-BG" dirty="0" smtClean="0"/>
              <a:t>, която може да се добавя и към други интерфейси, при което трябва да добавим друг </a:t>
            </a:r>
            <a:r>
              <a:rPr lang="en-US" dirty="0" smtClean="0"/>
              <a:t>wrapper </a:t>
            </a:r>
            <a:r>
              <a:rPr lang="en-US" dirty="0"/>
              <a:t>class</a:t>
            </a:r>
          </a:p>
          <a:p>
            <a:r>
              <a:rPr lang="bg-BG" dirty="0" smtClean="0"/>
              <a:t>Тези недостатъци могат да се премхнат чрез </a:t>
            </a:r>
            <a:r>
              <a:rPr lang="en-US" dirty="0" smtClean="0"/>
              <a:t>dynamic </a:t>
            </a:r>
            <a:r>
              <a:rPr lang="en-US" dirty="0" smtClean="0"/>
              <a:t>proxies</a:t>
            </a:r>
            <a:endParaRPr lang="en-US" dirty="0"/>
          </a:p>
          <a:p>
            <a:r>
              <a:rPr lang="en-US" dirty="0" smtClean="0"/>
              <a:t>dynamic </a:t>
            </a:r>
            <a:r>
              <a:rPr lang="en-US" dirty="0"/>
              <a:t>proxy </a:t>
            </a:r>
            <a:r>
              <a:rPr lang="bg-BG" dirty="0" smtClean="0"/>
              <a:t>автоматично ще реализира всички методи на интерфейса, вместо нас</a:t>
            </a:r>
            <a:endParaRPr lang="en-US" dirty="0"/>
          </a:p>
          <a:p>
            <a:r>
              <a:rPr lang="en-US" dirty="0" smtClean="0"/>
              <a:t>reflective </a:t>
            </a:r>
            <a:r>
              <a:rPr lang="en-US" dirty="0"/>
              <a:t>method invocation </a:t>
            </a:r>
            <a:r>
              <a:rPr lang="bg-BG" dirty="0" smtClean="0"/>
              <a:t>в нашия </a:t>
            </a:r>
            <a:r>
              <a:rPr lang="en-US" dirty="0" smtClean="0"/>
              <a:t>invocation </a:t>
            </a:r>
            <a:r>
              <a:rPr lang="en-US" dirty="0" smtClean="0"/>
              <a:t>handler </a:t>
            </a:r>
            <a:r>
              <a:rPr lang="bg-BG" dirty="0" smtClean="0"/>
              <a:t>поддържа </a:t>
            </a:r>
            <a:r>
              <a:rPr lang="en-US" dirty="0" smtClean="0"/>
              <a:t>generic </a:t>
            </a:r>
            <a:r>
              <a:rPr lang="en-US" dirty="0"/>
              <a:t>delegation!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2756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/>
          <a:lstStyle/>
          <a:p>
            <a:r>
              <a:rPr lang="en-US" b="1" dirty="0"/>
              <a:t>Generic Delegation 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389120"/>
          </a:xfrm>
        </p:spPr>
        <p:txBody>
          <a:bodyPr/>
          <a:lstStyle/>
          <a:p>
            <a:r>
              <a:rPr lang="bg-BG" dirty="0" smtClean="0"/>
              <a:t>Ето </a:t>
            </a:r>
            <a:r>
              <a:rPr lang="en-US" dirty="0" smtClean="0"/>
              <a:t>generic </a:t>
            </a:r>
            <a:r>
              <a:rPr lang="en-US" dirty="0"/>
              <a:t>logger class: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1978962"/>
            <a:ext cx="73448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import </a:t>
            </a:r>
            <a:r>
              <a:rPr lang="en-US" b="1" dirty="0" err="1"/>
              <a:t>java.lang.reflect</a:t>
            </a:r>
            <a:r>
              <a:rPr lang="en-US" b="1" dirty="0"/>
              <a:t>.*;</a:t>
            </a:r>
          </a:p>
          <a:p>
            <a:r>
              <a:rPr lang="en-US" b="1" dirty="0"/>
              <a:t>   /**</a:t>
            </a:r>
          </a:p>
          <a:p>
            <a:r>
              <a:rPr lang="en-US" b="1" dirty="0"/>
              <a:t>   * Class </a:t>
            </a:r>
            <a:r>
              <a:rPr lang="en-US" b="1" dirty="0" err="1"/>
              <a:t>GenericLogger</a:t>
            </a:r>
            <a:r>
              <a:rPr lang="en-US" b="1" dirty="0"/>
              <a:t>.</a:t>
            </a:r>
          </a:p>
          <a:p>
            <a:r>
              <a:rPr lang="en-US" b="1" dirty="0"/>
              <a:t>    */</a:t>
            </a:r>
          </a:p>
          <a:p>
            <a:r>
              <a:rPr lang="en-US" b="1" dirty="0"/>
              <a:t>   public class </a:t>
            </a:r>
            <a:r>
              <a:rPr lang="en-US" b="1" dirty="0" err="1"/>
              <a:t>GenericLogger</a:t>
            </a:r>
            <a:r>
              <a:rPr lang="en-US" b="1" dirty="0"/>
              <a:t> implements </a:t>
            </a:r>
            <a:r>
              <a:rPr lang="en-US" b="1" dirty="0" err="1"/>
              <a:t>InvocationHandler</a:t>
            </a:r>
            <a:r>
              <a:rPr lang="en-US" b="1" dirty="0"/>
              <a:t> {</a:t>
            </a:r>
          </a:p>
          <a:p>
            <a:r>
              <a:rPr lang="en-US" b="1" dirty="0"/>
              <a:t>    private Object target</a:t>
            </a:r>
            <a:r>
              <a:rPr lang="en-US" b="1" dirty="0" smtClean="0"/>
              <a:t>;</a:t>
            </a:r>
          </a:p>
          <a:p>
            <a:endParaRPr lang="en-US" b="1" dirty="0"/>
          </a:p>
          <a:p>
            <a:r>
              <a:rPr lang="en-US" b="1" dirty="0"/>
              <a:t>    public </a:t>
            </a:r>
            <a:r>
              <a:rPr lang="en-US" b="1" dirty="0" err="1"/>
              <a:t>GenericLogger</a:t>
            </a:r>
            <a:r>
              <a:rPr lang="en-US" b="1" dirty="0"/>
              <a:t>(Object target) {</a:t>
            </a:r>
            <a:r>
              <a:rPr lang="en-US" b="1" dirty="0" err="1"/>
              <a:t>this.target</a:t>
            </a:r>
            <a:r>
              <a:rPr lang="en-US" b="1" dirty="0"/>
              <a:t> = target</a:t>
            </a:r>
            <a:r>
              <a:rPr lang="en-US" b="1" dirty="0" smtClean="0"/>
              <a:t>;}</a:t>
            </a:r>
          </a:p>
          <a:p>
            <a:endParaRPr lang="en-US" b="1" dirty="0"/>
          </a:p>
          <a:p>
            <a:r>
              <a:rPr lang="en-US" b="1" dirty="0"/>
              <a:t>     public Object invoke(Object proxy, Method m, Object[] </a:t>
            </a:r>
            <a:r>
              <a:rPr lang="en-US" b="1" dirty="0" err="1"/>
              <a:t>args</a:t>
            </a:r>
            <a:r>
              <a:rPr lang="en-US" b="1" dirty="0"/>
              <a:t>)</a:t>
            </a:r>
          </a:p>
          <a:p>
            <a:r>
              <a:rPr lang="en-US" b="1" dirty="0"/>
              <a:t>       throws </a:t>
            </a:r>
            <a:r>
              <a:rPr lang="en-US" b="1" dirty="0" err="1"/>
              <a:t>Throwable</a:t>
            </a:r>
            <a:r>
              <a:rPr lang="en-US" b="1" dirty="0"/>
              <a:t>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      </a:t>
            </a:r>
            <a:r>
              <a:rPr lang="en-US" b="1" dirty="0" err="1"/>
              <a:t>System.out.println</a:t>
            </a:r>
            <a:r>
              <a:rPr lang="en-US" b="1" dirty="0"/>
              <a:t>("Generic Logger Entry: Invoking " +</a:t>
            </a:r>
          </a:p>
          <a:p>
            <a:r>
              <a:rPr lang="en-US" b="1" dirty="0"/>
              <a:t>                           </a:t>
            </a:r>
            <a:r>
              <a:rPr lang="en-US" b="1" dirty="0" err="1"/>
              <a:t>m.getName</a:t>
            </a:r>
            <a:r>
              <a:rPr lang="en-US" b="1" dirty="0"/>
              <a:t>());</a:t>
            </a:r>
          </a:p>
          <a:p>
            <a:r>
              <a:rPr lang="en-US" b="1" dirty="0"/>
              <a:t>       return </a:t>
            </a:r>
            <a:r>
              <a:rPr lang="en-US" b="1" dirty="0" err="1"/>
              <a:t>m.invoke</a:t>
            </a:r>
            <a:r>
              <a:rPr lang="en-US" b="1" dirty="0"/>
              <a:t>(target, </a:t>
            </a:r>
            <a:r>
              <a:rPr lang="en-US" b="1" dirty="0" err="1"/>
              <a:t>args</a:t>
            </a:r>
            <a:r>
              <a:rPr lang="en-US" b="1" dirty="0"/>
              <a:t>);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</a:t>
            </a:r>
            <a:r>
              <a:rPr lang="en-US" b="1" dirty="0" smtClean="0"/>
              <a:t>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6549229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1143000"/>
          </a:xfrm>
        </p:spPr>
        <p:txBody>
          <a:bodyPr/>
          <a:lstStyle/>
          <a:p>
            <a:r>
              <a:rPr lang="en-US" b="1" dirty="0"/>
              <a:t>Generic Delegation Example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1724030"/>
            <a:ext cx="74168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import </a:t>
            </a:r>
            <a:r>
              <a:rPr lang="en-US" b="1" dirty="0" err="1"/>
              <a:t>java.lang.reflect</a:t>
            </a:r>
            <a:r>
              <a:rPr lang="en-US" b="1" dirty="0"/>
              <a:t>.*;</a:t>
            </a:r>
          </a:p>
          <a:p>
            <a:r>
              <a:rPr lang="en-US" b="1" dirty="0"/>
              <a:t>/**</a:t>
            </a:r>
          </a:p>
          <a:p>
            <a:r>
              <a:rPr lang="en-US" b="1" dirty="0"/>
              <a:t> * Class Client5.</a:t>
            </a:r>
          </a:p>
          <a:p>
            <a:r>
              <a:rPr lang="en-US" b="1" dirty="0"/>
              <a:t> * Interacts with a Car Vehicle through a dynamically</a:t>
            </a:r>
          </a:p>
          <a:p>
            <a:r>
              <a:rPr lang="en-US" b="1" dirty="0"/>
              <a:t> * generated proxy and a Generic Logger.</a:t>
            </a:r>
          </a:p>
          <a:p>
            <a:r>
              <a:rPr lang="en-US" b="1" dirty="0"/>
              <a:t> */</a:t>
            </a:r>
          </a:p>
          <a:p>
            <a:r>
              <a:rPr lang="en-US" b="1" dirty="0"/>
              <a:t>public class Client5 {</a:t>
            </a:r>
          </a:p>
          <a:p>
            <a:r>
              <a:rPr lang="en-US" b="1" dirty="0"/>
              <a:t>  public static void main(String[] </a:t>
            </a:r>
            <a:r>
              <a:rPr lang="en-US" b="1" dirty="0" err="1"/>
              <a:t>args</a:t>
            </a:r>
            <a:r>
              <a:rPr lang="en-US" b="1" dirty="0"/>
              <a:t>) {</a:t>
            </a:r>
          </a:p>
          <a:p>
            <a:r>
              <a:rPr lang="en-US" b="1" dirty="0"/>
              <a:t>    </a:t>
            </a:r>
            <a:r>
              <a:rPr lang="en-US" b="1" dirty="0" err="1"/>
              <a:t>IVehicle</a:t>
            </a:r>
            <a:r>
              <a:rPr lang="en-US" b="1" dirty="0"/>
              <a:t> c = new Car("</a:t>
            </a:r>
            <a:r>
              <a:rPr lang="en-US" b="1" dirty="0" err="1"/>
              <a:t>Botar</a:t>
            </a:r>
            <a:r>
              <a:rPr lang="en-US" b="1" dirty="0"/>
              <a:t>");</a:t>
            </a:r>
          </a:p>
          <a:p>
            <a:r>
              <a:rPr lang="en-US" b="1" dirty="0"/>
              <a:t>    </a:t>
            </a:r>
            <a:r>
              <a:rPr lang="en-US" b="1" dirty="0" err="1"/>
              <a:t>ClassLoader</a:t>
            </a:r>
            <a:r>
              <a:rPr lang="en-US" b="1" dirty="0"/>
              <a:t> cl = </a:t>
            </a:r>
            <a:r>
              <a:rPr lang="en-US" b="1" dirty="0" err="1"/>
              <a:t>IVehicle.class.getClassLoader</a:t>
            </a:r>
            <a:r>
              <a:rPr lang="en-US" b="1" dirty="0"/>
              <a:t>();</a:t>
            </a:r>
          </a:p>
          <a:p>
            <a:r>
              <a:rPr lang="en-US" b="1" dirty="0"/>
              <a:t>    </a:t>
            </a:r>
            <a:r>
              <a:rPr lang="en-US" b="1" dirty="0" err="1"/>
              <a:t>IVehicle</a:t>
            </a:r>
            <a:r>
              <a:rPr lang="en-US" b="1" dirty="0"/>
              <a:t> v = (</a:t>
            </a:r>
            <a:r>
              <a:rPr lang="en-US" b="1" dirty="0" err="1"/>
              <a:t>IVehicle</a:t>
            </a:r>
            <a:r>
              <a:rPr lang="en-US" b="1" dirty="0"/>
              <a:t>) </a:t>
            </a:r>
            <a:r>
              <a:rPr lang="en-US" b="1" dirty="0" err="1"/>
              <a:t>Proxy.newProxyInstance</a:t>
            </a:r>
            <a:r>
              <a:rPr lang="en-US" b="1" dirty="0"/>
              <a:t>(cl,</a:t>
            </a:r>
          </a:p>
          <a:p>
            <a:r>
              <a:rPr lang="en-US" b="1" dirty="0"/>
              <a:t>       new Class[] {</a:t>
            </a:r>
            <a:r>
              <a:rPr lang="en-US" b="1" dirty="0" err="1"/>
              <a:t>IVehicle.class</a:t>
            </a:r>
            <a:r>
              <a:rPr lang="en-US" b="1" dirty="0"/>
              <a:t>}, new </a:t>
            </a:r>
            <a:r>
              <a:rPr lang="en-US" b="1" dirty="0" err="1"/>
              <a:t>GenericLogger</a:t>
            </a:r>
            <a:r>
              <a:rPr lang="en-US" b="1" dirty="0"/>
              <a:t>(c));</a:t>
            </a:r>
          </a:p>
          <a:p>
            <a:r>
              <a:rPr lang="en-US" b="1" dirty="0"/>
              <a:t>    </a:t>
            </a:r>
            <a:r>
              <a:rPr lang="en-US" b="1" dirty="0" err="1"/>
              <a:t>v.start</a:t>
            </a:r>
            <a:r>
              <a:rPr lang="en-US" b="1" dirty="0"/>
              <a:t>();</a:t>
            </a:r>
          </a:p>
          <a:p>
            <a:r>
              <a:rPr lang="en-US" b="1" dirty="0"/>
              <a:t>    </a:t>
            </a:r>
            <a:r>
              <a:rPr lang="en-US" b="1" dirty="0" err="1"/>
              <a:t>v.forward</a:t>
            </a:r>
            <a:r>
              <a:rPr lang="en-US" b="1" dirty="0"/>
              <a:t>();</a:t>
            </a:r>
          </a:p>
          <a:p>
            <a:r>
              <a:rPr lang="en-US" b="1" dirty="0"/>
              <a:t>    </a:t>
            </a:r>
            <a:r>
              <a:rPr lang="en-US" b="1" dirty="0" err="1"/>
              <a:t>v.stop</a:t>
            </a:r>
            <a:r>
              <a:rPr lang="en-US" b="1" dirty="0"/>
              <a:t>();</a:t>
            </a:r>
          </a:p>
          <a:p>
            <a:r>
              <a:rPr lang="en-US" b="1" dirty="0"/>
              <a:t>  }</a:t>
            </a:r>
          </a:p>
          <a:p>
            <a:r>
              <a:rPr lang="en-US" b="1" dirty="0"/>
              <a:t>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66214318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Generic Delegation 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Резултат от изпълнението на </a:t>
            </a:r>
            <a:r>
              <a:rPr lang="en-US" dirty="0" smtClean="0"/>
              <a:t>vehicle </a:t>
            </a:r>
            <a:r>
              <a:rPr lang="en-US" dirty="0"/>
              <a:t>example </a:t>
            </a:r>
            <a:r>
              <a:rPr lang="bg-BG" dirty="0" smtClean="0"/>
              <a:t>с </a:t>
            </a:r>
            <a:r>
              <a:rPr lang="en-US" dirty="0" smtClean="0"/>
              <a:t>generic </a:t>
            </a:r>
            <a:r>
              <a:rPr lang="en-US" dirty="0"/>
              <a:t>logger: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2304256" y="325885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   Generic </a:t>
            </a:r>
            <a:r>
              <a:rPr lang="en-US" b="1" dirty="0"/>
              <a:t>Logger Entry: Invoking start</a:t>
            </a:r>
          </a:p>
          <a:p>
            <a:r>
              <a:rPr lang="en-US" b="1" dirty="0"/>
              <a:t>   Car </a:t>
            </a:r>
            <a:r>
              <a:rPr lang="en-US" b="1" dirty="0" err="1"/>
              <a:t>Botar</a:t>
            </a:r>
            <a:r>
              <a:rPr lang="en-US" b="1" dirty="0"/>
              <a:t> started</a:t>
            </a:r>
          </a:p>
          <a:p>
            <a:r>
              <a:rPr lang="en-US" b="1" dirty="0"/>
              <a:t>   Generic Logger Entry: Invoking forward</a:t>
            </a:r>
          </a:p>
          <a:p>
            <a:r>
              <a:rPr lang="en-US" b="1" dirty="0"/>
              <a:t>   Car </a:t>
            </a:r>
            <a:r>
              <a:rPr lang="en-US" b="1" dirty="0" err="1"/>
              <a:t>Botar</a:t>
            </a:r>
            <a:r>
              <a:rPr lang="en-US" b="1" dirty="0"/>
              <a:t> going forward</a:t>
            </a:r>
          </a:p>
          <a:p>
            <a:r>
              <a:rPr lang="en-US" b="1" dirty="0"/>
              <a:t>   Generic Logger Entry: Invoking stop</a:t>
            </a:r>
          </a:p>
          <a:p>
            <a:r>
              <a:rPr lang="en-US" b="1" dirty="0"/>
              <a:t>   Car </a:t>
            </a:r>
            <a:r>
              <a:rPr lang="en-US" b="1" dirty="0" err="1"/>
              <a:t>Botar</a:t>
            </a:r>
            <a:r>
              <a:rPr lang="en-US" b="1" dirty="0"/>
              <a:t> stopped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13140373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Generic Delegation 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Най-голямото предимство на този </a:t>
            </a:r>
            <a:r>
              <a:rPr lang="en-US" dirty="0" smtClean="0"/>
              <a:t>generic </a:t>
            </a:r>
            <a:r>
              <a:rPr lang="en-US" dirty="0"/>
              <a:t>logger </a:t>
            </a:r>
            <a:r>
              <a:rPr lang="bg-BG" dirty="0" smtClean="0"/>
              <a:t>е, че може да се ползва за добавяне на </a:t>
            </a:r>
            <a:r>
              <a:rPr lang="en-US" dirty="0" smtClean="0"/>
              <a:t>logging </a:t>
            </a:r>
            <a:r>
              <a:rPr lang="en-US" dirty="0"/>
              <a:t>capability </a:t>
            </a:r>
            <a:r>
              <a:rPr lang="bg-BG" dirty="0" smtClean="0"/>
              <a:t>към всеки </a:t>
            </a:r>
            <a:r>
              <a:rPr lang="en-US" dirty="0" smtClean="0"/>
              <a:t>interface</a:t>
            </a:r>
            <a:r>
              <a:rPr lang="en-US" dirty="0"/>
              <a:t>!</a:t>
            </a:r>
          </a:p>
          <a:p>
            <a:r>
              <a:rPr lang="bg-BG" dirty="0" smtClean="0"/>
              <a:t>Нека е даден интерфейс за фигури: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3868013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 /**</a:t>
            </a:r>
          </a:p>
          <a:p>
            <a:r>
              <a:rPr lang="en-US" b="1" dirty="0"/>
              <a:t>   * Interface </a:t>
            </a:r>
            <a:r>
              <a:rPr lang="en-US" b="1" dirty="0" err="1"/>
              <a:t>IShape</a:t>
            </a:r>
            <a:r>
              <a:rPr lang="en-US" b="1" dirty="0"/>
              <a:t>.</a:t>
            </a:r>
          </a:p>
          <a:p>
            <a:r>
              <a:rPr lang="en-US" b="1" dirty="0"/>
              <a:t>    */</a:t>
            </a:r>
          </a:p>
          <a:p>
            <a:r>
              <a:rPr lang="en-US" b="1" dirty="0"/>
              <a:t>   public interface </a:t>
            </a:r>
            <a:r>
              <a:rPr lang="en-US" b="1" dirty="0" err="1"/>
              <a:t>IShape</a:t>
            </a:r>
            <a:r>
              <a:rPr lang="en-US" b="1" dirty="0"/>
              <a:t> {</a:t>
            </a:r>
          </a:p>
          <a:p>
            <a:r>
              <a:rPr lang="en-US" b="1" dirty="0"/>
              <a:t>     public void draw();</a:t>
            </a:r>
          </a:p>
          <a:p>
            <a:r>
              <a:rPr lang="en-US" b="1" dirty="0"/>
              <a:t>     public void print();</a:t>
            </a:r>
          </a:p>
          <a:p>
            <a:r>
              <a:rPr lang="en-US" b="1" dirty="0"/>
              <a:t>     public void move();</a:t>
            </a:r>
          </a:p>
          <a:p>
            <a:r>
              <a:rPr lang="en-US" b="1" dirty="0"/>
              <a:t>     public void resize();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89035498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Generic Delegation Example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2012062"/>
            <a:ext cx="7200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import </a:t>
            </a:r>
            <a:r>
              <a:rPr lang="en-US" b="1" dirty="0" err="1"/>
              <a:t>java.lang.reflect</a:t>
            </a:r>
            <a:r>
              <a:rPr lang="en-US" b="1" dirty="0"/>
              <a:t>.*;</a:t>
            </a:r>
          </a:p>
          <a:p>
            <a:r>
              <a:rPr lang="en-US" b="1" dirty="0"/>
              <a:t>/**</a:t>
            </a:r>
          </a:p>
          <a:p>
            <a:r>
              <a:rPr lang="en-US" b="1" dirty="0"/>
              <a:t> * Class Client6.</a:t>
            </a:r>
          </a:p>
          <a:p>
            <a:r>
              <a:rPr lang="en-US" b="1" dirty="0"/>
              <a:t> * Interacts with a Rectangle Shape through a dynamically</a:t>
            </a:r>
          </a:p>
          <a:p>
            <a:r>
              <a:rPr lang="en-US" b="1" dirty="0"/>
              <a:t> * generated proxy and a Generic Logger.</a:t>
            </a:r>
          </a:p>
          <a:p>
            <a:r>
              <a:rPr lang="en-US" b="1" dirty="0"/>
              <a:t> */</a:t>
            </a:r>
          </a:p>
          <a:p>
            <a:r>
              <a:rPr lang="en-US" b="1" dirty="0"/>
              <a:t>public class Client6 {</a:t>
            </a:r>
          </a:p>
          <a:p>
            <a:r>
              <a:rPr lang="en-US" b="1" dirty="0"/>
              <a:t>  public static void main(String[] </a:t>
            </a:r>
            <a:r>
              <a:rPr lang="en-US" b="1" dirty="0" err="1"/>
              <a:t>args</a:t>
            </a:r>
            <a:r>
              <a:rPr lang="en-US" b="1" dirty="0"/>
              <a:t>) {</a:t>
            </a:r>
          </a:p>
          <a:p>
            <a:r>
              <a:rPr lang="en-US" b="1" dirty="0"/>
              <a:t>    </a:t>
            </a:r>
            <a:r>
              <a:rPr lang="en-US" b="1" dirty="0" err="1"/>
              <a:t>IShape</a:t>
            </a:r>
            <a:r>
              <a:rPr lang="en-US" b="1" dirty="0"/>
              <a:t> </a:t>
            </a:r>
            <a:r>
              <a:rPr lang="en-US" b="1" dirty="0" err="1"/>
              <a:t>rect</a:t>
            </a:r>
            <a:r>
              <a:rPr lang="en-US" b="1" dirty="0"/>
              <a:t> = new Rectangle();</a:t>
            </a:r>
          </a:p>
          <a:p>
            <a:r>
              <a:rPr lang="en-US" b="1" dirty="0"/>
              <a:t>    </a:t>
            </a:r>
            <a:r>
              <a:rPr lang="en-US" b="1" dirty="0" err="1"/>
              <a:t>ClassLoader</a:t>
            </a:r>
            <a:r>
              <a:rPr lang="en-US" b="1" dirty="0"/>
              <a:t> cl = </a:t>
            </a:r>
            <a:r>
              <a:rPr lang="en-US" b="1" dirty="0" err="1"/>
              <a:t>IShape.class.getClassLoader</a:t>
            </a:r>
            <a:r>
              <a:rPr lang="en-US" b="1" dirty="0"/>
              <a:t>();</a:t>
            </a:r>
          </a:p>
          <a:p>
            <a:r>
              <a:rPr lang="en-US" b="1" dirty="0"/>
              <a:t>    </a:t>
            </a:r>
            <a:r>
              <a:rPr lang="en-US" b="1" dirty="0" err="1"/>
              <a:t>IShape</a:t>
            </a:r>
            <a:r>
              <a:rPr lang="en-US" b="1" dirty="0"/>
              <a:t> s = (</a:t>
            </a:r>
            <a:r>
              <a:rPr lang="en-US" b="1" dirty="0" err="1"/>
              <a:t>IShape</a:t>
            </a:r>
            <a:r>
              <a:rPr lang="en-US" b="1" dirty="0"/>
              <a:t>) </a:t>
            </a:r>
            <a:r>
              <a:rPr lang="en-US" b="1" dirty="0" err="1"/>
              <a:t>Proxy.newProxyInstance</a:t>
            </a:r>
            <a:r>
              <a:rPr lang="en-US" b="1" dirty="0"/>
              <a:t>(cl,</a:t>
            </a:r>
          </a:p>
          <a:p>
            <a:r>
              <a:rPr lang="en-US" b="1" dirty="0"/>
              <a:t>      new Class[] {</a:t>
            </a:r>
            <a:r>
              <a:rPr lang="en-US" b="1" dirty="0" err="1"/>
              <a:t>IShape.class</a:t>
            </a:r>
            <a:r>
              <a:rPr lang="en-US" b="1" dirty="0"/>
              <a:t>}, new </a:t>
            </a:r>
            <a:r>
              <a:rPr lang="en-US" b="1" dirty="0" err="1"/>
              <a:t>GenericLogger</a:t>
            </a:r>
            <a:r>
              <a:rPr lang="en-US" b="1" dirty="0"/>
              <a:t>(</a:t>
            </a:r>
            <a:r>
              <a:rPr lang="en-US" b="1" dirty="0" err="1"/>
              <a:t>rect</a:t>
            </a:r>
            <a:r>
              <a:rPr lang="en-US" b="1" dirty="0"/>
              <a:t>));</a:t>
            </a:r>
          </a:p>
          <a:p>
            <a:r>
              <a:rPr lang="en-US" b="1" dirty="0"/>
              <a:t>    </a:t>
            </a:r>
            <a:r>
              <a:rPr lang="en-US" b="1" dirty="0" err="1"/>
              <a:t>s.draw</a:t>
            </a:r>
            <a:r>
              <a:rPr lang="en-US" b="1" dirty="0"/>
              <a:t>();</a:t>
            </a:r>
          </a:p>
          <a:p>
            <a:r>
              <a:rPr lang="en-US" b="1" dirty="0"/>
              <a:t>    </a:t>
            </a:r>
            <a:r>
              <a:rPr lang="en-US" b="1" dirty="0" err="1"/>
              <a:t>s.move</a:t>
            </a:r>
            <a:r>
              <a:rPr lang="en-US" b="1" dirty="0"/>
              <a:t>();</a:t>
            </a:r>
          </a:p>
          <a:p>
            <a:r>
              <a:rPr lang="en-US" b="1" dirty="0"/>
              <a:t>    </a:t>
            </a:r>
            <a:r>
              <a:rPr lang="en-US" b="1" dirty="0" err="1"/>
              <a:t>s.resize</a:t>
            </a:r>
            <a:r>
              <a:rPr lang="en-US" b="1" dirty="0"/>
              <a:t>();</a:t>
            </a:r>
          </a:p>
          <a:p>
            <a:r>
              <a:rPr lang="en-US" b="1" dirty="0"/>
              <a:t>  }</a:t>
            </a:r>
          </a:p>
          <a:p>
            <a:r>
              <a:rPr lang="en-US" b="1" dirty="0"/>
              <a:t>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57135739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Generic Delegation 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Резултат от изпълнението на </a:t>
            </a:r>
            <a:r>
              <a:rPr lang="en-US" dirty="0" smtClean="0"/>
              <a:t>shape </a:t>
            </a:r>
            <a:r>
              <a:rPr lang="en-US" dirty="0"/>
              <a:t>example </a:t>
            </a:r>
            <a:r>
              <a:rPr lang="bg-BG" dirty="0" smtClean="0"/>
              <a:t>с</a:t>
            </a:r>
            <a:r>
              <a:rPr lang="en-US" dirty="0" smtClean="0"/>
              <a:t> </a:t>
            </a:r>
            <a:r>
              <a:rPr lang="en-US" dirty="0"/>
              <a:t>generic logger: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2286000" y="311483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  Generic </a:t>
            </a:r>
            <a:r>
              <a:rPr lang="en-US" b="1" dirty="0"/>
              <a:t>Logger Entry: Invoking draw</a:t>
            </a:r>
          </a:p>
          <a:p>
            <a:r>
              <a:rPr lang="en-US" b="1" dirty="0"/>
              <a:t>   Rectangle drawn</a:t>
            </a:r>
          </a:p>
          <a:p>
            <a:r>
              <a:rPr lang="en-US" b="1" dirty="0"/>
              <a:t>   Generic Logger Entry: Invoking move</a:t>
            </a:r>
          </a:p>
          <a:p>
            <a:r>
              <a:rPr lang="en-US" b="1" dirty="0"/>
              <a:t>   Rectangle moved</a:t>
            </a:r>
          </a:p>
          <a:p>
            <a:r>
              <a:rPr lang="en-US" b="1" dirty="0"/>
              <a:t>   Generic Logger Entry: Invoking resize</a:t>
            </a:r>
          </a:p>
          <a:p>
            <a:r>
              <a:rPr lang="en-US" b="1" dirty="0"/>
              <a:t>   Rectangle resized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165513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Functor</a:t>
            </a:r>
            <a:r>
              <a:rPr lang="en-US" b="1" dirty="0"/>
              <a:t>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bg-BG" dirty="0" smtClean="0"/>
              <a:t>Резултат от работата на теста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2034714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// Compare the same two objects.</a:t>
            </a:r>
          </a:p>
          <a:p>
            <a:r>
              <a:rPr lang="en-US" b="1" dirty="0" smtClean="0"/>
              <a:t>       result = </a:t>
            </a:r>
            <a:r>
              <a:rPr lang="en-US" b="1" dirty="0" err="1" smtClean="0"/>
              <a:t>Utilities.compareNumbers</a:t>
            </a:r>
            <a:r>
              <a:rPr lang="en-US" b="1" dirty="0" smtClean="0"/>
              <a:t>(new Float(5.5),</a:t>
            </a:r>
          </a:p>
          <a:p>
            <a:r>
              <a:rPr lang="en-US" b="1" dirty="0" smtClean="0"/>
              <a:t>                                         new Double(12.0), c2);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System.out.println</a:t>
            </a:r>
            <a:r>
              <a:rPr lang="en-US" b="1" dirty="0" smtClean="0"/>
              <a:t>("Result is: " + result);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  <p:sp>
        <p:nvSpPr>
          <p:cNvPr id="5" name="Rectangle 4"/>
          <p:cNvSpPr/>
          <p:nvPr/>
        </p:nvSpPr>
        <p:spPr>
          <a:xfrm>
            <a:off x="1187624" y="487090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   Result is: -1</a:t>
            </a:r>
          </a:p>
          <a:p>
            <a:r>
              <a:rPr lang="en-US" b="1" dirty="0" smtClean="0"/>
              <a:t>   Result is: 1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478857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Functor</a:t>
            </a:r>
            <a:r>
              <a:rPr lang="en-US" b="1" dirty="0"/>
              <a:t> Example </a:t>
            </a:r>
            <a:r>
              <a:rPr lang="en-US" b="1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24681"/>
          </a:xfrm>
        </p:spPr>
        <p:txBody>
          <a:bodyPr>
            <a:normAutofit fontScale="92500" lnSpcReduction="10000"/>
          </a:bodyPr>
          <a:lstStyle/>
          <a:p>
            <a:r>
              <a:rPr lang="bg-BG" dirty="0" smtClean="0"/>
              <a:t>Нека е даден </a:t>
            </a:r>
            <a:r>
              <a:rPr lang="en-US" dirty="0" smtClean="0"/>
              <a:t>Java </a:t>
            </a:r>
            <a:r>
              <a:rPr lang="en-US" dirty="0"/>
              <a:t>Observable object </a:t>
            </a:r>
            <a:r>
              <a:rPr lang="bg-BG" dirty="0" smtClean="0"/>
              <a:t>и неговите </a:t>
            </a:r>
            <a:r>
              <a:rPr lang="en-US" dirty="0" smtClean="0"/>
              <a:t>Observer </a:t>
            </a:r>
            <a:r>
              <a:rPr lang="en-US" dirty="0"/>
              <a:t>objects.  </a:t>
            </a:r>
            <a:r>
              <a:rPr lang="bg-BG" dirty="0" smtClean="0"/>
              <a:t>Всеки </a:t>
            </a:r>
            <a:r>
              <a:rPr lang="en-US" dirty="0" smtClean="0"/>
              <a:t>Observer </a:t>
            </a:r>
            <a:r>
              <a:rPr lang="bg-BG" dirty="0" smtClean="0"/>
              <a:t>реализира </a:t>
            </a:r>
            <a:r>
              <a:rPr lang="en-US" dirty="0" smtClean="0"/>
              <a:t>Observer </a:t>
            </a:r>
            <a:r>
              <a:rPr lang="en-US" dirty="0"/>
              <a:t>interface </a:t>
            </a:r>
            <a:r>
              <a:rPr lang="bg-BG" dirty="0" smtClean="0"/>
              <a:t>и предоставя реализация на метода </a:t>
            </a:r>
            <a:r>
              <a:rPr lang="en-US" dirty="0" smtClean="0"/>
              <a:t>update().  </a:t>
            </a:r>
            <a:r>
              <a:rPr lang="bg-BG" dirty="0" smtClean="0"/>
              <a:t>На практика класът</a:t>
            </a:r>
            <a:r>
              <a:rPr lang="en-US" dirty="0" smtClean="0"/>
              <a:t> </a:t>
            </a:r>
            <a:r>
              <a:rPr lang="en-US" dirty="0" smtClean="0"/>
              <a:t>Observable </a:t>
            </a:r>
            <a:r>
              <a:rPr lang="bg-BG" dirty="0" smtClean="0"/>
              <a:t>има указател към метода </a:t>
            </a:r>
            <a:r>
              <a:rPr lang="en-US" dirty="0" smtClean="0"/>
              <a:t>update()</a:t>
            </a:r>
            <a:r>
              <a:rPr lang="bg-BG" dirty="0" smtClean="0"/>
              <a:t>, за да се ползва </a:t>
            </a:r>
            <a:r>
              <a:rPr lang="en-US" dirty="0" smtClean="0"/>
              <a:t>callback</a:t>
            </a:r>
            <a:r>
              <a:rPr lang="bg-BG" dirty="0"/>
              <a:t> </a:t>
            </a:r>
            <a:r>
              <a:rPr lang="bg-BG" dirty="0" smtClean="0"/>
              <a:t>при информирането на </a:t>
            </a:r>
            <a:r>
              <a:rPr lang="en-US" dirty="0" smtClean="0"/>
              <a:t>Observers.  </a:t>
            </a:r>
            <a:r>
              <a:rPr lang="bg-BG" dirty="0" smtClean="0"/>
              <a:t>В този случай всеки обект </a:t>
            </a:r>
            <a:r>
              <a:rPr lang="en-US" dirty="0" smtClean="0"/>
              <a:t>Observer </a:t>
            </a:r>
            <a:r>
              <a:rPr lang="bg-BG" dirty="0" smtClean="0"/>
              <a:t>работи като </a:t>
            </a:r>
            <a:r>
              <a:rPr lang="en-US" dirty="0" err="1" smtClean="0"/>
              <a:t>functor</a:t>
            </a:r>
            <a:r>
              <a:rPr lang="en-US" dirty="0"/>
              <a:t>.</a:t>
            </a:r>
          </a:p>
          <a:p>
            <a:r>
              <a:rPr lang="bg-BG" dirty="0" smtClean="0"/>
              <a:t>Ето една реализация на </a:t>
            </a:r>
            <a:r>
              <a:rPr lang="en-US" dirty="0" smtClean="0"/>
              <a:t>Observer</a:t>
            </a:r>
            <a:r>
              <a:rPr lang="en-US" dirty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4860161"/>
            <a:ext cx="73448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class </a:t>
            </a:r>
            <a:r>
              <a:rPr lang="en-US" b="1" dirty="0" err="1" smtClean="0"/>
              <a:t>NameObserver</a:t>
            </a:r>
            <a:r>
              <a:rPr lang="en-US" b="1" dirty="0" smtClean="0"/>
              <a:t> implements Observer {</a:t>
            </a:r>
          </a:p>
          <a:p>
            <a:r>
              <a:rPr lang="en-US" b="1" dirty="0" smtClean="0"/>
              <a:t>     public void update(Observable </a:t>
            </a:r>
            <a:r>
              <a:rPr lang="en-US" b="1" dirty="0" err="1" smtClean="0"/>
              <a:t>obj</a:t>
            </a:r>
            <a:r>
              <a:rPr lang="en-US" b="1" dirty="0" smtClean="0"/>
              <a:t>, Object </a:t>
            </a:r>
            <a:r>
              <a:rPr lang="en-US" b="1" dirty="0" err="1" smtClean="0"/>
              <a:t>arg</a:t>
            </a:r>
            <a:r>
              <a:rPr lang="en-US" b="1" dirty="0" smtClean="0"/>
              <a:t>) {</a:t>
            </a:r>
          </a:p>
          <a:p>
            <a:r>
              <a:rPr lang="en-US" b="1" dirty="0" smtClean="0"/>
              <a:t>   //Whatever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  ...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9046514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603</TotalTime>
  <Words>5159</Words>
  <Application>Microsoft Office PowerPoint</Application>
  <PresentationFormat>On-screen Show (4:3)</PresentationFormat>
  <Paragraphs>818</Paragraphs>
  <Slides>76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1" baseType="lpstr">
      <vt:lpstr>Batang</vt:lpstr>
      <vt:lpstr>Calibri</vt:lpstr>
      <vt:lpstr>Constantia</vt:lpstr>
      <vt:lpstr>Wingdings 2</vt:lpstr>
      <vt:lpstr>Flow</vt:lpstr>
      <vt:lpstr>Functors and the Command Pattern Dynamic Proxies In Java</vt:lpstr>
      <vt:lpstr>Functors</vt:lpstr>
      <vt:lpstr>Functor Example 1</vt:lpstr>
      <vt:lpstr>Functor Example 1</vt:lpstr>
      <vt:lpstr>Functor Example 1</vt:lpstr>
      <vt:lpstr>Functor Example 1</vt:lpstr>
      <vt:lpstr>Functor Example 1</vt:lpstr>
      <vt:lpstr>Functor Example 1</vt:lpstr>
      <vt:lpstr>Functor Example 2</vt:lpstr>
      <vt:lpstr>Functor Example 2</vt:lpstr>
      <vt:lpstr>Functor Example 3</vt:lpstr>
      <vt:lpstr>Functor Example 3</vt:lpstr>
      <vt:lpstr>Functor Example 3</vt:lpstr>
      <vt:lpstr>Functor Example 3</vt:lpstr>
      <vt:lpstr>Functor Example 3</vt:lpstr>
      <vt:lpstr>Functor Example 3</vt:lpstr>
      <vt:lpstr>Functor Example 3</vt:lpstr>
      <vt:lpstr>The Command Pattern</vt:lpstr>
      <vt:lpstr>The Command Pattern</vt:lpstr>
      <vt:lpstr>The Command Pattern</vt:lpstr>
      <vt:lpstr>The Command Pattern</vt:lpstr>
      <vt:lpstr>The Command Pattern</vt:lpstr>
      <vt:lpstr>The Command Pattern</vt:lpstr>
      <vt:lpstr>Command Pattern Example 1</vt:lpstr>
      <vt:lpstr>Command Pattern Example 1</vt:lpstr>
      <vt:lpstr>Swing Actions</vt:lpstr>
      <vt:lpstr>Swing Actions</vt:lpstr>
      <vt:lpstr>Swing Actions Example</vt:lpstr>
      <vt:lpstr>Swing Actions Example</vt:lpstr>
      <vt:lpstr>Swing Actions Example</vt:lpstr>
      <vt:lpstr>Swing Actions Example</vt:lpstr>
      <vt:lpstr>Command Pattern Example 2</vt:lpstr>
      <vt:lpstr>Command Pattern Example 2</vt:lpstr>
      <vt:lpstr>Command Pattern Example 2</vt:lpstr>
      <vt:lpstr>Command Pattern Example 2</vt:lpstr>
      <vt:lpstr>Command Pattern Example 2</vt:lpstr>
      <vt:lpstr>Command Pattern Example 2</vt:lpstr>
      <vt:lpstr>Command Pattern Example 2</vt:lpstr>
      <vt:lpstr>Command Pattern Example 2</vt:lpstr>
      <vt:lpstr>Command Pattern Example 2</vt:lpstr>
      <vt:lpstr>Command Pattern Example 2</vt:lpstr>
      <vt:lpstr>Command Pattern Example 2</vt:lpstr>
      <vt:lpstr>Command Pattern Example 2</vt:lpstr>
      <vt:lpstr>Dynamic Proxies In Java</vt:lpstr>
      <vt:lpstr>Dynamic Proxies</vt:lpstr>
      <vt:lpstr>Vehicle Example With No Proxy</vt:lpstr>
      <vt:lpstr>Vehicle Example With No Proxy </vt:lpstr>
      <vt:lpstr>Vehicle Example With No Proxy </vt:lpstr>
      <vt:lpstr>Vehicle Example With No Proxy </vt:lpstr>
      <vt:lpstr>Vehicle Example With Proxy</vt:lpstr>
      <vt:lpstr>Vehicle Example With Proxy</vt:lpstr>
      <vt:lpstr>Vehicle Example With Proxy</vt:lpstr>
      <vt:lpstr>Vehicle Example With Proxy</vt:lpstr>
      <vt:lpstr>Dynamic Proxies In Java</vt:lpstr>
      <vt:lpstr>Dynamic Proxy Class</vt:lpstr>
      <vt:lpstr>Dynamic Proxy Class</vt:lpstr>
      <vt:lpstr>The java.lang.reflect.Proxy Class</vt:lpstr>
      <vt:lpstr>The java.lang.reflect.Proxy Class</vt:lpstr>
      <vt:lpstr>The java.lang.reflect.Proxy Class</vt:lpstr>
      <vt:lpstr>The java.lang.reflect.InvocationHandler Interface</vt:lpstr>
      <vt:lpstr>Vehicle Example With Dynamic Proxy</vt:lpstr>
      <vt:lpstr>Vehicle Example With Dynamic Proxy</vt:lpstr>
      <vt:lpstr>Vehicle Example With Dynamic Proxy</vt:lpstr>
      <vt:lpstr>Vehicle Example With Dynamic Proxy</vt:lpstr>
      <vt:lpstr>Uses For Dynamic Proxies</vt:lpstr>
      <vt:lpstr>Logged Vehicle Example</vt:lpstr>
      <vt:lpstr>Logged Vehicle Example</vt:lpstr>
      <vt:lpstr>Logged Vehicle Example</vt:lpstr>
      <vt:lpstr>Logged Vehicle Example</vt:lpstr>
      <vt:lpstr>Logged Vehicle Example</vt:lpstr>
      <vt:lpstr>Generic Delegation Example</vt:lpstr>
      <vt:lpstr>Generic Delegation Example</vt:lpstr>
      <vt:lpstr>Generic Delegation Example</vt:lpstr>
      <vt:lpstr>Generic Delegation Example</vt:lpstr>
      <vt:lpstr>Generic Delegation Example</vt:lpstr>
      <vt:lpstr>Generic Delegation Example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Functors and the Command Pattern</dc:title>
  <dc:creator>USER</dc:creator>
  <cp:lastModifiedBy>User</cp:lastModifiedBy>
  <cp:revision>143</cp:revision>
  <dcterms:created xsi:type="dcterms:W3CDTF">2011-10-22T13:23:53Z</dcterms:created>
  <dcterms:modified xsi:type="dcterms:W3CDTF">2016-08-01T16:56:16Z</dcterms:modified>
</cp:coreProperties>
</file>