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02" r:id="rId3"/>
    <p:sldId id="303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257" r:id="rId17"/>
    <p:sldId id="258" r:id="rId18"/>
    <p:sldId id="259" r:id="rId19"/>
    <p:sldId id="260" r:id="rId20"/>
    <p:sldId id="261" r:id="rId21"/>
    <p:sldId id="262" r:id="rId22"/>
    <p:sldId id="263" r:id="rId23"/>
    <p:sldId id="264" r:id="rId24"/>
    <p:sldId id="265" r:id="rId25"/>
    <p:sldId id="266" r:id="rId26"/>
    <p:sldId id="267" r:id="rId27"/>
    <p:sldId id="268" r:id="rId28"/>
    <p:sldId id="269" r:id="rId29"/>
    <p:sldId id="270" r:id="rId30"/>
    <p:sldId id="271" r:id="rId31"/>
    <p:sldId id="272" r:id="rId32"/>
    <p:sldId id="273" r:id="rId33"/>
    <p:sldId id="274" r:id="rId34"/>
    <p:sldId id="275" r:id="rId35"/>
    <p:sldId id="276" r:id="rId36"/>
    <p:sldId id="277" r:id="rId37"/>
    <p:sldId id="278" r:id="rId38"/>
    <p:sldId id="279" r:id="rId39"/>
    <p:sldId id="280" r:id="rId40"/>
    <p:sldId id="281" r:id="rId41"/>
    <p:sldId id="282" r:id="rId42"/>
    <p:sldId id="283" r:id="rId43"/>
    <p:sldId id="284" r:id="rId44"/>
    <p:sldId id="285" r:id="rId45"/>
    <p:sldId id="286" r:id="rId46"/>
    <p:sldId id="287" r:id="rId47"/>
    <p:sldId id="288" r:id="rId48"/>
    <p:sldId id="289" r:id="rId49"/>
    <p:sldId id="290" r:id="rId50"/>
    <p:sldId id="291" r:id="rId51"/>
    <p:sldId id="292" r:id="rId52"/>
    <p:sldId id="293" r:id="rId53"/>
    <p:sldId id="294" r:id="rId54"/>
    <p:sldId id="295" r:id="rId55"/>
    <p:sldId id="296" r:id="rId56"/>
    <p:sldId id="297" r:id="rId57"/>
    <p:sldId id="298" r:id="rId58"/>
    <p:sldId id="299" r:id="rId59"/>
    <p:sldId id="300" r:id="rId60"/>
    <p:sldId id="301" r:id="rId61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3260-EBCF-417C-A7AE-1B1816714B5F}" type="datetimeFigureOut">
              <a:rPr lang="bg-BG" smtClean="0"/>
              <a:t>28.7.2016 г.</a:t>
            </a:fld>
            <a:endParaRPr lang="bg-BG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C8B-258D-4B4F-BFAD-A854984940CB}" type="slidenum">
              <a:rPr lang="bg-BG" smtClean="0"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3260-EBCF-417C-A7AE-1B1816714B5F}" type="datetimeFigureOut">
              <a:rPr lang="bg-BG" smtClean="0"/>
              <a:t>28.7.2016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C8B-258D-4B4F-BFAD-A854984940C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3260-EBCF-417C-A7AE-1B1816714B5F}" type="datetimeFigureOut">
              <a:rPr lang="bg-BG" smtClean="0"/>
              <a:t>28.7.2016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C8B-258D-4B4F-BFAD-A854984940C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3260-EBCF-417C-A7AE-1B1816714B5F}" type="datetimeFigureOut">
              <a:rPr lang="bg-BG" smtClean="0"/>
              <a:t>28.7.2016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C8B-258D-4B4F-BFAD-A854984940C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3260-EBCF-417C-A7AE-1B1816714B5F}" type="datetimeFigureOut">
              <a:rPr lang="bg-BG" smtClean="0"/>
              <a:t>28.7.2016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C8B-258D-4B4F-BFAD-A854984940CB}" type="slidenum">
              <a:rPr lang="bg-BG" smtClean="0"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3260-EBCF-417C-A7AE-1B1816714B5F}" type="datetimeFigureOut">
              <a:rPr lang="bg-BG" smtClean="0"/>
              <a:t>28.7.2016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C8B-258D-4B4F-BFAD-A854984940C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3260-EBCF-417C-A7AE-1B1816714B5F}" type="datetimeFigureOut">
              <a:rPr lang="bg-BG" smtClean="0"/>
              <a:t>28.7.2016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C8B-258D-4B4F-BFAD-A854984940C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3260-EBCF-417C-A7AE-1B1816714B5F}" type="datetimeFigureOut">
              <a:rPr lang="bg-BG" smtClean="0"/>
              <a:t>28.7.2016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C8B-258D-4B4F-BFAD-A854984940C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3260-EBCF-417C-A7AE-1B1816714B5F}" type="datetimeFigureOut">
              <a:rPr lang="bg-BG" smtClean="0"/>
              <a:t>28.7.2016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C8B-258D-4B4F-BFAD-A854984940C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3260-EBCF-417C-A7AE-1B1816714B5F}" type="datetimeFigureOut">
              <a:rPr lang="bg-BG" smtClean="0"/>
              <a:t>28.7.2016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4C8B-258D-4B4F-BFAD-A854984940C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3260-EBCF-417C-A7AE-1B1816714B5F}" type="datetimeFigureOut">
              <a:rPr lang="bg-BG" smtClean="0"/>
              <a:t>28.7.2016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1F4C8B-258D-4B4F-BFAD-A854984940CB}" type="slidenum">
              <a:rPr lang="bg-BG" smtClean="0"/>
              <a:t>‹#›</a:t>
            </a:fld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5B3260-EBCF-417C-A7AE-1B1816714B5F}" type="datetimeFigureOut">
              <a:rPr lang="bg-BG" smtClean="0"/>
              <a:t>28.7.2016 г.</a:t>
            </a:fld>
            <a:endParaRPr lang="bg-B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1F4C8B-258D-4B4F-BFAD-A854984940CB}" type="slidenum">
              <a:rPr lang="bg-BG" smtClean="0"/>
              <a:t>‹#›</a:t>
            </a:fld>
            <a:endParaRPr lang="bg-BG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The Template Method Pattern</a:t>
            </a:r>
            <a:br>
              <a:rPr lang="en-US" sz="2800" dirty="0" smtClean="0"/>
            </a:br>
            <a:r>
              <a:rPr lang="en-US" sz="2800" dirty="0" smtClean="0"/>
              <a:t>Factory </a:t>
            </a:r>
            <a:r>
              <a:rPr lang="en-US" sz="2800" dirty="0"/>
              <a:t>Patterns:</a:t>
            </a:r>
            <a:br>
              <a:rPr lang="en-US" sz="2800" dirty="0"/>
            </a:br>
            <a:r>
              <a:rPr lang="en-US" sz="2800" dirty="0"/>
              <a:t>Factory </a:t>
            </a:r>
            <a:r>
              <a:rPr lang="en-US" sz="2800" dirty="0" smtClean="0"/>
              <a:t>Method and Abstract </a:t>
            </a:r>
            <a:r>
              <a:rPr lang="en-US" sz="2800" dirty="0"/>
              <a:t>Factory</a:t>
            </a:r>
            <a:endParaRPr lang="bg-BG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Лекции </a:t>
            </a:r>
            <a:r>
              <a:rPr lang="en-US" dirty="0" smtClean="0"/>
              <a:t>No </a:t>
            </a:r>
            <a:r>
              <a:rPr lang="bg-BG" dirty="0" smtClean="0"/>
              <a:t>3-4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0955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Template </a:t>
            </a:r>
            <a:r>
              <a:rPr lang="en-US" b="1" dirty="0"/>
              <a:t>Method </a:t>
            </a:r>
            <a:r>
              <a:rPr lang="en-US" b="1" dirty="0" smtClean="0"/>
              <a:t>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Структура</a:t>
            </a:r>
            <a:endParaRPr lang="bg-B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2328267"/>
            <a:ext cx="4762500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3028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Template </a:t>
            </a:r>
            <a:r>
              <a:rPr lang="en-US" b="1" dirty="0"/>
              <a:t>Method </a:t>
            </a:r>
            <a:r>
              <a:rPr lang="en-US" b="1" dirty="0" smtClean="0"/>
              <a:t>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bg-BG" dirty="0" smtClean="0"/>
              <a:t>Реализация</a:t>
            </a:r>
            <a:endParaRPr lang="en-US" dirty="0"/>
          </a:p>
          <a:p>
            <a:pPr lvl="1"/>
            <a:r>
              <a:rPr lang="bg-BG" dirty="0" smtClean="0"/>
              <a:t>Операциите, които трябва да се припокрият от наследник, трябва да са абстрактни</a:t>
            </a:r>
            <a:endParaRPr lang="en-US" dirty="0"/>
          </a:p>
          <a:p>
            <a:pPr lvl="1"/>
            <a:r>
              <a:rPr lang="bg-BG" dirty="0" smtClean="0"/>
              <a:t>Ако шаблонния метод не трябва да се припокрие в наследник, трябва да бъде </a:t>
            </a:r>
            <a:r>
              <a:rPr lang="en-US" dirty="0" smtClean="0"/>
              <a:t>final</a:t>
            </a:r>
            <a:endParaRPr lang="en-US" dirty="0"/>
          </a:p>
          <a:p>
            <a:pPr lvl="1"/>
            <a:r>
              <a:rPr lang="bg-BG" dirty="0" smtClean="0"/>
              <a:t>За да се позволи на наследник да добави код на специално място в операция от алгоритм, трябва да се вмъкне </a:t>
            </a:r>
            <a:r>
              <a:rPr lang="en-US" dirty="0" smtClean="0"/>
              <a:t>“</a:t>
            </a:r>
            <a:r>
              <a:rPr lang="en-US" dirty="0"/>
              <a:t>hook” </a:t>
            </a:r>
            <a:r>
              <a:rPr lang="bg-BG" dirty="0" smtClean="0"/>
              <a:t>операция в шаблонния метод. Тези операции куки могат да не правят нищо по подразбиране.</a:t>
            </a:r>
            <a:endParaRPr lang="en-US" dirty="0"/>
          </a:p>
          <a:p>
            <a:pPr lvl="1"/>
            <a:r>
              <a:rPr lang="bg-BG" dirty="0" smtClean="0"/>
              <a:t>Опитайте се да минимизирате боря на операциите, които наследните припокриват, защото в противен случай шаблонните методи стават тромавии трудни за разработчика.</a:t>
            </a:r>
            <a:endParaRPr lang="en-US" dirty="0"/>
          </a:p>
          <a:p>
            <a:pPr lvl="1"/>
            <a:r>
              <a:rPr lang="bg-BG" dirty="0" smtClean="0"/>
              <a:t>В шаблонния метод родителският клас извиква операции на наследника и това не може да се заобиколи. Това е обърната управляваща структура, която понякога се нарича и </a:t>
            </a:r>
            <a:r>
              <a:rPr lang="en-US" dirty="0" smtClean="0"/>
              <a:t>"</a:t>
            </a:r>
            <a:r>
              <a:rPr lang="en-US" dirty="0"/>
              <a:t>the Hollywood principle," </a:t>
            </a:r>
            <a:r>
              <a:rPr lang="bg-BG" dirty="0" smtClean="0"/>
              <a:t>както и</a:t>
            </a:r>
            <a:r>
              <a:rPr lang="en-US" dirty="0" smtClean="0"/>
              <a:t>, </a:t>
            </a:r>
            <a:r>
              <a:rPr lang="en-US" dirty="0"/>
              <a:t>"Don't call us</a:t>
            </a:r>
            <a:r>
              <a:rPr lang="en-US" dirty="0" smtClean="0"/>
              <a:t>, we'll </a:t>
            </a:r>
            <a:r>
              <a:rPr lang="en-US" dirty="0"/>
              <a:t>call you".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43585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Template </a:t>
            </a:r>
            <a:r>
              <a:rPr lang="en-US" b="1" dirty="0"/>
              <a:t>Method </a:t>
            </a:r>
            <a:r>
              <a:rPr lang="en-US" b="1" dirty="0" smtClean="0"/>
              <a:t>Pattern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389120"/>
          </a:xfrm>
        </p:spPr>
        <p:txBody>
          <a:bodyPr/>
          <a:lstStyle/>
          <a:p>
            <a:r>
              <a:rPr lang="bg-BG" dirty="0" smtClean="0"/>
              <a:t>Нека е да ден класа </a:t>
            </a:r>
            <a:r>
              <a:rPr lang="en-US" dirty="0" smtClean="0"/>
              <a:t>Manufacturing: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30315" y="2204864"/>
            <a:ext cx="712879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Manufacturing {</a:t>
            </a:r>
          </a:p>
          <a:p>
            <a:r>
              <a:rPr lang="en-US" b="1" dirty="0"/>
              <a:t>     ...</a:t>
            </a:r>
          </a:p>
          <a:p>
            <a:r>
              <a:rPr lang="en-US" b="1" dirty="0"/>
              <a:t>     // A template method!</a:t>
            </a:r>
          </a:p>
          <a:p>
            <a:r>
              <a:rPr lang="en-US" b="1" dirty="0"/>
              <a:t>     public final void </a:t>
            </a:r>
            <a:r>
              <a:rPr lang="en-US" b="1" dirty="0" err="1"/>
              <a:t>makePart</a:t>
            </a:r>
            <a:r>
              <a:rPr lang="en-US" b="1" dirty="0"/>
              <a:t> () {</a:t>
            </a:r>
          </a:p>
          <a:p>
            <a:r>
              <a:rPr lang="en-US" b="1" dirty="0"/>
              <a:t>       operation1();</a:t>
            </a:r>
          </a:p>
          <a:p>
            <a:r>
              <a:rPr lang="en-US" b="1" dirty="0"/>
              <a:t>       operation2();</a:t>
            </a:r>
          </a:p>
          <a:p>
            <a:r>
              <a:rPr lang="en-US" b="1" dirty="0"/>
              <a:t> 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  public void operation1() {</a:t>
            </a:r>
          </a:p>
          <a:p>
            <a:r>
              <a:rPr lang="en-US" b="1" dirty="0"/>
              <a:t>       // Default behavior for Operation 1</a:t>
            </a:r>
          </a:p>
          <a:p>
            <a:r>
              <a:rPr lang="en-US" b="1" dirty="0"/>
              <a:t> 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  public void operation2() {</a:t>
            </a:r>
          </a:p>
          <a:p>
            <a:r>
              <a:rPr lang="en-US" b="1" dirty="0"/>
              <a:t>       // Default behavior for Operation 2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  ...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155320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Template </a:t>
            </a:r>
            <a:r>
              <a:rPr lang="en-US" b="1" dirty="0"/>
              <a:t>Method </a:t>
            </a:r>
            <a:r>
              <a:rPr lang="en-US" b="1" dirty="0" smtClean="0"/>
              <a:t>Pattern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Нека наследник да желае да направи някакво поведение между </a:t>
            </a:r>
            <a:r>
              <a:rPr lang="en-US" dirty="0" smtClean="0"/>
              <a:t>operation1() </a:t>
            </a:r>
            <a:r>
              <a:rPr lang="bg-BG" dirty="0" smtClean="0"/>
              <a:t>и </a:t>
            </a:r>
            <a:r>
              <a:rPr lang="en-US" dirty="0" smtClean="0"/>
              <a:t>operation2</a:t>
            </a:r>
            <a:r>
              <a:rPr lang="en-US" dirty="0"/>
              <a:t>() </a:t>
            </a:r>
            <a:r>
              <a:rPr lang="bg-BG" dirty="0" smtClean="0"/>
              <a:t>на </a:t>
            </a:r>
            <a:r>
              <a:rPr lang="en-US" dirty="0" err="1" smtClean="0"/>
              <a:t>makePart</a:t>
            </a:r>
            <a:r>
              <a:rPr lang="en-US" dirty="0"/>
              <a:t>(), </a:t>
            </a:r>
            <a:r>
              <a:rPr lang="bg-BG" dirty="0" smtClean="0"/>
              <a:t>така че припокрива </a:t>
            </a:r>
            <a:r>
              <a:rPr lang="en-US" dirty="0" smtClean="0"/>
              <a:t>operation2()</a:t>
            </a:r>
            <a:r>
              <a:rPr lang="bg-BG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3136789"/>
            <a:ext cx="73448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</a:t>
            </a:r>
            <a:r>
              <a:rPr lang="en-US" b="1" dirty="0" err="1"/>
              <a:t>MyManufacturing</a:t>
            </a:r>
            <a:r>
              <a:rPr lang="en-US" b="1" dirty="0"/>
              <a:t> {</a:t>
            </a:r>
          </a:p>
          <a:p>
            <a:r>
              <a:rPr lang="en-US" b="1" dirty="0"/>
              <a:t>     ...</a:t>
            </a:r>
          </a:p>
          <a:p>
            <a:r>
              <a:rPr lang="en-US" b="1" dirty="0"/>
              <a:t>     // We want to do behavior between operation1() and</a:t>
            </a:r>
          </a:p>
          <a:p>
            <a:r>
              <a:rPr lang="en-US" b="1" dirty="0"/>
              <a:t>     // operation2() of </a:t>
            </a:r>
            <a:r>
              <a:rPr lang="en-US" b="1" dirty="0" err="1"/>
              <a:t>makePart</a:t>
            </a:r>
            <a:r>
              <a:rPr lang="en-US" b="1" dirty="0"/>
              <a:t>(), so we override operation2()</a:t>
            </a:r>
          </a:p>
          <a:p>
            <a:r>
              <a:rPr lang="en-US" b="1" dirty="0"/>
              <a:t>     // as follows.  (Note: we could just as easily have</a:t>
            </a:r>
          </a:p>
          <a:p>
            <a:r>
              <a:rPr lang="en-US" b="1" dirty="0"/>
              <a:t>     // overridden operation1().)</a:t>
            </a:r>
          </a:p>
          <a:p>
            <a:r>
              <a:rPr lang="en-US" b="1" dirty="0"/>
              <a:t>     public void operation2() {</a:t>
            </a:r>
          </a:p>
          <a:p>
            <a:r>
              <a:rPr lang="en-US" b="1" dirty="0"/>
              <a:t>       // Put behavior we want to do BEFORE the normal Operation2</a:t>
            </a:r>
          </a:p>
          <a:p>
            <a:r>
              <a:rPr lang="en-US" b="1" dirty="0"/>
              <a:t>       //  here!</a:t>
            </a:r>
          </a:p>
          <a:p>
            <a:r>
              <a:rPr lang="en-US" b="1" dirty="0"/>
              <a:t>       super.operation2();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  ...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47685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Template </a:t>
            </a:r>
            <a:r>
              <a:rPr lang="en-US" sz="4000" b="1" dirty="0"/>
              <a:t>Method </a:t>
            </a:r>
            <a:r>
              <a:rPr lang="en-US" sz="4000" b="1" dirty="0" smtClean="0"/>
              <a:t>Pattern Example 2</a:t>
            </a:r>
            <a:endParaRPr lang="bg-BG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340768"/>
            <a:ext cx="7772400" cy="5221560"/>
          </a:xfrm>
        </p:spPr>
        <p:txBody>
          <a:bodyPr>
            <a:normAutofit fontScale="92500"/>
          </a:bodyPr>
          <a:lstStyle/>
          <a:p>
            <a:r>
              <a:rPr lang="bg-BG" dirty="0" smtClean="0"/>
              <a:t>Ако определите, че много наследници имат такива желания, е добре да промените родителския клас и да поставите </a:t>
            </a:r>
            <a:r>
              <a:rPr lang="en-US" dirty="0" smtClean="0"/>
              <a:t>hook </a:t>
            </a:r>
            <a:r>
              <a:rPr lang="bg-BG" dirty="0" smtClean="0"/>
              <a:t>операция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bg-BG" dirty="0" smtClean="0"/>
              <a:t>Сега наследниците трябва само да предоставят реализация на метода </a:t>
            </a:r>
            <a:r>
              <a:rPr lang="en-US" dirty="0" smtClean="0"/>
              <a:t>hook()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421904" y="2348880"/>
            <a:ext cx="58143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Manufacturing {</a:t>
            </a:r>
          </a:p>
          <a:p>
            <a:r>
              <a:rPr lang="en-US" b="1" dirty="0"/>
              <a:t>     ...</a:t>
            </a:r>
          </a:p>
          <a:p>
            <a:r>
              <a:rPr lang="en-US" b="1" dirty="0"/>
              <a:t>     // A template method!</a:t>
            </a:r>
          </a:p>
          <a:p>
            <a:r>
              <a:rPr lang="en-US" b="1" dirty="0"/>
              <a:t>     public final void </a:t>
            </a:r>
            <a:r>
              <a:rPr lang="en-US" b="1" dirty="0" err="1"/>
              <a:t>makePart</a:t>
            </a:r>
            <a:r>
              <a:rPr lang="en-US" b="1" dirty="0"/>
              <a:t> () {</a:t>
            </a:r>
          </a:p>
          <a:p>
            <a:r>
              <a:rPr lang="en-US" b="1" dirty="0"/>
              <a:t>       operation1();</a:t>
            </a:r>
          </a:p>
          <a:p>
            <a:r>
              <a:rPr lang="en-US" b="1" dirty="0"/>
              <a:t>       hook();  // A hook method</a:t>
            </a:r>
          </a:p>
          <a:p>
            <a:r>
              <a:rPr lang="en-US" b="1" dirty="0"/>
              <a:t>       operation2();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  // Do nothing hook method.</a:t>
            </a:r>
          </a:p>
          <a:p>
            <a:r>
              <a:rPr lang="en-US" b="1" dirty="0"/>
              <a:t>     public void hook() {}</a:t>
            </a:r>
          </a:p>
          <a:p>
            <a:r>
              <a:rPr lang="en-US" b="1" dirty="0"/>
              <a:t>     ...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87976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Factory Patterns</a:t>
            </a:r>
            <a:endParaRPr lang="bg-BG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683271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Factory Patterns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Factory patterns </a:t>
            </a:r>
            <a:r>
              <a:rPr lang="bg-BG" dirty="0" smtClean="0"/>
              <a:t>са примери за създаващи шаблони</a:t>
            </a:r>
            <a:endParaRPr lang="en-US" dirty="0"/>
          </a:p>
          <a:p>
            <a:r>
              <a:rPr lang="bg-BG" dirty="0" smtClean="0"/>
              <a:t>Създаващите шаблони правят процеса на създаване на обекти абстрактен. Те скриват как се създават обектите на практика и помагат цялата система да стане независима от този процес.</a:t>
            </a:r>
            <a:endParaRPr lang="en-US" dirty="0"/>
          </a:p>
          <a:p>
            <a:r>
              <a:rPr lang="en-US" dirty="0" smtClean="0"/>
              <a:t>Class </a:t>
            </a:r>
            <a:r>
              <a:rPr lang="en-US" dirty="0"/>
              <a:t>creational patterns </a:t>
            </a:r>
            <a:r>
              <a:rPr lang="bg-BG" dirty="0" smtClean="0"/>
              <a:t>се фокусират върху използването на наследяване, за да решат кой обект ще се инстанцира</a:t>
            </a:r>
            <a:endParaRPr lang="en-US" dirty="0"/>
          </a:p>
          <a:p>
            <a:pPr lvl="1"/>
            <a:r>
              <a:rPr lang="en-US" dirty="0" smtClean="0"/>
              <a:t>Factory </a:t>
            </a:r>
            <a:r>
              <a:rPr lang="en-US" dirty="0"/>
              <a:t>Method</a:t>
            </a:r>
          </a:p>
          <a:p>
            <a:r>
              <a:rPr lang="en-US" dirty="0" smtClean="0"/>
              <a:t>Object </a:t>
            </a:r>
            <a:r>
              <a:rPr lang="en-US" dirty="0"/>
              <a:t>creational patterns </a:t>
            </a:r>
            <a:r>
              <a:rPr lang="bg-BG" dirty="0" smtClean="0"/>
              <a:t>се фокусират върху делегация на инстанциране на друг обект</a:t>
            </a:r>
            <a:endParaRPr lang="en-US" dirty="0"/>
          </a:p>
          <a:p>
            <a:pPr lvl="1"/>
            <a:r>
              <a:rPr lang="en-US" dirty="0" smtClean="0"/>
              <a:t>Abstract </a:t>
            </a:r>
            <a:r>
              <a:rPr lang="en-US" dirty="0"/>
              <a:t>Factory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2940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Factory Patterns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Всички ООП езици имат идиом за създаване на обекти. </a:t>
            </a:r>
          </a:p>
          <a:p>
            <a:pPr lvl="1"/>
            <a:r>
              <a:rPr lang="bg-BG" dirty="0" smtClean="0"/>
              <a:t>В </a:t>
            </a:r>
            <a:r>
              <a:rPr lang="en-US" dirty="0" smtClean="0"/>
              <a:t>Java </a:t>
            </a:r>
            <a:r>
              <a:rPr lang="bg-BG" dirty="0" smtClean="0"/>
              <a:t>това е операция </a:t>
            </a:r>
            <a:r>
              <a:rPr lang="en-US" dirty="0" smtClean="0"/>
              <a:t>new. </a:t>
            </a:r>
            <a:endParaRPr lang="bg-BG" dirty="0" smtClean="0"/>
          </a:p>
          <a:p>
            <a:r>
              <a:rPr lang="en-US" dirty="0" smtClean="0"/>
              <a:t>Creational </a:t>
            </a:r>
            <a:r>
              <a:rPr lang="en-US" dirty="0"/>
              <a:t>patterns </a:t>
            </a:r>
            <a:r>
              <a:rPr lang="bg-BG" dirty="0" smtClean="0"/>
              <a:t>позволяват да пишем методи, които създават нови обекти без явно използване на  операция </a:t>
            </a:r>
            <a:r>
              <a:rPr lang="en-US" dirty="0" smtClean="0"/>
              <a:t>new.  </a:t>
            </a:r>
            <a:r>
              <a:rPr lang="bg-BG" dirty="0" smtClean="0"/>
              <a:t>Това ни позволява да пишем методи, които инстанцират различни обекти и това може да доведе до създаване на други ново-разработени обекти без модификации по кода на метода</a:t>
            </a:r>
            <a:r>
              <a:rPr lang="en-US" dirty="0" smtClean="0"/>
              <a:t>! 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2049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023" y="188640"/>
            <a:ext cx="8229600" cy="1143000"/>
          </a:xfrm>
        </p:spPr>
        <p:txBody>
          <a:bodyPr/>
          <a:lstStyle/>
          <a:p>
            <a:r>
              <a:rPr lang="en-US" dirty="0" smtClean="0"/>
              <a:t>The Factory Method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5221560"/>
          </a:xfrm>
        </p:spPr>
        <p:txBody>
          <a:bodyPr>
            <a:normAutofit fontScale="92500" lnSpcReduction="10000"/>
          </a:bodyPr>
          <a:lstStyle/>
          <a:p>
            <a:r>
              <a:rPr lang="bg-BG" dirty="0" smtClean="0"/>
              <a:t>Дефинира интерфейс за създаване на обект, но позволява наследниците да решат кой клас да се инстанцира. </a:t>
            </a:r>
            <a:r>
              <a:rPr lang="en-US" dirty="0" smtClean="0"/>
              <a:t>Factory </a:t>
            </a:r>
            <a:r>
              <a:rPr lang="en-US" dirty="0"/>
              <a:t>Method </a:t>
            </a:r>
            <a:r>
              <a:rPr lang="bg-BG" dirty="0" smtClean="0"/>
              <a:t>позволява на класа да възложи инстациирането на наследниците</a:t>
            </a:r>
            <a:r>
              <a:rPr lang="en-US" dirty="0" smtClean="0"/>
              <a:t>.</a:t>
            </a:r>
            <a:endParaRPr lang="en-US" dirty="0"/>
          </a:p>
          <a:p>
            <a:r>
              <a:rPr lang="bg-BG" dirty="0" smtClean="0"/>
              <a:t>Защо го ползваме?</a:t>
            </a:r>
            <a:endParaRPr lang="en-US" dirty="0"/>
          </a:p>
          <a:p>
            <a:pPr lvl="1"/>
            <a:r>
              <a:rPr lang="bg-BG" dirty="0" smtClean="0"/>
              <a:t>Нека е даден</a:t>
            </a:r>
            <a:r>
              <a:rPr lang="en-US" dirty="0" smtClean="0"/>
              <a:t> </a:t>
            </a:r>
            <a:r>
              <a:rPr lang="en-US" dirty="0"/>
              <a:t>framework</a:t>
            </a:r>
            <a:r>
              <a:rPr lang="en-US" dirty="0" smtClean="0"/>
              <a:t>: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bg-BG" dirty="0" smtClean="0"/>
              <a:t>Методът </a:t>
            </a:r>
            <a:r>
              <a:rPr lang="en-US" dirty="0" err="1" smtClean="0"/>
              <a:t>createDocument</a:t>
            </a:r>
            <a:r>
              <a:rPr lang="en-US" dirty="0"/>
              <a:t>() </a:t>
            </a:r>
            <a:r>
              <a:rPr lang="bg-BG" dirty="0" smtClean="0"/>
              <a:t>е </a:t>
            </a:r>
            <a:r>
              <a:rPr lang="en-US" dirty="0" smtClean="0"/>
              <a:t>factory </a:t>
            </a:r>
            <a:r>
              <a:rPr lang="en-US" dirty="0"/>
              <a:t>method.</a:t>
            </a:r>
            <a:endParaRPr lang="bg-B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717032"/>
            <a:ext cx="737235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38937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Factory Method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389120"/>
          </a:xfrm>
        </p:spPr>
        <p:txBody>
          <a:bodyPr/>
          <a:lstStyle/>
          <a:p>
            <a:r>
              <a:rPr lang="bg-BG" dirty="0" smtClean="0"/>
              <a:t>Използвайте </a:t>
            </a:r>
            <a:r>
              <a:rPr lang="en-US" dirty="0" smtClean="0"/>
              <a:t>Factory </a:t>
            </a:r>
            <a:r>
              <a:rPr lang="en-US" dirty="0"/>
              <a:t>Method </a:t>
            </a:r>
            <a:r>
              <a:rPr lang="en-US" dirty="0" smtClean="0"/>
              <a:t>pattern:</a:t>
            </a:r>
          </a:p>
          <a:p>
            <a:pPr lvl="1"/>
            <a:r>
              <a:rPr lang="bg-BG" dirty="0" smtClean="0"/>
              <a:t>Когато един клас не познава класа на обектите, които трябва да създаде</a:t>
            </a:r>
            <a:endParaRPr lang="en-US" dirty="0"/>
          </a:p>
          <a:p>
            <a:pPr lvl="1"/>
            <a:r>
              <a:rPr lang="bg-BG" dirty="0" smtClean="0"/>
              <a:t>Когато един клас иска наследниците му да определят обектите, които той създава</a:t>
            </a:r>
            <a:endParaRPr lang="en-US" dirty="0"/>
          </a:p>
          <a:p>
            <a:r>
              <a:rPr lang="bg-BG" dirty="0" smtClean="0"/>
              <a:t>Структура</a:t>
            </a:r>
            <a:endParaRPr lang="bg-B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65" y="4284937"/>
            <a:ext cx="6724650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5031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en-US" b="1" dirty="0"/>
              <a:t>The Template Method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3244552"/>
          </a:xfrm>
        </p:spPr>
        <p:txBody>
          <a:bodyPr>
            <a:normAutofit fontScale="85000" lnSpcReduction="20000"/>
          </a:bodyPr>
          <a:lstStyle/>
          <a:p>
            <a:r>
              <a:rPr lang="bg-BG" dirty="0" smtClean="0"/>
              <a:t>Дефинира скелет на алгоритъм на операция, пренасочвайки някои стъпки към наследници на класа. Шаблонният метод позволява на наследниците да предефинират редица стъпки от алгоритъма без промяна на неговата структура</a:t>
            </a:r>
            <a:r>
              <a:rPr lang="en-US" dirty="0" smtClean="0"/>
              <a:t>.</a:t>
            </a:r>
            <a:endParaRPr lang="en-US" dirty="0"/>
          </a:p>
          <a:p>
            <a:r>
              <a:rPr lang="bg-BG" dirty="0" smtClean="0"/>
              <a:t>Защо го използваме?</a:t>
            </a:r>
            <a:endParaRPr lang="en-US" dirty="0"/>
          </a:p>
          <a:p>
            <a:pPr lvl="1"/>
            <a:r>
              <a:rPr lang="bg-BG" dirty="0" smtClean="0"/>
              <a:t>Понякога желаем да зададем ред на операциите, които използва метода, но позволяват на наследниците да предоставят тяхна реализация на някои от тези операции</a:t>
            </a:r>
          </a:p>
          <a:p>
            <a:pPr lvl="1"/>
            <a:endParaRPr lang="en-US" dirty="0"/>
          </a:p>
          <a:p>
            <a:pPr lvl="1"/>
            <a:r>
              <a:rPr lang="bg-BG" dirty="0" smtClean="0"/>
              <a:t>Нека е дадено</a:t>
            </a:r>
            <a:r>
              <a:rPr lang="en-US" dirty="0" smtClean="0"/>
              <a:t>:</a:t>
            </a:r>
            <a:endParaRPr lang="bg-B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149080"/>
            <a:ext cx="5373957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991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Factory Method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bg-BG" dirty="0" smtClean="0"/>
              <a:t>Участници</a:t>
            </a:r>
            <a:endParaRPr lang="en-US" dirty="0"/>
          </a:p>
          <a:p>
            <a:pPr lvl="1"/>
            <a:r>
              <a:rPr lang="en-US" dirty="0" smtClean="0"/>
              <a:t>Product</a:t>
            </a:r>
            <a:endParaRPr lang="en-US" dirty="0"/>
          </a:p>
          <a:p>
            <a:pPr lvl="2"/>
            <a:r>
              <a:rPr lang="bg-BG" dirty="0" smtClean="0"/>
              <a:t>Дефинира интерфейс за типа на обектите , които създава чрез  </a:t>
            </a:r>
            <a:r>
              <a:rPr lang="en-US" dirty="0" smtClean="0"/>
              <a:t>factory method</a:t>
            </a:r>
            <a:endParaRPr lang="en-US" dirty="0"/>
          </a:p>
          <a:p>
            <a:pPr lvl="1"/>
            <a:r>
              <a:rPr lang="en-US" dirty="0" err="1" smtClean="0"/>
              <a:t>ConcreteProduct</a:t>
            </a:r>
            <a:endParaRPr lang="en-US" dirty="0"/>
          </a:p>
          <a:p>
            <a:pPr lvl="2"/>
            <a:r>
              <a:rPr lang="bg-BG" dirty="0" smtClean="0"/>
              <a:t>Реализира </a:t>
            </a:r>
            <a:r>
              <a:rPr lang="en-US" dirty="0" smtClean="0"/>
              <a:t>Product </a:t>
            </a:r>
            <a:r>
              <a:rPr lang="en-US" dirty="0"/>
              <a:t>interface</a:t>
            </a:r>
          </a:p>
          <a:p>
            <a:pPr lvl="1"/>
            <a:r>
              <a:rPr lang="en-US" dirty="0" smtClean="0"/>
              <a:t>Creator</a:t>
            </a:r>
            <a:endParaRPr lang="en-US" dirty="0"/>
          </a:p>
          <a:p>
            <a:pPr lvl="2"/>
            <a:r>
              <a:rPr lang="bg-BG" dirty="0" smtClean="0"/>
              <a:t>Декларира </a:t>
            </a:r>
            <a:r>
              <a:rPr lang="en-US" dirty="0" smtClean="0"/>
              <a:t>factory </a:t>
            </a:r>
            <a:r>
              <a:rPr lang="en-US" dirty="0"/>
              <a:t>method, </a:t>
            </a:r>
            <a:r>
              <a:rPr lang="bg-BG" dirty="0" smtClean="0"/>
              <a:t>който връща обект от тип</a:t>
            </a:r>
            <a:r>
              <a:rPr lang="en-US" dirty="0" smtClean="0"/>
              <a:t> </a:t>
            </a:r>
            <a:r>
              <a:rPr lang="en-US" dirty="0"/>
              <a:t>Product</a:t>
            </a:r>
          </a:p>
          <a:p>
            <a:pPr lvl="1"/>
            <a:r>
              <a:rPr lang="en-US" dirty="0" err="1" smtClean="0"/>
              <a:t>ConcreteCreator</a:t>
            </a:r>
            <a:endParaRPr lang="en-US" dirty="0"/>
          </a:p>
          <a:p>
            <a:pPr lvl="2"/>
            <a:r>
              <a:rPr lang="bg-BG" dirty="0" smtClean="0"/>
              <a:t>Припокрива </a:t>
            </a:r>
            <a:r>
              <a:rPr lang="en-US" dirty="0" smtClean="0"/>
              <a:t>factory </a:t>
            </a:r>
            <a:r>
              <a:rPr lang="en-US" dirty="0"/>
              <a:t>method </a:t>
            </a:r>
            <a:r>
              <a:rPr lang="bg-BG" dirty="0" smtClean="0"/>
              <a:t>за да върне инстанция на </a:t>
            </a:r>
            <a:r>
              <a:rPr lang="en-US" dirty="0" err="1" smtClean="0"/>
              <a:t>ConcreteProduct</a:t>
            </a:r>
            <a:endParaRPr lang="en-US" dirty="0"/>
          </a:p>
          <a:p>
            <a:r>
              <a:rPr lang="bg-BG" dirty="0" smtClean="0"/>
              <a:t>Сътрудничества </a:t>
            </a:r>
            <a:endParaRPr lang="en-US" dirty="0"/>
          </a:p>
          <a:p>
            <a:pPr lvl="1"/>
            <a:r>
              <a:rPr lang="en-US" dirty="0" smtClean="0"/>
              <a:t>Creator </a:t>
            </a:r>
            <a:r>
              <a:rPr lang="bg-BG" dirty="0" smtClean="0"/>
              <a:t>разчита на своите наследници да реализират </a:t>
            </a:r>
            <a:r>
              <a:rPr lang="en-US" dirty="0" smtClean="0"/>
              <a:t>factory method</a:t>
            </a:r>
            <a:r>
              <a:rPr lang="bg-BG" dirty="0" smtClean="0"/>
              <a:t>, така че да върне инстанция на подходящ</a:t>
            </a:r>
            <a:r>
              <a:rPr lang="en-US" dirty="0" smtClean="0"/>
              <a:t> </a:t>
            </a:r>
            <a:r>
              <a:rPr lang="en-US" dirty="0" err="1"/>
              <a:t>ConcreteProduct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672078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Factory Method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Какво означава </a:t>
            </a:r>
            <a:r>
              <a:rPr lang="en-US" dirty="0" smtClean="0"/>
              <a:t>"Factory </a:t>
            </a:r>
            <a:r>
              <a:rPr lang="en-US" dirty="0" smtClean="0"/>
              <a:t>Method </a:t>
            </a:r>
            <a:r>
              <a:rPr lang="en-US" dirty="0"/>
              <a:t>Pattern </a:t>
            </a:r>
            <a:r>
              <a:rPr lang="bg-BG" dirty="0" smtClean="0"/>
              <a:t>позволява на наследниците да определят кой клас да инстанцират</a:t>
            </a:r>
            <a:r>
              <a:rPr lang="en-US" dirty="0" smtClean="0"/>
              <a:t>"</a:t>
            </a:r>
            <a:r>
              <a:rPr lang="bg-BG" dirty="0" smtClean="0"/>
              <a:t>?</a:t>
            </a:r>
            <a:endParaRPr lang="en-US" dirty="0"/>
          </a:p>
          <a:p>
            <a:pPr lvl="1"/>
            <a:r>
              <a:rPr lang="bg-BG" dirty="0" smtClean="0"/>
              <a:t>Това означава, че класа</a:t>
            </a:r>
            <a:r>
              <a:rPr lang="en-US" dirty="0" smtClean="0"/>
              <a:t> </a:t>
            </a:r>
            <a:r>
              <a:rPr lang="en-US" dirty="0"/>
              <a:t>Creator </a:t>
            </a:r>
            <a:r>
              <a:rPr lang="bg-BG" dirty="0" smtClean="0"/>
              <a:t>е написан без знание какъв конкретен </a:t>
            </a:r>
            <a:r>
              <a:rPr lang="en-US" dirty="0" err="1" smtClean="0"/>
              <a:t>ConcreteProduct</a:t>
            </a:r>
            <a:r>
              <a:rPr lang="en-US" dirty="0" smtClean="0"/>
              <a:t> </a:t>
            </a:r>
            <a:r>
              <a:rPr lang="bg-BG" dirty="0" smtClean="0"/>
              <a:t>обект ще се създаде. Той се определя изцяло от наследника на</a:t>
            </a:r>
            <a:r>
              <a:rPr lang="en-US" dirty="0" smtClean="0"/>
              <a:t> </a:t>
            </a:r>
            <a:r>
              <a:rPr lang="en-US" dirty="0" err="1" smtClean="0"/>
              <a:t>ConcreteCreator</a:t>
            </a:r>
            <a:r>
              <a:rPr lang="en-US" dirty="0" smtClean="0"/>
              <a:t> </a:t>
            </a:r>
            <a:r>
              <a:rPr lang="bg-BG" dirty="0" smtClean="0"/>
              <a:t>и се използва от приложението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bg-BG" dirty="0" smtClean="0"/>
              <a:t>Това не означава, че решение се взима по време на изпълнение на кода кой клас </a:t>
            </a:r>
            <a:r>
              <a:rPr lang="en-US" dirty="0" err="1" smtClean="0"/>
              <a:t>ConreteProduct</a:t>
            </a:r>
            <a:r>
              <a:rPr lang="en-US" dirty="0" smtClean="0"/>
              <a:t> </a:t>
            </a:r>
            <a:r>
              <a:rPr lang="bg-BG" dirty="0" smtClean="0"/>
              <a:t>да се създаде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686910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Factory Method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Clients can also use factory methods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factory </a:t>
            </a:r>
            <a:r>
              <a:rPr lang="en-US" dirty="0"/>
              <a:t>method </a:t>
            </a:r>
            <a:r>
              <a:rPr lang="bg-BG" dirty="0" smtClean="0"/>
              <a:t>в този случай е</a:t>
            </a:r>
            <a:r>
              <a:rPr lang="en-US" dirty="0" smtClean="0"/>
              <a:t> </a:t>
            </a:r>
            <a:r>
              <a:rPr lang="en-US" dirty="0" err="1"/>
              <a:t>createManipulator</a:t>
            </a:r>
            <a:r>
              <a:rPr lang="en-US" dirty="0"/>
              <a:t>()</a:t>
            </a:r>
            <a:endParaRPr lang="bg-B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1916832"/>
            <a:ext cx="7581900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24438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Factory Method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i="1" dirty="0" smtClean="0"/>
              <a:t>Независимо</a:t>
            </a:r>
            <a:r>
              <a:rPr lang="bg-BG" i="1" dirty="0" smtClean="0"/>
              <a:t> че </a:t>
            </a:r>
            <a:r>
              <a:rPr lang="en-US" i="1" dirty="0" smtClean="0"/>
              <a:t>Client </a:t>
            </a:r>
            <a:r>
              <a:rPr lang="bg-BG" i="1" dirty="0" smtClean="0"/>
              <a:t>делегира създаването на </a:t>
            </a:r>
            <a:r>
              <a:rPr lang="en-US" i="1" dirty="0" err="1" smtClean="0"/>
              <a:t>ConcreteManipulator</a:t>
            </a:r>
            <a:r>
              <a:rPr lang="en-US" i="1" dirty="0" smtClean="0"/>
              <a:t> </a:t>
            </a:r>
            <a:r>
              <a:rPr lang="bg-BG" i="1" dirty="0" smtClean="0"/>
              <a:t>на </a:t>
            </a:r>
            <a:r>
              <a:rPr lang="en-US" i="1" dirty="0" err="1" smtClean="0"/>
              <a:t>ConcreteFigure</a:t>
            </a:r>
            <a:r>
              <a:rPr lang="en-US" i="1" dirty="0" smtClean="0"/>
              <a:t> </a:t>
            </a:r>
            <a:r>
              <a:rPr lang="bg-BG" i="1" dirty="0" smtClean="0"/>
              <a:t>обект, фокусът на шаблона е КАК специфичен наследник на </a:t>
            </a:r>
            <a:r>
              <a:rPr lang="en-US" i="1" dirty="0" smtClean="0"/>
              <a:t>Figure</a:t>
            </a:r>
            <a:r>
              <a:rPr lang="bg-BG" i="1" dirty="0" smtClean="0"/>
              <a:t> създава един конкретен тип</a:t>
            </a:r>
            <a:r>
              <a:rPr lang="en-US" i="1" dirty="0" smtClean="0"/>
              <a:t> </a:t>
            </a:r>
            <a:r>
              <a:rPr lang="en-US" i="1" dirty="0"/>
              <a:t>Manipulator.  </a:t>
            </a:r>
            <a:endParaRPr lang="bg-BG" i="1" dirty="0"/>
          </a:p>
        </p:txBody>
      </p:sp>
    </p:spTree>
    <p:extLst>
      <p:ext uri="{BB962C8B-B14F-4D97-AF65-F5344CB8AC3E}">
        <p14:creationId xmlns:p14="http://schemas.microsoft.com/office/powerpoint/2010/main" val="15163363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Factory Method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Нека е дадена играта</a:t>
            </a:r>
            <a:r>
              <a:rPr lang="en-US" dirty="0" smtClean="0"/>
              <a:t>:</a:t>
            </a:r>
            <a:endParaRPr lang="bg-BG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20315"/>
            <a:ext cx="6115050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41117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Factory Method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класът </a:t>
            </a:r>
            <a:r>
              <a:rPr lang="en-US" dirty="0" err="1" smtClean="0"/>
              <a:t>MazeGame</a:t>
            </a:r>
            <a:r>
              <a:rPr lang="en-US" dirty="0" smtClean="0"/>
              <a:t> </a:t>
            </a:r>
            <a:r>
              <a:rPr lang="bg-BG" dirty="0" smtClean="0"/>
              <a:t>с метод </a:t>
            </a:r>
            <a:r>
              <a:rPr lang="en-US" dirty="0" err="1" smtClean="0"/>
              <a:t>createMaze</a:t>
            </a:r>
            <a:r>
              <a:rPr lang="en-US" dirty="0"/>
              <a:t>() 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259632" y="227687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/**</a:t>
            </a:r>
          </a:p>
          <a:p>
            <a:r>
              <a:rPr lang="en-US" b="1" dirty="0" smtClean="0"/>
              <a:t>    * </a:t>
            </a:r>
            <a:r>
              <a:rPr lang="en-US" b="1" dirty="0" err="1" smtClean="0"/>
              <a:t>MazeGame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   */</a:t>
            </a:r>
          </a:p>
          <a:p>
            <a:r>
              <a:rPr lang="en-US" b="1" dirty="0" smtClean="0"/>
              <a:t>   public class </a:t>
            </a:r>
            <a:r>
              <a:rPr lang="en-US" b="1" dirty="0" err="1" smtClean="0"/>
              <a:t>MazeGame</a:t>
            </a:r>
            <a:r>
              <a:rPr lang="en-US" b="1" dirty="0" smtClean="0"/>
              <a:t> {</a:t>
            </a:r>
          </a:p>
          <a:p>
            <a:r>
              <a:rPr lang="en-US" b="1" dirty="0" smtClean="0"/>
              <a:t>     // Create the maze.</a:t>
            </a:r>
          </a:p>
          <a:p>
            <a:r>
              <a:rPr lang="en-US" b="1" dirty="0" smtClean="0"/>
              <a:t>     public Maze </a:t>
            </a:r>
            <a:r>
              <a:rPr lang="en-US" b="1" dirty="0" err="1" smtClean="0"/>
              <a:t>createMaze</a:t>
            </a:r>
            <a:r>
              <a:rPr lang="en-US" b="1" dirty="0" smtClean="0"/>
              <a:t>() {</a:t>
            </a:r>
          </a:p>
          <a:p>
            <a:r>
              <a:rPr lang="en-US" b="1" dirty="0" smtClean="0"/>
              <a:t>       Maze </a:t>
            </a:r>
            <a:r>
              <a:rPr lang="en-US" b="1" dirty="0" err="1" smtClean="0"/>
              <a:t>maze</a:t>
            </a:r>
            <a:r>
              <a:rPr lang="en-US" b="1" dirty="0" smtClean="0"/>
              <a:t> = new Maze();</a:t>
            </a:r>
          </a:p>
          <a:p>
            <a:r>
              <a:rPr lang="en-US" b="1" dirty="0" smtClean="0"/>
              <a:t>       Room r1 = new Room(1);</a:t>
            </a:r>
          </a:p>
          <a:p>
            <a:r>
              <a:rPr lang="en-US" b="1" dirty="0" smtClean="0"/>
              <a:t>       Room r2 = new Room(2);</a:t>
            </a:r>
          </a:p>
          <a:p>
            <a:r>
              <a:rPr lang="en-US" b="1" dirty="0" smtClean="0"/>
              <a:t>       Door </a:t>
            </a:r>
            <a:r>
              <a:rPr lang="en-US" b="1" dirty="0" err="1" smtClean="0"/>
              <a:t>door</a:t>
            </a:r>
            <a:r>
              <a:rPr lang="en-US" b="1" dirty="0" smtClean="0"/>
              <a:t> = new Door(r1, r2);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maze.addRoom</a:t>
            </a:r>
            <a:r>
              <a:rPr lang="en-US" b="1" dirty="0" smtClean="0"/>
              <a:t>(r1);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maze.addRoom</a:t>
            </a:r>
            <a:r>
              <a:rPr lang="en-US" b="1" dirty="0" smtClean="0"/>
              <a:t>(r2);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55739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Factory Method Example 2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1859339"/>
            <a:ext cx="61206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    r1.setSide(</a:t>
            </a:r>
            <a:r>
              <a:rPr lang="en-US" b="1" dirty="0" err="1" smtClean="0"/>
              <a:t>MazeGame.North</a:t>
            </a:r>
            <a:r>
              <a:rPr lang="en-US" b="1" dirty="0" smtClean="0"/>
              <a:t>, new Wall());</a:t>
            </a:r>
          </a:p>
          <a:p>
            <a:r>
              <a:rPr lang="en-US" b="1" dirty="0" smtClean="0"/>
              <a:t>       r1.setSide(</a:t>
            </a:r>
            <a:r>
              <a:rPr lang="en-US" b="1" dirty="0" err="1" smtClean="0"/>
              <a:t>MazeGame.East</a:t>
            </a:r>
            <a:r>
              <a:rPr lang="en-US" b="1" dirty="0" smtClean="0"/>
              <a:t>, door);</a:t>
            </a:r>
          </a:p>
          <a:p>
            <a:r>
              <a:rPr lang="en-US" b="1" dirty="0" smtClean="0"/>
              <a:t>       r1.setSide(</a:t>
            </a:r>
            <a:r>
              <a:rPr lang="en-US" b="1" dirty="0" err="1" smtClean="0"/>
              <a:t>MazeGame.South</a:t>
            </a:r>
            <a:r>
              <a:rPr lang="en-US" b="1" dirty="0" smtClean="0"/>
              <a:t>, new Wall());</a:t>
            </a:r>
          </a:p>
          <a:p>
            <a:r>
              <a:rPr lang="en-US" b="1" dirty="0" smtClean="0"/>
              <a:t>       r1.setSide(</a:t>
            </a:r>
            <a:r>
              <a:rPr lang="en-US" b="1" dirty="0" err="1" smtClean="0"/>
              <a:t>MazeGame.West</a:t>
            </a:r>
            <a:r>
              <a:rPr lang="en-US" b="1" dirty="0" smtClean="0"/>
              <a:t>, new Wall());</a:t>
            </a:r>
          </a:p>
          <a:p>
            <a:r>
              <a:rPr lang="en-US" b="1" dirty="0" smtClean="0"/>
              <a:t>       r2.setSide(</a:t>
            </a:r>
            <a:r>
              <a:rPr lang="en-US" b="1" dirty="0" err="1" smtClean="0"/>
              <a:t>MazeGame.North</a:t>
            </a:r>
            <a:r>
              <a:rPr lang="en-US" b="1" dirty="0" smtClean="0"/>
              <a:t>, new Wall());</a:t>
            </a:r>
          </a:p>
          <a:p>
            <a:r>
              <a:rPr lang="en-US" b="1" dirty="0" smtClean="0"/>
              <a:t>       r2.setSide(</a:t>
            </a:r>
            <a:r>
              <a:rPr lang="en-US" b="1" dirty="0" err="1" smtClean="0"/>
              <a:t>MazeGame.East</a:t>
            </a:r>
            <a:r>
              <a:rPr lang="en-US" b="1" dirty="0" smtClean="0"/>
              <a:t>, new Wall());</a:t>
            </a:r>
          </a:p>
          <a:p>
            <a:r>
              <a:rPr lang="en-US" b="1" dirty="0" smtClean="0"/>
              <a:t>       r2.setSide(</a:t>
            </a:r>
            <a:r>
              <a:rPr lang="en-US" b="1" dirty="0" err="1" smtClean="0"/>
              <a:t>MazeGame.South</a:t>
            </a:r>
            <a:r>
              <a:rPr lang="en-US" b="1" dirty="0" smtClean="0"/>
              <a:t>, new Wall());</a:t>
            </a:r>
          </a:p>
          <a:p>
            <a:r>
              <a:rPr lang="en-US" b="1" dirty="0" smtClean="0"/>
              <a:t>       r2.setSide(</a:t>
            </a:r>
            <a:r>
              <a:rPr lang="en-US" b="1" dirty="0" err="1" smtClean="0"/>
              <a:t>MazeGame.West</a:t>
            </a:r>
            <a:r>
              <a:rPr lang="en-US" b="1" dirty="0" smtClean="0"/>
              <a:t>, door);</a:t>
            </a:r>
          </a:p>
          <a:p>
            <a:r>
              <a:rPr lang="en-US" b="1" dirty="0" smtClean="0"/>
              <a:t>       return maze;</a:t>
            </a:r>
          </a:p>
          <a:p>
            <a:r>
              <a:rPr lang="en-US" b="1" dirty="0" smtClean="0"/>
              <a:t>     }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99684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Factory Method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g-BG" dirty="0" smtClean="0"/>
              <a:t>Проблемът с този </a:t>
            </a:r>
            <a:r>
              <a:rPr lang="en-US" dirty="0" err="1" smtClean="0"/>
              <a:t>createMaze</a:t>
            </a:r>
            <a:r>
              <a:rPr lang="en-US" dirty="0"/>
              <a:t>() </a:t>
            </a:r>
            <a:r>
              <a:rPr lang="bg-BG" dirty="0" smtClean="0"/>
              <a:t>метод е липсана на гъвкавост.</a:t>
            </a:r>
            <a:endParaRPr lang="en-US" dirty="0"/>
          </a:p>
          <a:p>
            <a:r>
              <a:rPr lang="bg-BG" dirty="0" smtClean="0"/>
              <a:t>Какво ще се случи, ако искаме да разширим </a:t>
            </a:r>
            <a:r>
              <a:rPr lang="bg-BG" dirty="0" smtClean="0"/>
              <a:t>лабиринтите като добавим </a:t>
            </a:r>
            <a:r>
              <a:rPr lang="en-US" dirty="0" err="1" smtClean="0"/>
              <a:t>EnchantedRooms</a:t>
            </a:r>
            <a:r>
              <a:rPr lang="en-US" dirty="0" smtClean="0"/>
              <a:t> </a:t>
            </a:r>
            <a:r>
              <a:rPr lang="bg-BG" dirty="0" smtClean="0"/>
              <a:t>и </a:t>
            </a:r>
            <a:r>
              <a:rPr lang="en-US" dirty="0" err="1" smtClean="0"/>
              <a:t>EnchantedDoors</a:t>
            </a:r>
            <a:r>
              <a:rPr lang="en-US" dirty="0"/>
              <a:t>?  </a:t>
            </a:r>
            <a:r>
              <a:rPr lang="bg-BG" dirty="0" smtClean="0"/>
              <a:t>Или да добавим лабиринт „секретен агент“ с </a:t>
            </a:r>
            <a:r>
              <a:rPr lang="en-US" dirty="0" err="1" smtClean="0"/>
              <a:t>DoorWithLock</a:t>
            </a:r>
            <a:r>
              <a:rPr lang="en-US" dirty="0" smtClean="0"/>
              <a:t> </a:t>
            </a:r>
            <a:r>
              <a:rPr lang="bg-BG" dirty="0" smtClean="0"/>
              <a:t>и </a:t>
            </a:r>
            <a:r>
              <a:rPr lang="en-US" dirty="0" err="1" smtClean="0"/>
              <a:t>WallWithHiddenDoor</a:t>
            </a:r>
            <a:r>
              <a:rPr lang="en-US" dirty="0"/>
              <a:t>?</a:t>
            </a:r>
          </a:p>
          <a:p>
            <a:r>
              <a:rPr lang="bg-BG" dirty="0" smtClean="0"/>
              <a:t>Какво ще правим с метода </a:t>
            </a:r>
            <a:r>
              <a:rPr lang="en-US" dirty="0" err="1" smtClean="0"/>
              <a:t>createMaze</a:t>
            </a:r>
            <a:r>
              <a:rPr lang="en-US" dirty="0" smtClean="0"/>
              <a:t>()? </a:t>
            </a:r>
            <a:r>
              <a:rPr lang="bg-BG" dirty="0" smtClean="0"/>
              <a:t>Ще се наложат значителни промени, защото явното инстанциране с използване на </a:t>
            </a:r>
            <a:r>
              <a:rPr lang="en-US" dirty="0" smtClean="0"/>
              <a:t>new </a:t>
            </a:r>
            <a:r>
              <a:rPr lang="bg-BG" dirty="0" smtClean="0"/>
              <a:t>операция за</a:t>
            </a:r>
            <a:r>
              <a:rPr lang="bg-BG" dirty="0" smtClean="0"/>
              <a:t> обектите трябва да включва и новите класове. Как можем да направим нов дизайн на играта, за да улесним създаването на новите обекти с </a:t>
            </a:r>
            <a:r>
              <a:rPr lang="en-US" dirty="0" err="1" smtClean="0"/>
              <a:t>createMaze</a:t>
            </a:r>
            <a:r>
              <a:rPr lang="en-US" dirty="0" smtClean="0"/>
              <a:t>()?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0239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Factory Method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Нека добавим </a:t>
            </a:r>
            <a:r>
              <a:rPr lang="en-US" dirty="0" smtClean="0"/>
              <a:t>factory method</a:t>
            </a:r>
            <a:r>
              <a:rPr lang="bg-BG" dirty="0" smtClean="0"/>
              <a:t>-и към</a:t>
            </a:r>
            <a:r>
              <a:rPr lang="en-US" dirty="0" smtClean="0"/>
              <a:t> </a:t>
            </a:r>
            <a:r>
              <a:rPr lang="en-US" dirty="0" err="1"/>
              <a:t>MazeGame</a:t>
            </a:r>
            <a:r>
              <a:rPr lang="en-US" dirty="0"/>
              <a:t> 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2327969"/>
            <a:ext cx="65527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/**</a:t>
            </a:r>
          </a:p>
          <a:p>
            <a:r>
              <a:rPr lang="en-US" b="1" dirty="0" smtClean="0"/>
              <a:t>    * </a:t>
            </a:r>
            <a:r>
              <a:rPr lang="en-US" b="1" dirty="0" err="1" smtClean="0"/>
              <a:t>MazeGame</a:t>
            </a:r>
            <a:r>
              <a:rPr lang="en-US" b="1" dirty="0" smtClean="0"/>
              <a:t> with a factory methods.</a:t>
            </a:r>
          </a:p>
          <a:p>
            <a:r>
              <a:rPr lang="en-US" b="1" dirty="0" smtClean="0"/>
              <a:t>    */</a:t>
            </a:r>
          </a:p>
          <a:p>
            <a:r>
              <a:rPr lang="en-US" b="1" dirty="0" smtClean="0"/>
              <a:t>   public class </a:t>
            </a:r>
            <a:r>
              <a:rPr lang="en-US" b="1" dirty="0" err="1" smtClean="0"/>
              <a:t>MazeGame</a:t>
            </a:r>
            <a:r>
              <a:rPr lang="en-US" b="1" dirty="0" smtClean="0"/>
              <a:t> {</a:t>
            </a:r>
          </a:p>
          <a:p>
            <a:endParaRPr lang="en-US" b="1" dirty="0" smtClean="0"/>
          </a:p>
          <a:p>
            <a:r>
              <a:rPr lang="en-US" b="1" dirty="0" smtClean="0"/>
              <a:t>      public Maze </a:t>
            </a:r>
            <a:r>
              <a:rPr lang="en-US" b="1" dirty="0" err="1" smtClean="0"/>
              <a:t>makeMaze</a:t>
            </a:r>
            <a:r>
              <a:rPr lang="en-US" b="1" dirty="0" smtClean="0"/>
              <a:t>() {return new Maze();}</a:t>
            </a:r>
          </a:p>
          <a:p>
            <a:endParaRPr lang="en-US" b="1" dirty="0" smtClean="0"/>
          </a:p>
          <a:p>
            <a:r>
              <a:rPr lang="en-US" b="1" dirty="0" smtClean="0"/>
              <a:t>      public Room </a:t>
            </a:r>
            <a:r>
              <a:rPr lang="en-US" b="1" dirty="0" err="1" smtClean="0"/>
              <a:t>makeRoom</a:t>
            </a:r>
            <a:r>
              <a:rPr lang="en-US" b="1" dirty="0" smtClean="0"/>
              <a:t>(</a:t>
            </a:r>
            <a:r>
              <a:rPr lang="en-US" b="1" dirty="0" err="1" smtClean="0"/>
              <a:t>int</a:t>
            </a:r>
            <a:r>
              <a:rPr lang="en-US" b="1" dirty="0" smtClean="0"/>
              <a:t> n) {return new Room(n);}</a:t>
            </a:r>
          </a:p>
          <a:p>
            <a:endParaRPr lang="en-US" b="1" dirty="0" smtClean="0"/>
          </a:p>
          <a:p>
            <a:r>
              <a:rPr lang="en-US" b="1" dirty="0" smtClean="0"/>
              <a:t>      public Wall </a:t>
            </a:r>
            <a:r>
              <a:rPr lang="en-US" b="1" dirty="0" err="1" smtClean="0"/>
              <a:t>makeWall</a:t>
            </a:r>
            <a:r>
              <a:rPr lang="en-US" b="1" dirty="0" smtClean="0"/>
              <a:t>() {return new Wall();}</a:t>
            </a:r>
          </a:p>
          <a:p>
            <a:endParaRPr lang="en-US" b="1" dirty="0" smtClean="0"/>
          </a:p>
          <a:p>
            <a:r>
              <a:rPr lang="en-US" b="1" dirty="0" smtClean="0"/>
              <a:t>      public Door </a:t>
            </a:r>
            <a:r>
              <a:rPr lang="en-US" b="1" dirty="0" err="1" smtClean="0"/>
              <a:t>makeDoor</a:t>
            </a:r>
            <a:r>
              <a:rPr lang="en-US" b="1" dirty="0" smtClean="0"/>
              <a:t>(Room r1, Room r2)</a:t>
            </a:r>
          </a:p>
          <a:p>
            <a:r>
              <a:rPr lang="en-US" b="1" dirty="0" smtClean="0"/>
              <a:t>        {return new Door(r1, r2);}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418352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1143000"/>
          </a:xfrm>
        </p:spPr>
        <p:txBody>
          <a:bodyPr/>
          <a:lstStyle/>
          <a:p>
            <a:r>
              <a:rPr lang="en-US" dirty="0"/>
              <a:t>Factory Method Example 2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1364406"/>
            <a:ext cx="54543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public Maze </a:t>
            </a:r>
            <a:r>
              <a:rPr lang="en-US" b="1" dirty="0" err="1" smtClean="0"/>
              <a:t>createMaze</a:t>
            </a:r>
            <a:r>
              <a:rPr lang="en-US" b="1" dirty="0" smtClean="0"/>
              <a:t>() {</a:t>
            </a:r>
          </a:p>
          <a:p>
            <a:r>
              <a:rPr lang="en-US" b="1" dirty="0" smtClean="0"/>
              <a:t>       Maze </a:t>
            </a:r>
            <a:r>
              <a:rPr lang="en-US" b="1" dirty="0" err="1" smtClean="0"/>
              <a:t>maze</a:t>
            </a:r>
            <a:r>
              <a:rPr lang="en-US" b="1" dirty="0" smtClean="0"/>
              <a:t> = </a:t>
            </a:r>
            <a:r>
              <a:rPr lang="en-US" b="1" dirty="0" err="1" smtClean="0"/>
              <a:t>makeMaze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Room r1 = </a:t>
            </a:r>
            <a:r>
              <a:rPr lang="en-US" b="1" dirty="0" err="1" smtClean="0"/>
              <a:t>makeRoom</a:t>
            </a:r>
            <a:r>
              <a:rPr lang="en-US" b="1" dirty="0" smtClean="0"/>
              <a:t>(1);</a:t>
            </a:r>
          </a:p>
          <a:p>
            <a:r>
              <a:rPr lang="en-US" b="1" dirty="0" smtClean="0"/>
              <a:t>       Room r2 = </a:t>
            </a:r>
            <a:r>
              <a:rPr lang="en-US" b="1" dirty="0" err="1" smtClean="0"/>
              <a:t>makeRoom</a:t>
            </a:r>
            <a:r>
              <a:rPr lang="en-US" b="1" dirty="0" smtClean="0"/>
              <a:t>(2);</a:t>
            </a:r>
          </a:p>
          <a:p>
            <a:r>
              <a:rPr lang="en-US" b="1" dirty="0" smtClean="0"/>
              <a:t>       Door </a:t>
            </a:r>
            <a:r>
              <a:rPr lang="en-US" b="1" dirty="0" err="1" smtClean="0"/>
              <a:t>door</a:t>
            </a:r>
            <a:r>
              <a:rPr lang="en-US" b="1" dirty="0" smtClean="0"/>
              <a:t> = </a:t>
            </a:r>
            <a:r>
              <a:rPr lang="en-US" b="1" dirty="0" err="1" smtClean="0"/>
              <a:t>makeDoor</a:t>
            </a:r>
            <a:r>
              <a:rPr lang="en-US" b="1" dirty="0" smtClean="0"/>
              <a:t>(r1, r2);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maze.addRoom</a:t>
            </a:r>
            <a:r>
              <a:rPr lang="en-US" b="1" dirty="0" smtClean="0"/>
              <a:t>(r1);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maze.addRoom</a:t>
            </a:r>
            <a:r>
              <a:rPr lang="en-US" b="1" dirty="0" smtClean="0"/>
              <a:t>(r2);</a:t>
            </a:r>
          </a:p>
          <a:p>
            <a:r>
              <a:rPr lang="en-US" b="1" dirty="0" smtClean="0"/>
              <a:t>       r1.setSide(</a:t>
            </a:r>
            <a:r>
              <a:rPr lang="en-US" b="1" dirty="0" err="1" smtClean="0"/>
              <a:t>MazeGame.North</a:t>
            </a:r>
            <a:r>
              <a:rPr lang="en-US" b="1" dirty="0" smtClean="0"/>
              <a:t>, </a:t>
            </a:r>
            <a:r>
              <a:rPr lang="en-US" b="1" dirty="0" err="1" smtClean="0"/>
              <a:t>makeWall</a:t>
            </a:r>
            <a:r>
              <a:rPr lang="en-US" b="1" dirty="0" smtClean="0"/>
              <a:t>());</a:t>
            </a:r>
          </a:p>
          <a:p>
            <a:r>
              <a:rPr lang="en-US" b="1" dirty="0" smtClean="0"/>
              <a:t>       r1.setSide(</a:t>
            </a:r>
            <a:r>
              <a:rPr lang="en-US" b="1" dirty="0" err="1" smtClean="0"/>
              <a:t>MazeGame.East</a:t>
            </a:r>
            <a:r>
              <a:rPr lang="en-US" b="1" dirty="0" smtClean="0"/>
              <a:t>, door);</a:t>
            </a:r>
          </a:p>
          <a:p>
            <a:r>
              <a:rPr lang="en-US" b="1" dirty="0" smtClean="0"/>
              <a:t>       r1.setSide(</a:t>
            </a:r>
            <a:r>
              <a:rPr lang="en-US" b="1" dirty="0" err="1" smtClean="0"/>
              <a:t>MazeGame.South</a:t>
            </a:r>
            <a:r>
              <a:rPr lang="en-US" b="1" dirty="0" smtClean="0"/>
              <a:t>, </a:t>
            </a:r>
            <a:r>
              <a:rPr lang="en-US" b="1" dirty="0" err="1" smtClean="0"/>
              <a:t>makeWall</a:t>
            </a:r>
            <a:r>
              <a:rPr lang="en-US" b="1" dirty="0" smtClean="0"/>
              <a:t>());</a:t>
            </a:r>
          </a:p>
          <a:p>
            <a:r>
              <a:rPr lang="en-US" b="1" dirty="0" smtClean="0"/>
              <a:t>       r1.setSide(</a:t>
            </a:r>
            <a:r>
              <a:rPr lang="en-US" b="1" dirty="0" err="1" smtClean="0"/>
              <a:t>MazeGame.West</a:t>
            </a:r>
            <a:r>
              <a:rPr lang="en-US" b="1" dirty="0" smtClean="0"/>
              <a:t>, </a:t>
            </a:r>
            <a:r>
              <a:rPr lang="en-US" b="1" dirty="0" err="1" smtClean="0"/>
              <a:t>makeWall</a:t>
            </a:r>
            <a:r>
              <a:rPr lang="en-US" b="1" dirty="0" smtClean="0"/>
              <a:t>());</a:t>
            </a:r>
          </a:p>
          <a:p>
            <a:r>
              <a:rPr lang="en-US" b="1" dirty="0" smtClean="0"/>
              <a:t>       r2.setSide(</a:t>
            </a:r>
            <a:r>
              <a:rPr lang="en-US" b="1" dirty="0" err="1" smtClean="0"/>
              <a:t>MazeGame.North</a:t>
            </a:r>
            <a:r>
              <a:rPr lang="en-US" b="1" dirty="0" smtClean="0"/>
              <a:t>, </a:t>
            </a:r>
            <a:r>
              <a:rPr lang="en-US" b="1" dirty="0" err="1" smtClean="0"/>
              <a:t>makeWall</a:t>
            </a:r>
            <a:r>
              <a:rPr lang="en-US" b="1" dirty="0" smtClean="0"/>
              <a:t>());</a:t>
            </a:r>
          </a:p>
          <a:p>
            <a:r>
              <a:rPr lang="en-US" b="1" dirty="0" smtClean="0"/>
              <a:t>       r2.setSide(</a:t>
            </a:r>
            <a:r>
              <a:rPr lang="en-US" b="1" dirty="0" err="1" smtClean="0"/>
              <a:t>MazeGame.East</a:t>
            </a:r>
            <a:r>
              <a:rPr lang="en-US" b="1" dirty="0" smtClean="0"/>
              <a:t>, </a:t>
            </a:r>
            <a:r>
              <a:rPr lang="en-US" b="1" dirty="0" err="1" smtClean="0"/>
              <a:t>makeWall</a:t>
            </a:r>
            <a:r>
              <a:rPr lang="en-US" b="1" dirty="0" smtClean="0"/>
              <a:t>());</a:t>
            </a:r>
          </a:p>
          <a:p>
            <a:r>
              <a:rPr lang="en-US" b="1" dirty="0" smtClean="0"/>
              <a:t>       r2.setSide(</a:t>
            </a:r>
            <a:r>
              <a:rPr lang="en-US" b="1" dirty="0" err="1" smtClean="0"/>
              <a:t>MazeGame.South</a:t>
            </a:r>
            <a:r>
              <a:rPr lang="en-US" b="1" dirty="0" smtClean="0"/>
              <a:t>, </a:t>
            </a:r>
            <a:r>
              <a:rPr lang="en-US" b="1" dirty="0" err="1" smtClean="0"/>
              <a:t>makeWall</a:t>
            </a:r>
            <a:r>
              <a:rPr lang="en-US" b="1" dirty="0" smtClean="0"/>
              <a:t>());</a:t>
            </a:r>
          </a:p>
          <a:p>
            <a:r>
              <a:rPr lang="en-US" b="1" dirty="0" smtClean="0"/>
              <a:t>       r2.setSide(</a:t>
            </a:r>
            <a:r>
              <a:rPr lang="en-US" b="1" dirty="0" err="1" smtClean="0"/>
              <a:t>MazeGame.West</a:t>
            </a:r>
            <a:r>
              <a:rPr lang="en-US" b="1" dirty="0" smtClean="0"/>
              <a:t>, door);</a:t>
            </a:r>
          </a:p>
          <a:p>
            <a:r>
              <a:rPr lang="en-US" b="1" dirty="0" smtClean="0"/>
              <a:t>       return maze;</a:t>
            </a:r>
          </a:p>
          <a:p>
            <a:r>
              <a:rPr lang="en-US" b="1" dirty="0" smtClean="0"/>
              <a:t>     }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513887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en-US" b="1" dirty="0"/>
              <a:t>The Template Method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5293568"/>
          </a:xfrm>
        </p:spPr>
        <p:txBody>
          <a:bodyPr>
            <a:normAutofit lnSpcReduction="10000"/>
          </a:bodyPr>
          <a:lstStyle/>
          <a:p>
            <a:r>
              <a:rPr lang="bg-BG" dirty="0" smtClean="0"/>
              <a:t>Методът </a:t>
            </a:r>
            <a:r>
              <a:rPr lang="en-US" dirty="0" smtClean="0"/>
              <a:t>OpenDocument</a:t>
            </a:r>
            <a:r>
              <a:rPr lang="en-US" dirty="0"/>
              <a:t>() </a:t>
            </a:r>
            <a:r>
              <a:rPr lang="bg-BG" dirty="0" smtClean="0"/>
              <a:t>е:</a:t>
            </a:r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bg-BG" sz="2800" dirty="0" smtClean="0"/>
          </a:p>
          <a:p>
            <a:endParaRPr lang="bg-BG" sz="2800" dirty="0"/>
          </a:p>
          <a:p>
            <a:r>
              <a:rPr lang="en-US" sz="2800" dirty="0" smtClean="0"/>
              <a:t>OpenDocument</a:t>
            </a:r>
            <a:r>
              <a:rPr lang="en-US" sz="2800" dirty="0"/>
              <a:t>() </a:t>
            </a:r>
            <a:r>
              <a:rPr lang="bg-BG" sz="2800" dirty="0" smtClean="0"/>
              <a:t>е</a:t>
            </a:r>
            <a:r>
              <a:rPr lang="en-US" sz="2800" dirty="0" smtClean="0"/>
              <a:t> </a:t>
            </a:r>
            <a:r>
              <a:rPr lang="en-US" sz="2800" i="1" dirty="0"/>
              <a:t>Template Method</a:t>
            </a:r>
          </a:p>
          <a:p>
            <a:pPr lvl="1"/>
            <a:r>
              <a:rPr lang="bg-BG" dirty="0" smtClean="0"/>
              <a:t>Шаблонният метод фиксира реда на операциите, но позволява наследниците на</a:t>
            </a:r>
            <a:r>
              <a:rPr lang="en-US" dirty="0" smtClean="0"/>
              <a:t> </a:t>
            </a:r>
            <a:r>
              <a:rPr lang="bg-BG" dirty="0" smtClean="0"/>
              <a:t>класа </a:t>
            </a:r>
            <a:r>
              <a:rPr lang="en-US" dirty="0" smtClean="0"/>
              <a:t>Application </a:t>
            </a:r>
            <a:r>
              <a:rPr lang="bg-BG" dirty="0" smtClean="0"/>
              <a:t>да променят стъпките им както е необходимо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475656" y="1916832"/>
            <a:ext cx="54543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public void </a:t>
            </a:r>
            <a:r>
              <a:rPr lang="en-US" b="1" dirty="0" err="1"/>
              <a:t>OpenDocument</a:t>
            </a:r>
            <a:r>
              <a:rPr lang="en-US" b="1" dirty="0"/>
              <a:t> (String name) {</a:t>
            </a:r>
          </a:p>
          <a:p>
            <a:r>
              <a:rPr lang="en-US" b="1" dirty="0" smtClean="0"/>
              <a:t>    if </a:t>
            </a:r>
            <a:r>
              <a:rPr lang="en-US" b="1" dirty="0"/>
              <a:t>(!</a:t>
            </a:r>
            <a:r>
              <a:rPr lang="en-US" b="1" dirty="0" err="1"/>
              <a:t>CanOpenDocument</a:t>
            </a:r>
            <a:r>
              <a:rPr lang="en-US" b="1" dirty="0"/>
              <a:t>(name)) { return; }</a:t>
            </a:r>
          </a:p>
          <a:p>
            <a:r>
              <a:rPr lang="en-US" b="1" dirty="0" smtClean="0"/>
              <a:t>    Document </a:t>
            </a:r>
            <a:r>
              <a:rPr lang="en-US" b="1" dirty="0"/>
              <a:t>doc = </a:t>
            </a:r>
            <a:r>
              <a:rPr lang="en-US" b="1" dirty="0" err="1"/>
              <a:t>DoCreateDocument</a:t>
            </a:r>
            <a:r>
              <a:rPr lang="en-US" b="1" dirty="0"/>
              <a:t>();</a:t>
            </a:r>
          </a:p>
          <a:p>
            <a:r>
              <a:rPr lang="en-US" b="1" dirty="0" smtClean="0"/>
              <a:t>    if </a:t>
            </a:r>
            <a:r>
              <a:rPr lang="en-US" b="1" dirty="0"/>
              <a:t>(doc != null) {</a:t>
            </a:r>
          </a:p>
          <a:p>
            <a:r>
              <a:rPr lang="en-US" b="1" dirty="0" smtClean="0"/>
              <a:t>        </a:t>
            </a:r>
            <a:r>
              <a:rPr lang="en-US" b="1" dirty="0" err="1" smtClean="0"/>
              <a:t>docs.AddDocument</a:t>
            </a:r>
            <a:r>
              <a:rPr lang="en-US" b="1" dirty="0" smtClean="0"/>
              <a:t>(doc</a:t>
            </a:r>
            <a:r>
              <a:rPr lang="en-US" b="1" dirty="0"/>
              <a:t>);</a:t>
            </a:r>
          </a:p>
          <a:p>
            <a:r>
              <a:rPr lang="en-US" b="1" dirty="0" smtClean="0"/>
              <a:t>        </a:t>
            </a:r>
            <a:r>
              <a:rPr lang="en-US" b="1" dirty="0" err="1" smtClean="0"/>
              <a:t>AboutToOpenDocument</a:t>
            </a:r>
            <a:r>
              <a:rPr lang="en-US" b="1" dirty="0" smtClean="0"/>
              <a:t>(doc</a:t>
            </a:r>
            <a:r>
              <a:rPr lang="en-US" b="1" dirty="0"/>
              <a:t>);</a:t>
            </a:r>
          </a:p>
          <a:p>
            <a:r>
              <a:rPr lang="en-US" b="1" dirty="0" smtClean="0"/>
              <a:t>        </a:t>
            </a:r>
            <a:r>
              <a:rPr lang="en-US" b="1" dirty="0" err="1" smtClean="0"/>
              <a:t>doc.Open</a:t>
            </a:r>
            <a:r>
              <a:rPr lang="en-US" b="1" dirty="0"/>
              <a:t>();</a:t>
            </a:r>
          </a:p>
          <a:p>
            <a:r>
              <a:rPr lang="en-US" b="1" dirty="0" smtClean="0"/>
              <a:t>        </a:t>
            </a:r>
            <a:r>
              <a:rPr lang="en-US" b="1" dirty="0" err="1" smtClean="0"/>
              <a:t>doc.DoRead</a:t>
            </a:r>
            <a:r>
              <a:rPr lang="en-US" b="1" dirty="0"/>
              <a:t>();</a:t>
            </a:r>
          </a:p>
          <a:p>
            <a:r>
              <a:rPr lang="en-US" b="1" dirty="0" smtClean="0"/>
              <a:t>     </a:t>
            </a:r>
            <a:r>
              <a:rPr lang="bg-BG" b="1" dirty="0" smtClean="0"/>
              <a:t>}</a:t>
            </a:r>
            <a:endParaRPr lang="bg-BG" b="1" dirty="0"/>
          </a:p>
          <a:p>
            <a:r>
              <a:rPr lang="bg-BG" b="1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60192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Factory Method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>
            <a:normAutofit fontScale="92500" lnSpcReduction="10000"/>
          </a:bodyPr>
          <a:lstStyle/>
          <a:p>
            <a:r>
              <a:rPr lang="bg-BG" dirty="0" smtClean="0"/>
              <a:t>Ще направим </a:t>
            </a:r>
            <a:r>
              <a:rPr lang="en-US" dirty="0" err="1" smtClean="0"/>
              <a:t>createMaze</a:t>
            </a:r>
            <a:r>
              <a:rPr lang="en-US" dirty="0"/>
              <a:t>() </a:t>
            </a:r>
            <a:r>
              <a:rPr lang="bg-BG" dirty="0" smtClean="0"/>
              <a:t>малко по-сложен, но много по-гъвкав</a:t>
            </a:r>
            <a:r>
              <a:rPr lang="en-US" dirty="0" smtClean="0"/>
              <a:t>!</a:t>
            </a:r>
            <a:endParaRPr lang="en-US" dirty="0"/>
          </a:p>
          <a:p>
            <a:r>
              <a:rPr lang="bg-BG" dirty="0" smtClean="0"/>
              <a:t>Нека е даден </a:t>
            </a:r>
            <a:r>
              <a:rPr lang="en-US" dirty="0" err="1" smtClean="0"/>
              <a:t>EnchantedMazeGame</a:t>
            </a:r>
            <a:r>
              <a:rPr lang="en-US" dirty="0" smtClean="0"/>
              <a:t> :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bg-BG" dirty="0" smtClean="0"/>
          </a:p>
          <a:p>
            <a:endParaRPr lang="en-US" dirty="0" smtClean="0"/>
          </a:p>
          <a:p>
            <a:r>
              <a:rPr lang="bg-BG" dirty="0" smtClean="0"/>
              <a:t>Методът </a:t>
            </a:r>
            <a:r>
              <a:rPr lang="en-US" dirty="0" err="1" smtClean="0"/>
              <a:t>createMaze</a:t>
            </a:r>
            <a:r>
              <a:rPr lang="en-US" dirty="0"/>
              <a:t>() </a:t>
            </a:r>
            <a:r>
              <a:rPr lang="bg-BG" dirty="0" smtClean="0"/>
              <a:t>на класа </a:t>
            </a:r>
            <a:r>
              <a:rPr lang="en-US" dirty="0" err="1" smtClean="0"/>
              <a:t>MazeGame</a:t>
            </a:r>
            <a:r>
              <a:rPr lang="en-US" dirty="0" smtClean="0"/>
              <a:t> </a:t>
            </a:r>
            <a:r>
              <a:rPr lang="bg-BG" dirty="0" smtClean="0"/>
              <a:t>се наследява от </a:t>
            </a:r>
            <a:r>
              <a:rPr lang="en-US" dirty="0" err="1" smtClean="0"/>
              <a:t>EnchantedMazeGame</a:t>
            </a:r>
            <a:r>
              <a:rPr lang="en-US" dirty="0" smtClean="0"/>
              <a:t> </a:t>
            </a:r>
            <a:r>
              <a:rPr lang="bg-BG" dirty="0" smtClean="0"/>
              <a:t>и може да бъде използван за създаване на обикновени или подобрени лабиринти без модификация!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3186842"/>
            <a:ext cx="73448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public class </a:t>
            </a:r>
            <a:r>
              <a:rPr lang="en-US" b="1" dirty="0" err="1" smtClean="0"/>
              <a:t>EnchantedMazeGame</a:t>
            </a:r>
            <a:r>
              <a:rPr lang="en-US" b="1" dirty="0" smtClean="0"/>
              <a:t> extends </a:t>
            </a:r>
            <a:r>
              <a:rPr lang="en-US" b="1" dirty="0" err="1" smtClean="0"/>
              <a:t>MazeGame</a:t>
            </a:r>
            <a:r>
              <a:rPr lang="en-US" b="1" dirty="0" smtClean="0"/>
              <a:t> {</a:t>
            </a:r>
          </a:p>
          <a:p>
            <a:r>
              <a:rPr lang="en-US" b="1" dirty="0" smtClean="0"/>
              <a:t>     public Room </a:t>
            </a:r>
            <a:r>
              <a:rPr lang="en-US" b="1" dirty="0" err="1" smtClean="0"/>
              <a:t>makeRoom</a:t>
            </a:r>
            <a:r>
              <a:rPr lang="en-US" b="1" dirty="0" smtClean="0"/>
              <a:t>(</a:t>
            </a:r>
            <a:r>
              <a:rPr lang="en-US" b="1" dirty="0" err="1" smtClean="0"/>
              <a:t>int</a:t>
            </a:r>
            <a:r>
              <a:rPr lang="en-US" b="1" dirty="0" smtClean="0"/>
              <a:t> n) {return new </a:t>
            </a:r>
            <a:r>
              <a:rPr lang="en-US" b="1" dirty="0" err="1" smtClean="0"/>
              <a:t>EnchantedRoom</a:t>
            </a:r>
            <a:r>
              <a:rPr lang="en-US" b="1" dirty="0" smtClean="0"/>
              <a:t>(n);}</a:t>
            </a:r>
          </a:p>
          <a:p>
            <a:r>
              <a:rPr lang="en-US" b="1" dirty="0" smtClean="0"/>
              <a:t>     public Wall </a:t>
            </a:r>
            <a:r>
              <a:rPr lang="en-US" b="1" dirty="0" err="1" smtClean="0"/>
              <a:t>makeWall</a:t>
            </a:r>
            <a:r>
              <a:rPr lang="en-US" b="1" dirty="0" smtClean="0"/>
              <a:t>() {return new </a:t>
            </a:r>
            <a:r>
              <a:rPr lang="en-US" b="1" dirty="0" err="1" smtClean="0"/>
              <a:t>EnchantedWall</a:t>
            </a:r>
            <a:r>
              <a:rPr lang="en-US" b="1" dirty="0" smtClean="0"/>
              <a:t>();}</a:t>
            </a:r>
          </a:p>
          <a:p>
            <a:r>
              <a:rPr lang="en-US" b="1" dirty="0" smtClean="0"/>
              <a:t>     public Door </a:t>
            </a:r>
            <a:r>
              <a:rPr lang="en-US" b="1" dirty="0" err="1" smtClean="0"/>
              <a:t>makeDoor</a:t>
            </a:r>
            <a:r>
              <a:rPr lang="en-US" b="1" dirty="0" smtClean="0"/>
              <a:t>(Room r1, Room r2)</a:t>
            </a:r>
          </a:p>
          <a:p>
            <a:r>
              <a:rPr lang="en-US" b="1" dirty="0" smtClean="0"/>
              <a:t>       {return new </a:t>
            </a:r>
            <a:r>
              <a:rPr lang="en-US" b="1" dirty="0" err="1" smtClean="0"/>
              <a:t>EnchantedDoor</a:t>
            </a:r>
            <a:r>
              <a:rPr lang="en-US" b="1" dirty="0" smtClean="0"/>
              <a:t>(r1, r2);}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6316939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dirty="0"/>
              <a:t>Factory Method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47800"/>
            <a:ext cx="7931224" cy="4572000"/>
          </a:xfrm>
        </p:spPr>
        <p:txBody>
          <a:bodyPr>
            <a:normAutofit lnSpcReduction="10000"/>
          </a:bodyPr>
          <a:lstStyle/>
          <a:p>
            <a:r>
              <a:rPr lang="bg-BG" dirty="0" smtClean="0"/>
              <a:t>Причината за това е, че методът </a:t>
            </a:r>
            <a:r>
              <a:rPr lang="en-US" dirty="0" err="1" smtClean="0"/>
              <a:t>createMaze</a:t>
            </a:r>
            <a:r>
              <a:rPr lang="en-US" dirty="0"/>
              <a:t>() </a:t>
            </a:r>
            <a:r>
              <a:rPr lang="bg-BG" dirty="0" smtClean="0"/>
              <a:t>на класа</a:t>
            </a:r>
            <a:r>
              <a:rPr lang="en-US" dirty="0" smtClean="0"/>
              <a:t> </a:t>
            </a:r>
            <a:r>
              <a:rPr lang="en-US" dirty="0" err="1" smtClean="0"/>
              <a:t>MazeGame</a:t>
            </a:r>
            <a:r>
              <a:rPr lang="en-US" dirty="0" smtClean="0"/>
              <a:t> </a:t>
            </a:r>
            <a:r>
              <a:rPr lang="bg-BG" dirty="0" smtClean="0"/>
              <a:t>отлага създаването на обектите</a:t>
            </a:r>
            <a:r>
              <a:rPr lang="en-US" dirty="0" smtClean="0"/>
              <a:t> </a:t>
            </a:r>
            <a:r>
              <a:rPr lang="bg-BG" dirty="0" smtClean="0"/>
              <a:t>в неговите наследници</a:t>
            </a:r>
            <a:r>
              <a:rPr lang="en-US" dirty="0" smtClean="0"/>
              <a:t>.</a:t>
            </a:r>
            <a:r>
              <a:rPr lang="bg-BG" dirty="0" smtClean="0"/>
              <a:t> Това е </a:t>
            </a:r>
            <a:r>
              <a:rPr lang="en-US" dirty="0" smtClean="0"/>
              <a:t>Factory </a:t>
            </a:r>
            <a:r>
              <a:rPr lang="en-US" dirty="0"/>
              <a:t>Method </a:t>
            </a:r>
            <a:r>
              <a:rPr lang="en-US" dirty="0" smtClean="0"/>
              <a:t>pattern!</a:t>
            </a:r>
            <a:endParaRPr lang="en-US" dirty="0"/>
          </a:p>
          <a:p>
            <a:r>
              <a:rPr lang="bg-BG" dirty="0" smtClean="0"/>
              <a:t>В този пример корелациите са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 smtClean="0"/>
              <a:t>Creator </a:t>
            </a:r>
            <a:r>
              <a:rPr lang="en-US" dirty="0"/>
              <a:t>=&gt; </a:t>
            </a:r>
            <a:r>
              <a:rPr lang="en-US" dirty="0" err="1"/>
              <a:t>MazeGame</a:t>
            </a:r>
            <a:endParaRPr lang="en-US" dirty="0"/>
          </a:p>
          <a:p>
            <a:pPr lvl="1"/>
            <a:r>
              <a:rPr lang="en-US" dirty="0" err="1" smtClean="0"/>
              <a:t>ConcreteCreator</a:t>
            </a:r>
            <a:r>
              <a:rPr lang="en-US" dirty="0" smtClean="0"/>
              <a:t> </a:t>
            </a:r>
            <a:r>
              <a:rPr lang="en-US" dirty="0"/>
              <a:t>=&gt; </a:t>
            </a:r>
            <a:r>
              <a:rPr lang="en-US" dirty="0" err="1"/>
              <a:t>EnchantedMazeGame</a:t>
            </a:r>
            <a:r>
              <a:rPr lang="en-US" dirty="0"/>
              <a:t>  (</a:t>
            </a:r>
            <a:r>
              <a:rPr lang="en-US" dirty="0" err="1"/>
              <a:t>MazeGame</a:t>
            </a:r>
            <a:r>
              <a:rPr lang="en-US" dirty="0"/>
              <a:t> </a:t>
            </a:r>
            <a:r>
              <a:rPr lang="bg-BG" dirty="0" smtClean="0"/>
              <a:t>е също и</a:t>
            </a:r>
            <a:r>
              <a:rPr lang="en-US" dirty="0" smtClean="0"/>
              <a:t>	</a:t>
            </a:r>
            <a:r>
              <a:rPr lang="en-US" dirty="0" err="1" smtClean="0"/>
              <a:t>ConcreteCreator</a:t>
            </a:r>
            <a:r>
              <a:rPr lang="en-US" dirty="0"/>
              <a:t>)</a:t>
            </a:r>
          </a:p>
          <a:p>
            <a:pPr lvl="1"/>
            <a:r>
              <a:rPr lang="en-US" dirty="0" smtClean="0"/>
              <a:t>Product </a:t>
            </a:r>
            <a:r>
              <a:rPr lang="en-US" dirty="0"/>
              <a:t>=&gt; </a:t>
            </a:r>
            <a:r>
              <a:rPr lang="en-US" dirty="0" err="1"/>
              <a:t>MapSite</a:t>
            </a:r>
            <a:endParaRPr lang="en-US" dirty="0"/>
          </a:p>
          <a:p>
            <a:pPr lvl="1"/>
            <a:r>
              <a:rPr lang="en-US" dirty="0" err="1" smtClean="0"/>
              <a:t>ConcreteProduct</a:t>
            </a:r>
            <a:r>
              <a:rPr lang="en-US" dirty="0" smtClean="0"/>
              <a:t> </a:t>
            </a:r>
            <a:r>
              <a:rPr lang="en-US" dirty="0"/>
              <a:t>=&gt; Wall, Room, Door, </a:t>
            </a:r>
            <a:r>
              <a:rPr lang="en-US" dirty="0" err="1"/>
              <a:t>EnchantedWall</a:t>
            </a:r>
            <a:r>
              <a:rPr lang="en-US" dirty="0" smtClean="0"/>
              <a:t>,   </a:t>
            </a:r>
            <a:r>
              <a:rPr lang="en-US" dirty="0" err="1"/>
              <a:t>EnchantedRoom</a:t>
            </a:r>
            <a:r>
              <a:rPr lang="en-US" dirty="0"/>
              <a:t>,  </a:t>
            </a:r>
            <a:r>
              <a:rPr lang="en-US" dirty="0" err="1"/>
              <a:t>EnchantedDoor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885953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Factory Method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bg-BG" dirty="0" smtClean="0"/>
              <a:t>Предимства </a:t>
            </a:r>
            <a:endParaRPr lang="en-US" dirty="0"/>
          </a:p>
          <a:p>
            <a:pPr lvl="1"/>
            <a:r>
              <a:rPr lang="bg-BG" dirty="0" smtClean="0"/>
              <a:t>Кодът е много по гъвкав и преизползваем чрез елиминиране на инстанцирането на класове, специфични за приложението</a:t>
            </a:r>
            <a:endParaRPr lang="en-US" dirty="0"/>
          </a:p>
          <a:p>
            <a:pPr lvl="1"/>
            <a:r>
              <a:rPr lang="bg-BG" dirty="0" smtClean="0"/>
              <a:t>Кодът използва само интерфейса на класа </a:t>
            </a:r>
            <a:r>
              <a:rPr lang="en-US" dirty="0" smtClean="0"/>
              <a:t>Product </a:t>
            </a:r>
            <a:r>
              <a:rPr lang="bg-BG" dirty="0" smtClean="0"/>
              <a:t>и може да работи с всеки </a:t>
            </a:r>
            <a:r>
              <a:rPr lang="en-US" dirty="0" err="1" smtClean="0"/>
              <a:t>ConcreteProduct</a:t>
            </a:r>
            <a:r>
              <a:rPr lang="en-US" dirty="0" smtClean="0"/>
              <a:t> </a:t>
            </a:r>
            <a:r>
              <a:rPr lang="bg-BG" dirty="0" smtClean="0"/>
              <a:t>клас, който поддържа този интерфейс</a:t>
            </a:r>
            <a:endParaRPr lang="en-US" dirty="0"/>
          </a:p>
          <a:p>
            <a:r>
              <a:rPr lang="bg-BG" dirty="0" smtClean="0"/>
              <a:t>Отговорности</a:t>
            </a:r>
            <a:endParaRPr lang="en-US" dirty="0"/>
          </a:p>
          <a:p>
            <a:pPr lvl="1"/>
            <a:r>
              <a:rPr lang="en-US" dirty="0" smtClean="0"/>
              <a:t>Clients </a:t>
            </a:r>
            <a:r>
              <a:rPr lang="bg-BG" dirty="0" smtClean="0"/>
              <a:t>трябва да имат наследник на класа </a:t>
            </a:r>
            <a:r>
              <a:rPr lang="en-US" dirty="0" smtClean="0"/>
              <a:t>Creator</a:t>
            </a:r>
            <a:r>
              <a:rPr lang="bg-BG" dirty="0" smtClean="0"/>
              <a:t>, за да създадът </a:t>
            </a:r>
            <a:r>
              <a:rPr lang="en-US" dirty="0" err="1" smtClean="0"/>
              <a:t>ConcreteProduct</a:t>
            </a:r>
            <a:endParaRPr lang="en-US" dirty="0"/>
          </a:p>
          <a:p>
            <a:r>
              <a:rPr lang="bg-BG" dirty="0" smtClean="0"/>
              <a:t>Реализация</a:t>
            </a:r>
            <a:endParaRPr lang="en-US" dirty="0"/>
          </a:p>
          <a:p>
            <a:pPr lvl="1"/>
            <a:r>
              <a:rPr lang="en-US" dirty="0" smtClean="0"/>
              <a:t>Creator </a:t>
            </a:r>
            <a:r>
              <a:rPr lang="bg-BG" dirty="0" smtClean="0"/>
              <a:t>може да бъде абстрактен или не</a:t>
            </a:r>
            <a:endParaRPr lang="en-US" dirty="0"/>
          </a:p>
          <a:p>
            <a:pPr lvl="1"/>
            <a:r>
              <a:rPr lang="bg-BG" dirty="0" smtClean="0"/>
              <a:t>Възможно ли е </a:t>
            </a:r>
            <a:r>
              <a:rPr lang="en-US" dirty="0" smtClean="0"/>
              <a:t>factory </a:t>
            </a:r>
            <a:r>
              <a:rPr lang="en-US" dirty="0"/>
              <a:t>method </a:t>
            </a:r>
            <a:r>
              <a:rPr lang="bg-BG" dirty="0" smtClean="0"/>
              <a:t>да създава множество видове продукти? Ако да, то </a:t>
            </a:r>
            <a:r>
              <a:rPr lang="en-US" dirty="0" smtClean="0"/>
              <a:t>factory </a:t>
            </a:r>
            <a:r>
              <a:rPr lang="en-US" dirty="0"/>
              <a:t>method </a:t>
            </a:r>
            <a:r>
              <a:rPr lang="bg-BG" dirty="0" smtClean="0"/>
              <a:t>има един параметър, за да определи какъв обект да създаде</a:t>
            </a:r>
            <a:r>
              <a:rPr lang="en-US" dirty="0" smtClean="0"/>
              <a:t>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10333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Abstract Factory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g-BG" dirty="0" smtClean="0"/>
              <a:t>Предоставя интерфейс за създаване на семейство от свързани или зависими обекти без определяне на конкретните им класове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Abstract </a:t>
            </a:r>
            <a:r>
              <a:rPr lang="en-US" dirty="0"/>
              <a:t>Factory pattern </a:t>
            </a:r>
            <a:r>
              <a:rPr lang="bg-BG" dirty="0" smtClean="0"/>
              <a:t>е много подобен на </a:t>
            </a:r>
            <a:r>
              <a:rPr lang="en-US" dirty="0" smtClean="0"/>
              <a:t>Factory </a:t>
            </a:r>
            <a:r>
              <a:rPr lang="en-US" dirty="0"/>
              <a:t>Method </a:t>
            </a:r>
            <a:r>
              <a:rPr lang="en-US" dirty="0" smtClean="0"/>
              <a:t>pattern. </a:t>
            </a:r>
            <a:r>
              <a:rPr lang="bg-BG" dirty="0" smtClean="0"/>
              <a:t>Една разлика между тях е, че при </a:t>
            </a:r>
            <a:r>
              <a:rPr lang="en-US" dirty="0" smtClean="0"/>
              <a:t>Abstract </a:t>
            </a:r>
            <a:r>
              <a:rPr lang="en-US" dirty="0"/>
              <a:t>Factory </a:t>
            </a:r>
            <a:r>
              <a:rPr lang="en-US" dirty="0" smtClean="0"/>
              <a:t>pattern</a:t>
            </a:r>
            <a:r>
              <a:rPr lang="bg-BG" dirty="0" smtClean="0"/>
              <a:t> класът делегира отговорността за създаване на един обект на друг през композиция, докато при </a:t>
            </a:r>
            <a:r>
              <a:rPr lang="en-US" dirty="0" smtClean="0"/>
              <a:t>Factory </a:t>
            </a:r>
            <a:r>
              <a:rPr lang="en-US" dirty="0"/>
              <a:t>Method pattern </a:t>
            </a:r>
            <a:r>
              <a:rPr lang="bg-BG" dirty="0" smtClean="0"/>
              <a:t>за същата цел се използва наследяване.</a:t>
            </a:r>
            <a:endParaRPr lang="en-US" dirty="0"/>
          </a:p>
          <a:p>
            <a:pPr lvl="1"/>
            <a:r>
              <a:rPr lang="bg-BG" dirty="0" smtClean="0"/>
              <a:t>Обикновено делегатът използва </a:t>
            </a:r>
            <a:r>
              <a:rPr lang="en-US" dirty="0" smtClean="0"/>
              <a:t>factory </a:t>
            </a:r>
            <a:r>
              <a:rPr lang="en-US" dirty="0"/>
              <a:t>methods </a:t>
            </a:r>
            <a:r>
              <a:rPr lang="bg-BG" dirty="0" smtClean="0"/>
              <a:t>за създаване на инстанция!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069646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Abstract Factory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Мотивация </a:t>
            </a:r>
            <a:endParaRPr lang="en-US" dirty="0"/>
          </a:p>
          <a:p>
            <a:pPr lvl="1"/>
            <a:r>
              <a:rPr lang="en-US" dirty="0" smtClean="0"/>
              <a:t>A </a:t>
            </a:r>
            <a:r>
              <a:rPr lang="en-US" dirty="0"/>
              <a:t>GUI toolkit that supports multiple look-and-feels:</a:t>
            </a:r>
            <a:endParaRPr lang="bg-BG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2" y="2348880"/>
            <a:ext cx="7305675" cy="40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21262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Abstract Factory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Използваме </a:t>
            </a:r>
            <a:r>
              <a:rPr lang="en-US" dirty="0" smtClean="0"/>
              <a:t>Abstract </a:t>
            </a:r>
            <a:r>
              <a:rPr lang="en-US" dirty="0"/>
              <a:t>Factory pattern </a:t>
            </a:r>
            <a:r>
              <a:rPr lang="bg-BG" dirty="0" smtClean="0"/>
              <a:t>когато:</a:t>
            </a:r>
            <a:endParaRPr lang="en-US" dirty="0"/>
          </a:p>
          <a:p>
            <a:pPr lvl="1"/>
            <a:r>
              <a:rPr lang="bg-BG" dirty="0" smtClean="0"/>
              <a:t>Една система трябва да бъде независима от това как се създават, композират и представят нейните обекти</a:t>
            </a:r>
          </a:p>
          <a:p>
            <a:pPr lvl="1"/>
            <a:r>
              <a:rPr lang="bg-BG" dirty="0" smtClean="0"/>
              <a:t>Един клас не е в състояние да създаде обекти</a:t>
            </a:r>
            <a:endParaRPr lang="en-US" dirty="0"/>
          </a:p>
          <a:p>
            <a:pPr lvl="1"/>
            <a:r>
              <a:rPr lang="bg-BG" dirty="0" smtClean="0"/>
              <a:t>Една система трябва да използва само един от множество обекти</a:t>
            </a:r>
            <a:endParaRPr lang="en-US" dirty="0"/>
          </a:p>
          <a:p>
            <a:pPr lvl="1"/>
            <a:r>
              <a:rPr lang="bg-BG" dirty="0" smtClean="0"/>
              <a:t>Трябва да се реализира следното ограничение: семейство от свързани обекти трябва да се създаде заедно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238286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Abstract Factory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Structure</a:t>
            </a:r>
            <a:endParaRPr lang="bg-BG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7305675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88542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Abstract Factory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bg-BG" dirty="0" smtClean="0"/>
              <a:t>Участници </a:t>
            </a:r>
            <a:endParaRPr lang="en-US" dirty="0"/>
          </a:p>
          <a:p>
            <a:pPr lvl="1"/>
            <a:r>
              <a:rPr lang="en-US" dirty="0" err="1" smtClean="0"/>
              <a:t>AbstractFactory</a:t>
            </a:r>
            <a:endParaRPr lang="en-US" dirty="0"/>
          </a:p>
          <a:p>
            <a:pPr lvl="2"/>
            <a:r>
              <a:rPr lang="bg-BG" dirty="0" smtClean="0"/>
              <a:t>Декларира интерфейс за операции, които създават </a:t>
            </a:r>
            <a:r>
              <a:rPr lang="en-US" dirty="0" smtClean="0"/>
              <a:t>abstract </a:t>
            </a:r>
            <a:r>
              <a:rPr lang="en-US" dirty="0"/>
              <a:t>product objects</a:t>
            </a:r>
          </a:p>
          <a:p>
            <a:pPr lvl="1"/>
            <a:r>
              <a:rPr lang="en-US" dirty="0" err="1" smtClean="0"/>
              <a:t>ConcreteFactory</a:t>
            </a:r>
            <a:endParaRPr lang="en-US" dirty="0"/>
          </a:p>
          <a:p>
            <a:pPr lvl="2"/>
            <a:r>
              <a:rPr lang="bg-BG" dirty="0" smtClean="0"/>
              <a:t>Реализира операциите по създаването на </a:t>
            </a:r>
            <a:r>
              <a:rPr lang="en-US" dirty="0" smtClean="0"/>
              <a:t>concrete </a:t>
            </a:r>
            <a:r>
              <a:rPr lang="en-US" dirty="0"/>
              <a:t>product objects</a:t>
            </a:r>
          </a:p>
          <a:p>
            <a:pPr lvl="1"/>
            <a:r>
              <a:rPr lang="en-US" dirty="0" err="1" smtClean="0"/>
              <a:t>AbstractProduct</a:t>
            </a:r>
            <a:endParaRPr lang="en-US" dirty="0"/>
          </a:p>
          <a:p>
            <a:pPr lvl="2"/>
            <a:r>
              <a:rPr lang="bg-BG" dirty="0" smtClean="0"/>
              <a:t>Декларира интерфейс за типа на </a:t>
            </a:r>
            <a:r>
              <a:rPr lang="en-US" dirty="0" smtClean="0"/>
              <a:t>product </a:t>
            </a:r>
            <a:r>
              <a:rPr lang="en-US" dirty="0"/>
              <a:t>object</a:t>
            </a:r>
          </a:p>
          <a:p>
            <a:pPr lvl="1"/>
            <a:r>
              <a:rPr lang="en-US" dirty="0" err="1" smtClean="0"/>
              <a:t>ConcreteProduct</a:t>
            </a:r>
            <a:endParaRPr lang="en-US" dirty="0"/>
          </a:p>
          <a:p>
            <a:pPr lvl="2"/>
            <a:r>
              <a:rPr lang="bg-BG" dirty="0" smtClean="0"/>
              <a:t>Дефинира </a:t>
            </a:r>
            <a:r>
              <a:rPr lang="en-US" dirty="0" smtClean="0"/>
              <a:t>product object</a:t>
            </a:r>
            <a:r>
              <a:rPr lang="bg-BG" dirty="0" smtClean="0"/>
              <a:t>, който ще се създаде от </a:t>
            </a:r>
            <a:r>
              <a:rPr lang="en-US" dirty="0" smtClean="0"/>
              <a:t>concrete </a:t>
            </a:r>
            <a:r>
              <a:rPr lang="en-US" dirty="0"/>
              <a:t>factory</a:t>
            </a:r>
          </a:p>
          <a:p>
            <a:pPr lvl="2"/>
            <a:r>
              <a:rPr lang="bg-BG" dirty="0" smtClean="0"/>
              <a:t>Реализира </a:t>
            </a:r>
            <a:r>
              <a:rPr lang="en-US" dirty="0" err="1" smtClean="0"/>
              <a:t>AbstractProduct</a:t>
            </a:r>
            <a:r>
              <a:rPr lang="en-US" dirty="0" smtClean="0"/>
              <a:t> </a:t>
            </a:r>
            <a:r>
              <a:rPr lang="en-US" dirty="0"/>
              <a:t>interface</a:t>
            </a:r>
          </a:p>
          <a:p>
            <a:pPr lvl="1"/>
            <a:r>
              <a:rPr lang="en-US" dirty="0" smtClean="0"/>
              <a:t>Client</a:t>
            </a:r>
            <a:endParaRPr lang="en-US" dirty="0"/>
          </a:p>
          <a:p>
            <a:pPr lvl="2"/>
            <a:r>
              <a:rPr lang="bg-BG" dirty="0" smtClean="0"/>
              <a:t>Използва само интерфейсите, декларирани от </a:t>
            </a:r>
            <a:r>
              <a:rPr lang="en-US" dirty="0" err="1" smtClean="0"/>
              <a:t>AbstractFactory</a:t>
            </a:r>
            <a:r>
              <a:rPr lang="en-US" dirty="0" smtClean="0"/>
              <a:t> </a:t>
            </a:r>
            <a:r>
              <a:rPr lang="bg-BG" dirty="0" smtClean="0"/>
              <a:t>и </a:t>
            </a:r>
            <a:r>
              <a:rPr lang="en-US" dirty="0" err="1" smtClean="0"/>
              <a:t>AbstractProduct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111384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Abstract Factory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Взаимодействия </a:t>
            </a:r>
            <a:endParaRPr lang="en-US" dirty="0"/>
          </a:p>
          <a:p>
            <a:pPr lvl="1"/>
            <a:r>
              <a:rPr lang="bg-BG" dirty="0" smtClean="0"/>
              <a:t>Обичайно една инстанция на класа</a:t>
            </a:r>
            <a:r>
              <a:rPr lang="en-US" dirty="0" smtClean="0"/>
              <a:t> </a:t>
            </a:r>
            <a:r>
              <a:rPr lang="en-US" dirty="0" err="1"/>
              <a:t>ConcreteFactory</a:t>
            </a:r>
            <a:r>
              <a:rPr lang="en-US" dirty="0"/>
              <a:t> </a:t>
            </a:r>
            <a:r>
              <a:rPr lang="bg-BG" dirty="0" smtClean="0"/>
              <a:t>се създава по време на изпълнение на кода. (Това е пример за </a:t>
            </a:r>
            <a:r>
              <a:rPr lang="en-US" dirty="0" smtClean="0"/>
              <a:t>Singleton </a:t>
            </a:r>
            <a:r>
              <a:rPr lang="en-US" dirty="0"/>
              <a:t>Pattern</a:t>
            </a:r>
            <a:r>
              <a:rPr lang="en-US" dirty="0" smtClean="0"/>
              <a:t>.)</a:t>
            </a:r>
            <a:r>
              <a:rPr lang="bg-BG" dirty="0" smtClean="0"/>
              <a:t>. Тази конкретна фабрика създава обекти, като има съответната реализация. За всеки различен тип обект, трябва да се използва различна конкретна фабрика.</a:t>
            </a:r>
            <a:r>
              <a:rPr lang="en-US" dirty="0" smtClean="0"/>
              <a:t> </a:t>
            </a:r>
            <a:endParaRPr lang="bg-BG" dirty="0" smtClean="0"/>
          </a:p>
          <a:p>
            <a:pPr lvl="1"/>
            <a:r>
              <a:rPr lang="en-US" dirty="0" err="1" smtClean="0"/>
              <a:t>AbstractFactory</a:t>
            </a:r>
            <a:r>
              <a:rPr lang="en-US" dirty="0" smtClean="0"/>
              <a:t> </a:t>
            </a:r>
            <a:r>
              <a:rPr lang="bg-BG" dirty="0" smtClean="0"/>
              <a:t>отлага създаването на обекти на нейната</a:t>
            </a:r>
            <a:r>
              <a:rPr lang="en-US" dirty="0" smtClean="0"/>
              <a:t> </a:t>
            </a:r>
            <a:r>
              <a:rPr lang="en-US" dirty="0" err="1"/>
              <a:t>ConcreteFactory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095111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/>
          <a:lstStyle/>
          <a:p>
            <a:r>
              <a:rPr lang="en-US" dirty="0" smtClean="0"/>
              <a:t>Abstract Factory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4789512"/>
          </a:xfrm>
        </p:spPr>
        <p:txBody>
          <a:bodyPr>
            <a:normAutofit fontScale="92500" lnSpcReduction="20000"/>
          </a:bodyPr>
          <a:lstStyle/>
          <a:p>
            <a:r>
              <a:rPr lang="bg-BG" dirty="0" smtClean="0"/>
              <a:t>Как </a:t>
            </a:r>
            <a:r>
              <a:rPr lang="en-US" dirty="0" smtClean="0"/>
              <a:t>Abstract </a:t>
            </a:r>
            <a:r>
              <a:rPr lang="en-US" dirty="0"/>
              <a:t>Factory </a:t>
            </a:r>
            <a:r>
              <a:rPr lang="bg-BG" dirty="0" smtClean="0"/>
              <a:t>може да се приложи към </a:t>
            </a:r>
            <a:r>
              <a:rPr lang="en-US" dirty="0" err="1" smtClean="0"/>
              <a:t>MazeGame</a:t>
            </a:r>
            <a:endParaRPr lang="en-US" dirty="0"/>
          </a:p>
          <a:p>
            <a:r>
              <a:rPr lang="bg-BG" dirty="0" smtClean="0"/>
              <a:t>Ето как изглежда класа </a:t>
            </a:r>
            <a:r>
              <a:rPr lang="en-US" dirty="0" err="1" smtClean="0"/>
              <a:t>MazeFactory</a:t>
            </a:r>
            <a:r>
              <a:rPr lang="en-US" dirty="0" smtClean="0"/>
              <a:t> :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bg-BG" dirty="0" smtClean="0"/>
              <a:t>Забележете, че класът </a:t>
            </a:r>
            <a:r>
              <a:rPr lang="en-US" dirty="0" err="1" smtClean="0"/>
              <a:t>MazeFactory</a:t>
            </a:r>
            <a:r>
              <a:rPr lang="en-US" dirty="0" smtClean="0"/>
              <a:t> </a:t>
            </a:r>
            <a:r>
              <a:rPr lang="bg-BG" dirty="0" smtClean="0"/>
              <a:t>е колекция от </a:t>
            </a:r>
            <a:r>
              <a:rPr lang="en-US" dirty="0" smtClean="0"/>
              <a:t>factory </a:t>
            </a:r>
            <a:r>
              <a:rPr lang="en-US" dirty="0" smtClean="0"/>
              <a:t>methods</a:t>
            </a:r>
            <a:r>
              <a:rPr lang="en-US" dirty="0"/>
              <a:t>!</a:t>
            </a:r>
          </a:p>
          <a:p>
            <a:r>
              <a:rPr lang="en-US" dirty="0" err="1" smtClean="0"/>
              <a:t>MazeFactory</a:t>
            </a:r>
            <a:r>
              <a:rPr lang="en-US" dirty="0" smtClean="0"/>
              <a:t> </a:t>
            </a:r>
            <a:r>
              <a:rPr lang="bg-BG" dirty="0" smtClean="0"/>
              <a:t>действа и като </a:t>
            </a:r>
            <a:r>
              <a:rPr lang="en-US" dirty="0" err="1" smtClean="0"/>
              <a:t>AbstractFactory</a:t>
            </a:r>
            <a:r>
              <a:rPr lang="en-US" dirty="0" smtClean="0"/>
              <a:t> </a:t>
            </a:r>
            <a:r>
              <a:rPr lang="bg-BG" dirty="0" smtClean="0"/>
              <a:t>и като</a:t>
            </a:r>
            <a:r>
              <a:rPr lang="en-US" dirty="0" smtClean="0"/>
              <a:t> </a:t>
            </a:r>
            <a:r>
              <a:rPr lang="en-US" dirty="0" err="1"/>
              <a:t>ConcreteFactory</a:t>
            </a:r>
            <a:r>
              <a:rPr lang="en-US" dirty="0"/>
              <a:t>.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17228" y="2348880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// </a:t>
            </a:r>
            <a:r>
              <a:rPr lang="en-US" b="1" dirty="0" err="1" smtClean="0"/>
              <a:t>MazeFactory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  public class </a:t>
            </a:r>
            <a:r>
              <a:rPr lang="en-US" b="1" dirty="0" err="1" smtClean="0"/>
              <a:t>MazeFactory</a:t>
            </a:r>
            <a:r>
              <a:rPr lang="en-US" b="1" dirty="0" smtClean="0"/>
              <a:t> {</a:t>
            </a:r>
          </a:p>
          <a:p>
            <a:r>
              <a:rPr lang="en-US" b="1" dirty="0" smtClean="0"/>
              <a:t>     public Maze </a:t>
            </a:r>
            <a:r>
              <a:rPr lang="en-US" b="1" dirty="0" err="1" smtClean="0"/>
              <a:t>makeMaze</a:t>
            </a:r>
            <a:r>
              <a:rPr lang="en-US" b="1" dirty="0" smtClean="0"/>
              <a:t>() {return new Maze();}</a:t>
            </a:r>
          </a:p>
          <a:p>
            <a:r>
              <a:rPr lang="en-US" b="1" dirty="0" smtClean="0"/>
              <a:t>     public Room </a:t>
            </a:r>
            <a:r>
              <a:rPr lang="en-US" b="1" dirty="0" err="1" smtClean="0"/>
              <a:t>makeRoom</a:t>
            </a:r>
            <a:r>
              <a:rPr lang="en-US" b="1" dirty="0" smtClean="0"/>
              <a:t>(</a:t>
            </a:r>
            <a:r>
              <a:rPr lang="en-US" b="1" dirty="0" err="1" smtClean="0"/>
              <a:t>int</a:t>
            </a:r>
            <a:r>
              <a:rPr lang="en-US" b="1" dirty="0" smtClean="0"/>
              <a:t> n) {return new Room(n);}</a:t>
            </a:r>
          </a:p>
          <a:p>
            <a:r>
              <a:rPr lang="en-US" b="1" dirty="0" smtClean="0"/>
              <a:t>     public Wall </a:t>
            </a:r>
            <a:r>
              <a:rPr lang="en-US" b="1" dirty="0" err="1" smtClean="0"/>
              <a:t>makeWall</a:t>
            </a:r>
            <a:r>
              <a:rPr lang="en-US" b="1" dirty="0" smtClean="0"/>
              <a:t>() {return new Wall();}</a:t>
            </a:r>
          </a:p>
          <a:p>
            <a:r>
              <a:rPr lang="en-US" b="1" dirty="0" smtClean="0"/>
              <a:t>     public Door </a:t>
            </a:r>
            <a:r>
              <a:rPr lang="en-US" b="1" dirty="0" err="1" smtClean="0"/>
              <a:t>makeDoor</a:t>
            </a:r>
            <a:r>
              <a:rPr lang="en-US" b="1" dirty="0" smtClean="0"/>
              <a:t>(Room r1, Room r2) {</a:t>
            </a:r>
          </a:p>
          <a:p>
            <a:r>
              <a:rPr lang="en-US" b="1" dirty="0" smtClean="0"/>
              <a:t>       return new Door(r1, r2);}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869711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Template </a:t>
            </a:r>
            <a:r>
              <a:rPr lang="en-US" b="1" dirty="0"/>
              <a:t>Method </a:t>
            </a:r>
            <a:r>
              <a:rPr lang="en-US" b="1" dirty="0" smtClean="0"/>
              <a:t>Pattern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Нека е даден клас</a:t>
            </a:r>
            <a:r>
              <a:rPr lang="en-US" dirty="0" smtClean="0"/>
              <a:t> </a:t>
            </a:r>
            <a:r>
              <a:rPr lang="en-US" dirty="0" err="1" smtClean="0"/>
              <a:t>PlainTextDocument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57082" y="2348880"/>
            <a:ext cx="7200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public class </a:t>
            </a:r>
            <a:r>
              <a:rPr lang="en-US" b="1" dirty="0" err="1"/>
              <a:t>PlainTextDocument</a:t>
            </a:r>
            <a:r>
              <a:rPr lang="en-US" b="1" dirty="0"/>
              <a:t>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bg-BG" b="1" dirty="0" smtClean="0"/>
              <a:t>...</a:t>
            </a:r>
            <a:endParaRPr lang="en-US" b="1" dirty="0" smtClean="0"/>
          </a:p>
          <a:p>
            <a:endParaRPr lang="bg-BG" b="1" dirty="0"/>
          </a:p>
          <a:p>
            <a:r>
              <a:rPr lang="fr-FR" b="1" dirty="0" smtClean="0"/>
              <a:t>   public </a:t>
            </a:r>
            <a:r>
              <a:rPr lang="fr-FR" b="1" dirty="0" err="1"/>
              <a:t>void</a:t>
            </a:r>
            <a:r>
              <a:rPr lang="fr-FR" b="1" dirty="0"/>
              <a:t> </a:t>
            </a:r>
            <a:r>
              <a:rPr lang="fr-FR" b="1" dirty="0" err="1"/>
              <a:t>printPage</a:t>
            </a:r>
            <a:r>
              <a:rPr lang="fr-FR" b="1" dirty="0"/>
              <a:t> (Page </a:t>
            </a:r>
            <a:r>
              <a:rPr lang="fr-FR" b="1" dirty="0" err="1"/>
              <a:t>page</a:t>
            </a:r>
            <a:r>
              <a:rPr lang="fr-FR" b="1" dirty="0"/>
              <a:t>) </a:t>
            </a:r>
            <a:r>
              <a:rPr lang="fr-FR" b="1" dirty="0" smtClean="0"/>
              <a:t>{</a:t>
            </a:r>
          </a:p>
          <a:p>
            <a:endParaRPr lang="fr-FR" b="1" dirty="0"/>
          </a:p>
          <a:p>
            <a:r>
              <a:rPr lang="en-US" b="1" dirty="0" smtClean="0"/>
              <a:t>        </a:t>
            </a:r>
            <a:r>
              <a:rPr lang="en-US" b="1" dirty="0" err="1" smtClean="0"/>
              <a:t>printPlainTextHeader</a:t>
            </a:r>
            <a:r>
              <a:rPr lang="en-US" b="1" dirty="0"/>
              <a:t>(); // Unique to </a:t>
            </a:r>
            <a:r>
              <a:rPr lang="en-US" b="1" dirty="0" err="1"/>
              <a:t>PlainTextDocument</a:t>
            </a:r>
            <a:endParaRPr lang="en-US" b="1" dirty="0"/>
          </a:p>
          <a:p>
            <a:r>
              <a:rPr lang="en-US" b="1" dirty="0" smtClean="0"/>
              <a:t>        </a:t>
            </a:r>
            <a:r>
              <a:rPr lang="en-US" b="1" dirty="0" err="1" smtClean="0"/>
              <a:t>System.out.println</a:t>
            </a:r>
            <a:r>
              <a:rPr lang="en-US" b="1" dirty="0" smtClean="0"/>
              <a:t>(</a:t>
            </a:r>
            <a:r>
              <a:rPr lang="en-US" b="1" dirty="0" err="1" smtClean="0"/>
              <a:t>page.body</a:t>
            </a:r>
            <a:r>
              <a:rPr lang="en-US" b="1" dirty="0"/>
              <a:t>());</a:t>
            </a:r>
          </a:p>
          <a:p>
            <a:r>
              <a:rPr lang="en-US" b="1" dirty="0" smtClean="0"/>
              <a:t>        </a:t>
            </a:r>
            <a:r>
              <a:rPr lang="en-US" b="1" dirty="0" err="1" smtClean="0"/>
              <a:t>printPlainTextFooter</a:t>
            </a:r>
            <a:r>
              <a:rPr lang="en-US" b="1" dirty="0"/>
              <a:t>(); // Unique to </a:t>
            </a:r>
            <a:r>
              <a:rPr lang="en-US" b="1" dirty="0" err="1" smtClean="0"/>
              <a:t>PlainTextDocument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    </a:t>
            </a:r>
            <a:r>
              <a:rPr lang="bg-BG" b="1" dirty="0" smtClean="0"/>
              <a:t>}</a:t>
            </a:r>
            <a:endParaRPr lang="en-US" b="1" dirty="0" smtClean="0"/>
          </a:p>
          <a:p>
            <a:endParaRPr lang="bg-BG" b="1" dirty="0"/>
          </a:p>
          <a:p>
            <a:r>
              <a:rPr lang="bg-BG" b="1" dirty="0" smtClean="0"/>
              <a:t>...</a:t>
            </a:r>
            <a:endParaRPr lang="en-US" b="1" dirty="0" smtClean="0"/>
          </a:p>
          <a:p>
            <a:endParaRPr lang="bg-BG" b="1" dirty="0"/>
          </a:p>
          <a:p>
            <a:r>
              <a:rPr lang="bg-BG" b="1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46607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 Factory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Методът </a:t>
            </a:r>
            <a:r>
              <a:rPr lang="en-US" dirty="0" err="1" smtClean="0"/>
              <a:t>createMaze</a:t>
            </a:r>
            <a:r>
              <a:rPr lang="en-US" dirty="0"/>
              <a:t>() </a:t>
            </a:r>
            <a:r>
              <a:rPr lang="bg-BG" dirty="0" smtClean="0"/>
              <a:t>на класа </a:t>
            </a:r>
            <a:r>
              <a:rPr lang="en-US" dirty="0" err="1" smtClean="0"/>
              <a:t>MazeGame</a:t>
            </a:r>
            <a:r>
              <a:rPr lang="en-US" dirty="0" smtClean="0"/>
              <a:t> </a:t>
            </a:r>
            <a:r>
              <a:rPr lang="bg-BG" dirty="0" smtClean="0"/>
              <a:t>приема референция от тип</a:t>
            </a:r>
            <a:r>
              <a:rPr lang="en-US" dirty="0" smtClean="0"/>
              <a:t> </a:t>
            </a:r>
            <a:r>
              <a:rPr lang="en-US" dirty="0" err="1" smtClean="0"/>
              <a:t>MazeFactory</a:t>
            </a:r>
            <a:r>
              <a:rPr lang="en-US" dirty="0" smtClean="0"/>
              <a:t> </a:t>
            </a:r>
            <a:r>
              <a:rPr lang="bg-BG" dirty="0" smtClean="0"/>
              <a:t>като параметър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2996952"/>
            <a:ext cx="55446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public class </a:t>
            </a:r>
            <a:r>
              <a:rPr lang="en-US" b="1" dirty="0" err="1" smtClean="0"/>
              <a:t>MazeGame</a:t>
            </a:r>
            <a:r>
              <a:rPr lang="en-US" b="1" dirty="0" smtClean="0"/>
              <a:t> {</a:t>
            </a:r>
          </a:p>
          <a:p>
            <a:r>
              <a:rPr lang="en-US" b="1" dirty="0" smtClean="0"/>
              <a:t>     public Maze </a:t>
            </a:r>
            <a:r>
              <a:rPr lang="en-US" b="1" dirty="0" err="1" smtClean="0"/>
              <a:t>createMaze</a:t>
            </a:r>
            <a:r>
              <a:rPr lang="en-US" b="1" dirty="0" smtClean="0"/>
              <a:t>(</a:t>
            </a:r>
            <a:r>
              <a:rPr lang="en-US" b="1" dirty="0" err="1" smtClean="0"/>
              <a:t>MazeFactory</a:t>
            </a:r>
            <a:r>
              <a:rPr lang="en-US" b="1" dirty="0" smtClean="0"/>
              <a:t> factory) {</a:t>
            </a:r>
          </a:p>
          <a:p>
            <a:r>
              <a:rPr lang="en-US" b="1" dirty="0" smtClean="0"/>
              <a:t>       Maze </a:t>
            </a:r>
            <a:r>
              <a:rPr lang="en-US" b="1" dirty="0" err="1" smtClean="0"/>
              <a:t>maze</a:t>
            </a:r>
            <a:r>
              <a:rPr lang="en-US" b="1" dirty="0" smtClean="0"/>
              <a:t> = </a:t>
            </a:r>
            <a:r>
              <a:rPr lang="en-US" b="1" dirty="0" err="1" smtClean="0"/>
              <a:t>factory.makeMaze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Room r1 = </a:t>
            </a:r>
            <a:r>
              <a:rPr lang="en-US" b="1" dirty="0" err="1" smtClean="0"/>
              <a:t>factory.makeRoom</a:t>
            </a:r>
            <a:r>
              <a:rPr lang="en-US" b="1" dirty="0" smtClean="0"/>
              <a:t>(1);</a:t>
            </a:r>
          </a:p>
          <a:p>
            <a:r>
              <a:rPr lang="en-US" b="1" dirty="0" smtClean="0"/>
              <a:t>       Room r2 = </a:t>
            </a:r>
            <a:r>
              <a:rPr lang="en-US" b="1" dirty="0" err="1" smtClean="0"/>
              <a:t>factory.makeRoom</a:t>
            </a:r>
            <a:r>
              <a:rPr lang="en-US" b="1" dirty="0" smtClean="0"/>
              <a:t>(2);</a:t>
            </a:r>
          </a:p>
          <a:p>
            <a:r>
              <a:rPr lang="en-US" b="1" dirty="0" smtClean="0"/>
              <a:t>       Door </a:t>
            </a:r>
            <a:r>
              <a:rPr lang="en-US" b="1" dirty="0" err="1" smtClean="0"/>
              <a:t>door</a:t>
            </a:r>
            <a:r>
              <a:rPr lang="en-US" b="1" dirty="0" smtClean="0"/>
              <a:t> = </a:t>
            </a:r>
            <a:r>
              <a:rPr lang="en-US" b="1" dirty="0" err="1" smtClean="0"/>
              <a:t>factory.makeDoor</a:t>
            </a:r>
            <a:r>
              <a:rPr lang="en-US" b="1" dirty="0" smtClean="0"/>
              <a:t>(r1, r2);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maze.addRoom</a:t>
            </a:r>
            <a:r>
              <a:rPr lang="en-US" b="1" dirty="0" smtClean="0"/>
              <a:t>(r1);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maze.addRoom</a:t>
            </a:r>
            <a:r>
              <a:rPr lang="en-US" b="1" dirty="0" smtClean="0"/>
              <a:t>(r2);</a:t>
            </a:r>
          </a:p>
          <a:p>
            <a:r>
              <a:rPr lang="en-US" b="1" dirty="0" smtClean="0"/>
              <a:t>       r1.setSide(</a:t>
            </a:r>
            <a:r>
              <a:rPr lang="en-US" b="1" dirty="0" err="1" smtClean="0"/>
              <a:t>MazeGame.North</a:t>
            </a:r>
            <a:r>
              <a:rPr lang="en-US" b="1" dirty="0" smtClean="0"/>
              <a:t>, </a:t>
            </a:r>
            <a:r>
              <a:rPr lang="en-US" b="1" dirty="0" err="1" smtClean="0"/>
              <a:t>factory.makeWall</a:t>
            </a:r>
            <a:r>
              <a:rPr lang="en-US" b="1" dirty="0" smtClean="0"/>
              <a:t>());</a:t>
            </a:r>
          </a:p>
          <a:p>
            <a:r>
              <a:rPr lang="en-US" b="1" dirty="0" smtClean="0"/>
              <a:t>       r1.setSide(</a:t>
            </a:r>
            <a:r>
              <a:rPr lang="en-US" b="1" dirty="0" err="1" smtClean="0"/>
              <a:t>MazeGame.East</a:t>
            </a:r>
            <a:r>
              <a:rPr lang="en-US" b="1" dirty="0" smtClean="0"/>
              <a:t>, door);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9090893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en-US" dirty="0" smtClean="0"/>
              <a:t>Abstract Factory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createMaze</a:t>
            </a:r>
            <a:r>
              <a:rPr lang="en-US" dirty="0"/>
              <a:t>() </a:t>
            </a:r>
            <a:r>
              <a:rPr lang="bg-BG" dirty="0" smtClean="0"/>
              <a:t>делегира отговорност за създаване на обекти лабиринт на обект </a:t>
            </a:r>
            <a:r>
              <a:rPr lang="en-US" dirty="0" err="1" smtClean="0"/>
              <a:t>MazeFactory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1484784"/>
            <a:ext cx="68407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     </a:t>
            </a:r>
            <a:r>
              <a:rPr lang="en-US" b="1" dirty="0" smtClean="0"/>
              <a:t>r1.setSide(</a:t>
            </a:r>
            <a:r>
              <a:rPr lang="en-US" b="1" dirty="0" err="1" smtClean="0"/>
              <a:t>MazeGame.South</a:t>
            </a:r>
            <a:r>
              <a:rPr lang="en-US" b="1" dirty="0" smtClean="0"/>
              <a:t>, </a:t>
            </a:r>
            <a:r>
              <a:rPr lang="en-US" b="1" dirty="0" err="1" smtClean="0"/>
              <a:t>factory.makeWall</a:t>
            </a:r>
            <a:r>
              <a:rPr lang="en-US" b="1" dirty="0" smtClean="0"/>
              <a:t>());</a:t>
            </a:r>
          </a:p>
          <a:p>
            <a:r>
              <a:rPr lang="en-US" b="1" dirty="0" smtClean="0"/>
              <a:t>       r1.setSide(</a:t>
            </a:r>
            <a:r>
              <a:rPr lang="en-US" b="1" dirty="0" err="1" smtClean="0"/>
              <a:t>MazeGame.West</a:t>
            </a:r>
            <a:r>
              <a:rPr lang="en-US" b="1" dirty="0" smtClean="0"/>
              <a:t>, </a:t>
            </a:r>
            <a:r>
              <a:rPr lang="en-US" b="1" dirty="0" err="1" smtClean="0"/>
              <a:t>factory.makeWall</a:t>
            </a:r>
            <a:r>
              <a:rPr lang="en-US" b="1" dirty="0" smtClean="0"/>
              <a:t>());</a:t>
            </a:r>
          </a:p>
          <a:p>
            <a:r>
              <a:rPr lang="en-US" b="1" dirty="0" smtClean="0"/>
              <a:t>       r2.setSide(</a:t>
            </a:r>
            <a:r>
              <a:rPr lang="en-US" b="1" dirty="0" err="1" smtClean="0"/>
              <a:t>MazeGame.North</a:t>
            </a:r>
            <a:r>
              <a:rPr lang="en-US" b="1" dirty="0" smtClean="0"/>
              <a:t>, </a:t>
            </a:r>
            <a:r>
              <a:rPr lang="en-US" b="1" dirty="0" err="1" smtClean="0"/>
              <a:t>factory.makeWall</a:t>
            </a:r>
            <a:r>
              <a:rPr lang="en-US" b="1" dirty="0" smtClean="0"/>
              <a:t>());</a:t>
            </a:r>
          </a:p>
          <a:p>
            <a:r>
              <a:rPr lang="en-US" b="1" dirty="0" smtClean="0"/>
              <a:t>       r2.setSide(</a:t>
            </a:r>
            <a:r>
              <a:rPr lang="en-US" b="1" dirty="0" err="1" smtClean="0"/>
              <a:t>MazeGame.East</a:t>
            </a:r>
            <a:r>
              <a:rPr lang="en-US" b="1" dirty="0" smtClean="0"/>
              <a:t>, </a:t>
            </a:r>
            <a:r>
              <a:rPr lang="en-US" b="1" dirty="0" err="1" smtClean="0"/>
              <a:t>factory.makeWall</a:t>
            </a:r>
            <a:r>
              <a:rPr lang="en-US" b="1" dirty="0" smtClean="0"/>
              <a:t>());</a:t>
            </a:r>
          </a:p>
          <a:p>
            <a:r>
              <a:rPr lang="en-US" b="1" dirty="0" smtClean="0"/>
              <a:t>       r2.setSide(</a:t>
            </a:r>
            <a:r>
              <a:rPr lang="en-US" b="1" dirty="0" err="1" smtClean="0"/>
              <a:t>MazeGame.South</a:t>
            </a:r>
            <a:r>
              <a:rPr lang="en-US" b="1" dirty="0" smtClean="0"/>
              <a:t>, </a:t>
            </a:r>
            <a:r>
              <a:rPr lang="en-US" b="1" dirty="0" err="1" smtClean="0"/>
              <a:t>factory.makeWall</a:t>
            </a:r>
            <a:r>
              <a:rPr lang="en-US" b="1" dirty="0" smtClean="0"/>
              <a:t>());</a:t>
            </a:r>
          </a:p>
          <a:p>
            <a:r>
              <a:rPr lang="en-US" b="1" dirty="0" smtClean="0"/>
              <a:t>       r2.setSide(</a:t>
            </a:r>
            <a:r>
              <a:rPr lang="en-US" b="1" dirty="0" err="1" smtClean="0"/>
              <a:t>MazeGame.West</a:t>
            </a:r>
            <a:r>
              <a:rPr lang="en-US" b="1" dirty="0" smtClean="0"/>
              <a:t>, door);</a:t>
            </a:r>
          </a:p>
          <a:p>
            <a:r>
              <a:rPr lang="en-US" b="1" dirty="0" smtClean="0"/>
              <a:t>       return maze;</a:t>
            </a:r>
          </a:p>
          <a:p>
            <a:r>
              <a:rPr lang="en-US" b="1" dirty="0" smtClean="0"/>
              <a:t>     }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0093717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dirty="0" smtClean="0"/>
              <a:t>Abstract Factory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5149552"/>
          </a:xfrm>
        </p:spPr>
        <p:txBody>
          <a:bodyPr>
            <a:normAutofit fontScale="92500" lnSpcReduction="20000"/>
          </a:bodyPr>
          <a:lstStyle/>
          <a:p>
            <a:r>
              <a:rPr lang="bg-BG" dirty="0" smtClean="0"/>
              <a:t>Лесно можем да наследним </a:t>
            </a:r>
            <a:r>
              <a:rPr lang="en-US" dirty="0" err="1" smtClean="0"/>
              <a:t>MazeFactory</a:t>
            </a:r>
            <a:r>
              <a:rPr lang="en-US" dirty="0" smtClean="0"/>
              <a:t> </a:t>
            </a:r>
            <a:r>
              <a:rPr lang="bg-BG" dirty="0" smtClean="0"/>
              <a:t>за създаване на другите фабрики</a:t>
            </a:r>
            <a:r>
              <a:rPr lang="en-US" dirty="0" smtClean="0"/>
              <a:t>: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bg-BG" dirty="0" smtClean="0"/>
              <a:t>Корелациите в този пример са:</a:t>
            </a:r>
            <a:endParaRPr lang="en-US" dirty="0"/>
          </a:p>
          <a:p>
            <a:pPr lvl="1"/>
            <a:r>
              <a:rPr lang="en-US" dirty="0" err="1" smtClean="0"/>
              <a:t>AbstractFactory</a:t>
            </a:r>
            <a:r>
              <a:rPr lang="en-US" dirty="0" smtClean="0"/>
              <a:t> </a:t>
            </a:r>
            <a:r>
              <a:rPr lang="en-US" dirty="0"/>
              <a:t>=&gt; </a:t>
            </a:r>
            <a:r>
              <a:rPr lang="en-US" dirty="0" err="1"/>
              <a:t>MazeFactory</a:t>
            </a:r>
            <a:endParaRPr lang="en-US" dirty="0"/>
          </a:p>
          <a:p>
            <a:pPr lvl="1"/>
            <a:r>
              <a:rPr lang="en-US" dirty="0" err="1" smtClean="0"/>
              <a:t>ConcreteFactory</a:t>
            </a:r>
            <a:r>
              <a:rPr lang="en-US" dirty="0" smtClean="0"/>
              <a:t> </a:t>
            </a:r>
            <a:r>
              <a:rPr lang="en-US" dirty="0"/>
              <a:t>=&gt; </a:t>
            </a:r>
            <a:r>
              <a:rPr lang="en-US" dirty="0" err="1"/>
              <a:t>EnchantedMazeFactory</a:t>
            </a:r>
            <a:r>
              <a:rPr lang="en-US" dirty="0"/>
              <a:t>  (</a:t>
            </a:r>
            <a:r>
              <a:rPr lang="en-US" dirty="0" err="1"/>
              <a:t>MazeFactory</a:t>
            </a:r>
            <a:r>
              <a:rPr lang="en-US" dirty="0"/>
              <a:t> is also a  </a:t>
            </a:r>
            <a:r>
              <a:rPr lang="en-US" dirty="0" err="1" smtClean="0"/>
              <a:t>ConcreteFactory</a:t>
            </a:r>
            <a:r>
              <a:rPr lang="en-US" dirty="0"/>
              <a:t>)</a:t>
            </a:r>
          </a:p>
          <a:p>
            <a:pPr lvl="1"/>
            <a:r>
              <a:rPr lang="en-US" dirty="0" err="1" smtClean="0"/>
              <a:t>AbstractProduct</a:t>
            </a:r>
            <a:r>
              <a:rPr lang="en-US" dirty="0" smtClean="0"/>
              <a:t> </a:t>
            </a:r>
            <a:r>
              <a:rPr lang="en-US" dirty="0"/>
              <a:t>=&gt; </a:t>
            </a:r>
            <a:r>
              <a:rPr lang="en-US" dirty="0" err="1"/>
              <a:t>MapSite</a:t>
            </a:r>
            <a:endParaRPr lang="en-US" dirty="0"/>
          </a:p>
          <a:p>
            <a:pPr lvl="1"/>
            <a:r>
              <a:rPr lang="en-US" dirty="0" err="1" smtClean="0"/>
              <a:t>ConcreteProduct</a:t>
            </a:r>
            <a:r>
              <a:rPr lang="en-US" dirty="0" smtClean="0"/>
              <a:t> </a:t>
            </a:r>
            <a:r>
              <a:rPr lang="en-US" dirty="0"/>
              <a:t>=&gt; Wall, Room, Door, </a:t>
            </a:r>
            <a:r>
              <a:rPr lang="en-US" dirty="0" err="1"/>
              <a:t>EnchantedWall</a:t>
            </a:r>
            <a:r>
              <a:rPr lang="en-US" dirty="0" smtClean="0"/>
              <a:t>,  </a:t>
            </a:r>
            <a:r>
              <a:rPr lang="en-US" dirty="0" err="1"/>
              <a:t>EnchantedRoom</a:t>
            </a:r>
            <a:r>
              <a:rPr lang="en-US" dirty="0"/>
              <a:t>,  </a:t>
            </a:r>
            <a:r>
              <a:rPr lang="en-US" dirty="0" err="1"/>
              <a:t>EnchantedDoor</a:t>
            </a:r>
            <a:endParaRPr lang="en-US" dirty="0"/>
          </a:p>
          <a:p>
            <a:pPr lvl="1"/>
            <a:r>
              <a:rPr lang="en-US" dirty="0" smtClean="0"/>
              <a:t>Client </a:t>
            </a:r>
            <a:r>
              <a:rPr lang="en-US" dirty="0"/>
              <a:t>=&gt; </a:t>
            </a:r>
            <a:r>
              <a:rPr lang="en-US" dirty="0" err="1"/>
              <a:t>MazeGame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71121" y="2106722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public class </a:t>
            </a:r>
            <a:r>
              <a:rPr lang="en-US" b="1" dirty="0" err="1" smtClean="0"/>
              <a:t>EnchantedMazeFactory</a:t>
            </a:r>
            <a:r>
              <a:rPr lang="en-US" b="1" dirty="0" smtClean="0"/>
              <a:t> extends </a:t>
            </a:r>
            <a:r>
              <a:rPr lang="en-US" b="1" dirty="0" err="1" smtClean="0"/>
              <a:t>MazeFactory</a:t>
            </a:r>
            <a:r>
              <a:rPr lang="en-US" b="1" dirty="0" smtClean="0"/>
              <a:t> {</a:t>
            </a:r>
          </a:p>
          <a:p>
            <a:r>
              <a:rPr lang="en-US" b="1" dirty="0" smtClean="0"/>
              <a:t>     public Room </a:t>
            </a:r>
            <a:r>
              <a:rPr lang="en-US" b="1" dirty="0" err="1" smtClean="0"/>
              <a:t>makeRoom</a:t>
            </a:r>
            <a:r>
              <a:rPr lang="en-US" b="1" dirty="0" smtClean="0"/>
              <a:t>(</a:t>
            </a:r>
            <a:r>
              <a:rPr lang="en-US" b="1" dirty="0" err="1" smtClean="0"/>
              <a:t>int</a:t>
            </a:r>
            <a:r>
              <a:rPr lang="en-US" b="1" dirty="0" smtClean="0"/>
              <a:t> n) {return new </a:t>
            </a:r>
            <a:r>
              <a:rPr lang="en-US" b="1" dirty="0" err="1" smtClean="0"/>
              <a:t>EnchantedRoom</a:t>
            </a:r>
            <a:r>
              <a:rPr lang="en-US" b="1" dirty="0" smtClean="0"/>
              <a:t>(n);}</a:t>
            </a:r>
          </a:p>
          <a:p>
            <a:r>
              <a:rPr lang="en-US" b="1" dirty="0" smtClean="0"/>
              <a:t>     public Wall </a:t>
            </a:r>
            <a:r>
              <a:rPr lang="en-US" b="1" dirty="0" err="1" smtClean="0"/>
              <a:t>makeWall</a:t>
            </a:r>
            <a:r>
              <a:rPr lang="en-US" b="1" dirty="0" smtClean="0"/>
              <a:t>() {return new </a:t>
            </a:r>
            <a:r>
              <a:rPr lang="en-US" b="1" dirty="0" err="1" smtClean="0"/>
              <a:t>EnchantedWall</a:t>
            </a:r>
            <a:r>
              <a:rPr lang="en-US" b="1" dirty="0" smtClean="0"/>
              <a:t>();}</a:t>
            </a:r>
          </a:p>
          <a:p>
            <a:r>
              <a:rPr lang="en-US" b="1" dirty="0" smtClean="0"/>
              <a:t>     public Door </a:t>
            </a:r>
            <a:r>
              <a:rPr lang="en-US" b="1" dirty="0" err="1" smtClean="0"/>
              <a:t>makeDoor</a:t>
            </a:r>
            <a:r>
              <a:rPr lang="en-US" b="1" dirty="0" smtClean="0"/>
              <a:t>(Room r1, Room r2)</a:t>
            </a:r>
          </a:p>
          <a:p>
            <a:r>
              <a:rPr lang="en-US" b="1" dirty="0" smtClean="0"/>
              <a:t>       {return new </a:t>
            </a:r>
            <a:r>
              <a:rPr lang="en-US" b="1" dirty="0" err="1" smtClean="0"/>
              <a:t>EnchantedDoor</a:t>
            </a:r>
            <a:r>
              <a:rPr lang="en-US" b="1" dirty="0" smtClean="0"/>
              <a:t>(r1, r2);}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77553381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dirty="0" smtClean="0"/>
              <a:t>Abstract Factory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52215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Java </a:t>
            </a:r>
            <a:r>
              <a:rPr lang="en-US" dirty="0"/>
              <a:t>1.1 Abstract Window Toolkit </a:t>
            </a:r>
            <a:r>
              <a:rPr lang="bg-BG" dirty="0" smtClean="0"/>
              <a:t>е разработен за създаване на </a:t>
            </a:r>
            <a:r>
              <a:rPr lang="en-US" dirty="0" smtClean="0"/>
              <a:t>GUI </a:t>
            </a:r>
            <a:r>
              <a:rPr lang="en-US" dirty="0"/>
              <a:t>interface </a:t>
            </a:r>
            <a:r>
              <a:rPr lang="bg-BG" dirty="0" smtClean="0"/>
              <a:t>в хетерогенна среда</a:t>
            </a:r>
            <a:endParaRPr lang="en-US" dirty="0"/>
          </a:p>
          <a:p>
            <a:r>
              <a:rPr lang="en-US" dirty="0" smtClean="0"/>
              <a:t>AWT </a:t>
            </a:r>
            <a:r>
              <a:rPr lang="bg-BG" dirty="0" smtClean="0"/>
              <a:t>използва </a:t>
            </a:r>
            <a:r>
              <a:rPr lang="en-US" dirty="0" smtClean="0"/>
              <a:t>Abstract </a:t>
            </a:r>
            <a:r>
              <a:rPr lang="en-US" dirty="0"/>
              <a:t>Factory </a:t>
            </a:r>
            <a:r>
              <a:rPr lang="bg-BG" dirty="0" smtClean="0"/>
              <a:t>за да генерира всички необходими </a:t>
            </a:r>
            <a:r>
              <a:rPr lang="en-US" dirty="0" smtClean="0"/>
              <a:t>peer </a:t>
            </a:r>
            <a:r>
              <a:rPr lang="en-US" dirty="0"/>
              <a:t>components </a:t>
            </a:r>
            <a:r>
              <a:rPr lang="bg-BG" dirty="0" smtClean="0"/>
              <a:t>за различните платформи</a:t>
            </a:r>
            <a:endParaRPr lang="en-US" dirty="0"/>
          </a:p>
          <a:p>
            <a:r>
              <a:rPr lang="bg-BG" dirty="0" smtClean="0"/>
              <a:t>Пример: част от класа</a:t>
            </a:r>
            <a:r>
              <a:rPr lang="en-US" dirty="0" smtClean="0"/>
              <a:t> </a:t>
            </a:r>
            <a:r>
              <a:rPr lang="en-US" dirty="0"/>
              <a:t>List </a:t>
            </a:r>
            <a:r>
              <a:rPr lang="en-US" dirty="0" smtClean="0"/>
              <a:t>: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bg-BG" dirty="0" smtClean="0"/>
              <a:t>Методът </a:t>
            </a:r>
            <a:r>
              <a:rPr lang="en-US" dirty="0" err="1" smtClean="0"/>
              <a:t>getToolkit</a:t>
            </a:r>
            <a:r>
              <a:rPr lang="en-US" dirty="0"/>
              <a:t>() </a:t>
            </a:r>
            <a:r>
              <a:rPr lang="bg-BG" dirty="0" smtClean="0"/>
              <a:t>се наследява от </a:t>
            </a:r>
            <a:r>
              <a:rPr lang="en-US" dirty="0" smtClean="0"/>
              <a:t>Component </a:t>
            </a:r>
            <a:r>
              <a:rPr lang="bg-BG" dirty="0" smtClean="0"/>
              <a:t>и връща референция към обект фабрика, използван за създаване на всички</a:t>
            </a:r>
            <a:r>
              <a:rPr lang="en-US" dirty="0" smtClean="0"/>
              <a:t> </a:t>
            </a:r>
            <a:r>
              <a:rPr lang="en-US" dirty="0"/>
              <a:t>AWT widgets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3645024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public class List extends Component implements </a:t>
            </a:r>
            <a:r>
              <a:rPr lang="en-US" b="1" dirty="0" err="1" smtClean="0"/>
              <a:t>ItemSelectable</a:t>
            </a:r>
            <a:r>
              <a:rPr lang="en-US" b="1" dirty="0" smtClean="0"/>
              <a:t> {</a:t>
            </a:r>
          </a:p>
          <a:p>
            <a:r>
              <a:rPr lang="en-US" b="1" dirty="0" smtClean="0"/>
              <a:t>   ...</a:t>
            </a:r>
          </a:p>
          <a:p>
            <a:r>
              <a:rPr lang="en-US" b="1" dirty="0" smtClean="0"/>
              <a:t>     peer = </a:t>
            </a:r>
            <a:r>
              <a:rPr lang="en-US" b="1" dirty="0" err="1" smtClean="0"/>
              <a:t>getToolkit</a:t>
            </a:r>
            <a:r>
              <a:rPr lang="en-US" b="1" dirty="0" smtClean="0"/>
              <a:t>().</a:t>
            </a:r>
            <a:r>
              <a:rPr lang="en-US" b="1" dirty="0" err="1" smtClean="0"/>
              <a:t>createList</a:t>
            </a:r>
            <a:r>
              <a:rPr lang="en-US" b="1" dirty="0" smtClean="0"/>
              <a:t>(this);</a:t>
            </a:r>
          </a:p>
          <a:p>
            <a:r>
              <a:rPr lang="en-US" b="1" dirty="0" smtClean="0"/>
              <a:t>   ...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47479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 Factory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Метод </a:t>
            </a:r>
            <a:r>
              <a:rPr lang="en-US" dirty="0" err="1" smtClean="0"/>
              <a:t>getToolkit</a:t>
            </a:r>
            <a:r>
              <a:rPr lang="en-US" dirty="0"/>
              <a:t>() </a:t>
            </a:r>
            <a:r>
              <a:rPr lang="bg-BG" dirty="0" smtClean="0"/>
              <a:t>в класа </a:t>
            </a:r>
            <a:r>
              <a:rPr lang="en-US" dirty="0" smtClean="0"/>
              <a:t>Component</a:t>
            </a:r>
            <a:r>
              <a:rPr lang="en-US" dirty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2422043"/>
            <a:ext cx="78488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public Toolkit </a:t>
            </a:r>
            <a:r>
              <a:rPr lang="en-US" b="1" dirty="0" err="1" smtClean="0"/>
              <a:t>getToolkit</a:t>
            </a:r>
            <a:r>
              <a:rPr lang="en-US" b="1" dirty="0" smtClean="0"/>
              <a:t>() {</a:t>
            </a:r>
          </a:p>
          <a:p>
            <a:r>
              <a:rPr lang="en-US" b="1" dirty="0" smtClean="0"/>
              <a:t>     // If we already have a peer, return its Toolkit.</a:t>
            </a:r>
          </a:p>
          <a:p>
            <a:r>
              <a:rPr lang="en-US" b="1" dirty="0" smtClean="0"/>
              <a:t>     </a:t>
            </a:r>
            <a:r>
              <a:rPr lang="en-US" b="1" dirty="0" err="1" smtClean="0"/>
              <a:t>ComponentPeer</a:t>
            </a:r>
            <a:r>
              <a:rPr lang="en-US" b="1" dirty="0" smtClean="0"/>
              <a:t> peer = </a:t>
            </a:r>
            <a:r>
              <a:rPr lang="en-US" b="1" dirty="0" err="1" smtClean="0"/>
              <a:t>this.peer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if ((peer != null) &amp;&amp; ! (peer </a:t>
            </a:r>
            <a:r>
              <a:rPr lang="en-US" b="1" dirty="0" err="1" smtClean="0"/>
              <a:t>instanceof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                 </a:t>
            </a:r>
            <a:r>
              <a:rPr lang="en-US" b="1" dirty="0" err="1" smtClean="0"/>
              <a:t>java.awt.peer.LightweightPeer</a:t>
            </a:r>
            <a:r>
              <a:rPr lang="en-US" b="1" dirty="0" smtClean="0"/>
              <a:t>)){</a:t>
            </a:r>
          </a:p>
          <a:p>
            <a:r>
              <a:rPr lang="en-US" b="1" dirty="0" smtClean="0"/>
              <a:t>         return </a:t>
            </a:r>
            <a:r>
              <a:rPr lang="en-US" b="1" dirty="0" err="1" smtClean="0"/>
              <a:t>peer.getToolkit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}</a:t>
            </a:r>
          </a:p>
          <a:p>
            <a:r>
              <a:rPr lang="en-US" b="1" dirty="0" smtClean="0"/>
              <a:t>     // If we are already in a container, return its Toolkit.</a:t>
            </a:r>
          </a:p>
          <a:p>
            <a:r>
              <a:rPr lang="en-US" b="1" dirty="0" smtClean="0"/>
              <a:t>     Container parent = </a:t>
            </a:r>
            <a:r>
              <a:rPr lang="en-US" b="1" dirty="0" err="1" smtClean="0"/>
              <a:t>this.parent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if (parent != null) {</a:t>
            </a:r>
          </a:p>
          <a:p>
            <a:r>
              <a:rPr lang="en-US" b="1" dirty="0" smtClean="0"/>
              <a:t>        return </a:t>
            </a:r>
            <a:r>
              <a:rPr lang="en-US" b="1" dirty="0" err="1" smtClean="0"/>
              <a:t>parent.getToolkit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}</a:t>
            </a:r>
          </a:p>
          <a:p>
            <a:r>
              <a:rPr lang="en-US" b="1" dirty="0" smtClean="0"/>
              <a:t>     // Else return the default Toolkit.</a:t>
            </a:r>
          </a:p>
          <a:p>
            <a:r>
              <a:rPr lang="en-US" b="1" dirty="0" smtClean="0"/>
              <a:t>         return </a:t>
            </a:r>
            <a:r>
              <a:rPr lang="en-US" b="1" dirty="0" err="1" smtClean="0"/>
              <a:t>Toolkit.getDefaultToolkit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408654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 Factory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Метод </a:t>
            </a:r>
            <a:r>
              <a:rPr lang="en-US" dirty="0" err="1" smtClean="0"/>
              <a:t>getDefaultToolkit</a:t>
            </a:r>
            <a:r>
              <a:rPr lang="en-US" dirty="0"/>
              <a:t>() </a:t>
            </a:r>
            <a:r>
              <a:rPr lang="bg-BG" dirty="0" smtClean="0"/>
              <a:t>в класа </a:t>
            </a:r>
            <a:r>
              <a:rPr lang="en-US" dirty="0" smtClean="0"/>
              <a:t>Toolkit</a:t>
            </a:r>
            <a:r>
              <a:rPr lang="en-US" dirty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2560836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public static synchronized Toolkit </a:t>
            </a:r>
            <a:r>
              <a:rPr lang="en-US" b="1" dirty="0" err="1" smtClean="0"/>
              <a:t>getDefaultToolkit</a:t>
            </a:r>
            <a:r>
              <a:rPr lang="en-US" b="1" dirty="0" smtClean="0"/>
              <a:t>() {</a:t>
            </a:r>
          </a:p>
          <a:p>
            <a:r>
              <a:rPr lang="en-US" b="1" dirty="0" smtClean="0"/>
              <a:t>    if (toolkit == null)</a:t>
            </a:r>
          </a:p>
          <a:p>
            <a:r>
              <a:rPr lang="en-US" b="1" dirty="0" smtClean="0"/>
              <a:t>      String nm = </a:t>
            </a:r>
            <a:r>
              <a:rPr lang="en-US" b="1" dirty="0" err="1" smtClean="0"/>
              <a:t>System.getProperty</a:t>
            </a:r>
            <a:r>
              <a:rPr lang="en-US" b="1" dirty="0" smtClean="0"/>
              <a:t>("</a:t>
            </a:r>
            <a:r>
              <a:rPr lang="en-US" b="1" dirty="0" err="1" smtClean="0"/>
              <a:t>awt.toolkit</a:t>
            </a:r>
            <a:r>
              <a:rPr lang="en-US" b="1" dirty="0" smtClean="0"/>
              <a:t>",</a:t>
            </a:r>
          </a:p>
          <a:p>
            <a:r>
              <a:rPr lang="en-US" b="1" dirty="0" smtClean="0"/>
              <a:t>                           "</a:t>
            </a:r>
            <a:r>
              <a:rPr lang="en-US" b="1" dirty="0" err="1" smtClean="0"/>
              <a:t>sun.awt.motif.MToolkit</a:t>
            </a:r>
            <a:r>
              <a:rPr lang="en-US" b="1" dirty="0" smtClean="0"/>
              <a:t>");</a:t>
            </a:r>
          </a:p>
          <a:p>
            <a:r>
              <a:rPr lang="en-US" b="1" dirty="0" smtClean="0"/>
              <a:t>      toolkit = (Toolkit)</a:t>
            </a:r>
            <a:r>
              <a:rPr lang="en-US" b="1" dirty="0" err="1" smtClean="0"/>
              <a:t>Class.forName</a:t>
            </a:r>
            <a:r>
              <a:rPr lang="en-US" b="1" dirty="0" smtClean="0"/>
              <a:t>(nm).</a:t>
            </a:r>
            <a:r>
              <a:rPr lang="en-US" b="1" dirty="0" err="1" smtClean="0"/>
              <a:t>newInstance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}</a:t>
            </a:r>
          </a:p>
          <a:p>
            <a:r>
              <a:rPr lang="en-US" b="1" dirty="0" smtClean="0"/>
              <a:t>    return toolkit;</a:t>
            </a:r>
          </a:p>
          <a:p>
            <a:r>
              <a:rPr lang="en-US" b="1" dirty="0" smtClean="0"/>
              <a:t>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273093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 Factory Example 3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Sockets </a:t>
            </a:r>
            <a:r>
              <a:rPr lang="bg-BG" dirty="0" smtClean="0"/>
              <a:t>са много полезна абстракция за комуникация в мрежа</a:t>
            </a:r>
            <a:endParaRPr lang="en-US" dirty="0"/>
          </a:p>
          <a:p>
            <a:r>
              <a:rPr lang="bg-BG" dirty="0" smtClean="0"/>
              <a:t>Тя е разработена от </a:t>
            </a:r>
            <a:r>
              <a:rPr lang="en-US" dirty="0" smtClean="0"/>
              <a:t>UC </a:t>
            </a:r>
            <a:r>
              <a:rPr lang="en-US" dirty="0" smtClean="0"/>
              <a:t>Berkeley </a:t>
            </a:r>
            <a:r>
              <a:rPr lang="bg-BG" dirty="0" smtClean="0"/>
              <a:t>и се използва широко днес</a:t>
            </a:r>
            <a:endParaRPr lang="en-US" dirty="0"/>
          </a:p>
          <a:p>
            <a:r>
              <a:rPr lang="en-US" dirty="0" smtClean="0"/>
              <a:t>Java </a:t>
            </a:r>
            <a:r>
              <a:rPr lang="bg-BG" dirty="0" smtClean="0"/>
              <a:t>предоставя много добра реализация на </a:t>
            </a:r>
            <a:r>
              <a:rPr lang="en-US" dirty="0" smtClean="0"/>
              <a:t>Berkeley </a:t>
            </a:r>
            <a:r>
              <a:rPr lang="en-US" dirty="0" smtClean="0"/>
              <a:t>sockets </a:t>
            </a:r>
            <a:r>
              <a:rPr lang="bg-BG" dirty="0" smtClean="0"/>
              <a:t>посредством класовете </a:t>
            </a:r>
            <a:r>
              <a:rPr lang="en-US" dirty="0" smtClean="0"/>
              <a:t>Socket </a:t>
            </a:r>
            <a:r>
              <a:rPr lang="bg-BG" dirty="0" smtClean="0"/>
              <a:t>и </a:t>
            </a:r>
            <a:r>
              <a:rPr lang="en-US" dirty="0" err="1" smtClean="0"/>
              <a:t>ServerSocket</a:t>
            </a:r>
            <a:r>
              <a:rPr lang="en-US" dirty="0" smtClean="0"/>
              <a:t> </a:t>
            </a:r>
            <a:r>
              <a:rPr lang="bg-BG" dirty="0" smtClean="0"/>
              <a:t>в пакета </a:t>
            </a:r>
            <a:r>
              <a:rPr lang="en-US" dirty="0" smtClean="0"/>
              <a:t>java.net</a:t>
            </a:r>
            <a:endParaRPr lang="en-US" dirty="0"/>
          </a:p>
          <a:p>
            <a:r>
              <a:rPr lang="bg-BG" dirty="0" smtClean="0"/>
              <a:t>Класът </a:t>
            </a:r>
            <a:r>
              <a:rPr lang="en-US" dirty="0" smtClean="0"/>
              <a:t>Socket </a:t>
            </a:r>
            <a:r>
              <a:rPr lang="bg-BG" dirty="0" smtClean="0"/>
              <a:t>на практика делегира цялата си функционалност на съдържащия се </a:t>
            </a:r>
            <a:r>
              <a:rPr lang="en-US" dirty="0" err="1" smtClean="0"/>
              <a:t>SocketImpl</a:t>
            </a:r>
            <a:r>
              <a:rPr lang="en-US" dirty="0" smtClean="0"/>
              <a:t> </a:t>
            </a:r>
            <a:r>
              <a:rPr lang="bg-BG" dirty="0" smtClean="0"/>
              <a:t>обект</a:t>
            </a:r>
            <a:endParaRPr lang="en-US" dirty="0"/>
          </a:p>
          <a:p>
            <a:r>
              <a:rPr lang="bg-BG" dirty="0" smtClean="0"/>
              <a:t>Обектът </a:t>
            </a:r>
            <a:r>
              <a:rPr lang="en-US" dirty="0" err="1"/>
              <a:t>SocketImpl</a:t>
            </a:r>
            <a:r>
              <a:rPr lang="en-US" dirty="0"/>
              <a:t> </a:t>
            </a:r>
            <a:r>
              <a:rPr lang="bg-BG" dirty="0" smtClean="0"/>
              <a:t>е създаден чрез обект </a:t>
            </a:r>
            <a:r>
              <a:rPr lang="en-US" dirty="0" err="1" smtClean="0"/>
              <a:t>SocketImplFactory</a:t>
            </a:r>
            <a:r>
              <a:rPr lang="bg-BG" dirty="0" smtClean="0"/>
              <a:t>, намиращ се в класа </a:t>
            </a:r>
            <a:r>
              <a:rPr lang="en-US" dirty="0" smtClean="0"/>
              <a:t>Socket</a:t>
            </a:r>
            <a:endParaRPr lang="en-US" dirty="0"/>
          </a:p>
          <a:p>
            <a:r>
              <a:rPr lang="bg-BG" dirty="0" smtClean="0"/>
              <a:t>Реализацията прилича на </a:t>
            </a:r>
            <a:r>
              <a:rPr lang="en-US" dirty="0" smtClean="0"/>
              <a:t>Abstract </a:t>
            </a:r>
            <a:r>
              <a:rPr lang="en-US" dirty="0"/>
              <a:t>Factory </a:t>
            </a:r>
            <a:r>
              <a:rPr lang="bg-BG" dirty="0" smtClean="0"/>
              <a:t>със само един метод</a:t>
            </a:r>
            <a:r>
              <a:rPr lang="en-US" dirty="0" smtClean="0"/>
              <a:t> </a:t>
            </a:r>
            <a:r>
              <a:rPr lang="en-US" dirty="0" err="1"/>
              <a:t>createProduct</a:t>
            </a:r>
            <a:r>
              <a:rPr lang="en-US" dirty="0" smtClean="0"/>
              <a:t>()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3333018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 Factory Example 3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част от кода на класа </a:t>
            </a:r>
            <a:r>
              <a:rPr lang="en-US" dirty="0" smtClean="0"/>
              <a:t>Socket 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2255961"/>
            <a:ext cx="78488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/**</a:t>
            </a:r>
          </a:p>
          <a:p>
            <a:r>
              <a:rPr lang="en-US" b="1" dirty="0" smtClean="0"/>
              <a:t>    * A socket is an endpoint for communication between two</a:t>
            </a:r>
          </a:p>
          <a:p>
            <a:r>
              <a:rPr lang="en-US" b="1" dirty="0" smtClean="0"/>
              <a:t>    * machines.  The actual work of the socket is performed by an</a:t>
            </a:r>
          </a:p>
          <a:p>
            <a:r>
              <a:rPr lang="en-US" b="1" dirty="0" smtClean="0"/>
              <a:t>    * instance of the </a:t>
            </a:r>
            <a:r>
              <a:rPr lang="en-US" b="1" dirty="0" err="1" smtClean="0"/>
              <a:t>SocketImpl</a:t>
            </a:r>
            <a:r>
              <a:rPr lang="en-US" b="1" dirty="0" smtClean="0"/>
              <a:t> class. An application, by changing</a:t>
            </a:r>
          </a:p>
          <a:p>
            <a:r>
              <a:rPr lang="en-US" b="1" dirty="0" smtClean="0"/>
              <a:t>    * the socket factory that creates the socket implementation,</a:t>
            </a:r>
          </a:p>
          <a:p>
            <a:r>
              <a:rPr lang="en-US" b="1" dirty="0" smtClean="0"/>
              <a:t>    * can configure itself to create sockets appropriate to the</a:t>
            </a:r>
          </a:p>
          <a:p>
            <a:r>
              <a:rPr lang="en-US" b="1" dirty="0" smtClean="0"/>
              <a:t>    * local firewall.</a:t>
            </a:r>
          </a:p>
          <a:p>
            <a:r>
              <a:rPr lang="en-US" b="1" dirty="0" smtClean="0"/>
              <a:t>    */</a:t>
            </a:r>
          </a:p>
          <a:p>
            <a:r>
              <a:rPr lang="en-US" b="1" dirty="0" smtClean="0"/>
              <a:t>   public class Socket {</a:t>
            </a:r>
          </a:p>
          <a:p>
            <a:r>
              <a:rPr lang="en-US" b="1" dirty="0" smtClean="0"/>
              <a:t>     // The implementation of this Socket.</a:t>
            </a:r>
          </a:p>
          <a:p>
            <a:r>
              <a:rPr lang="en-US" b="1" dirty="0" smtClean="0"/>
              <a:t>     </a:t>
            </a:r>
            <a:r>
              <a:rPr lang="en-US" b="1" dirty="0" err="1" smtClean="0"/>
              <a:t>SocketImpl</a:t>
            </a:r>
            <a:r>
              <a:rPr lang="en-US" b="1" dirty="0" smtClean="0"/>
              <a:t> </a:t>
            </a:r>
            <a:r>
              <a:rPr lang="en-US" b="1" dirty="0" err="1" smtClean="0"/>
              <a:t>impl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// The factory for all client sockets.</a:t>
            </a:r>
          </a:p>
          <a:p>
            <a:r>
              <a:rPr lang="en-US" b="1" dirty="0" smtClean="0"/>
              <a:t>     private static </a:t>
            </a:r>
            <a:r>
              <a:rPr lang="en-US" b="1" dirty="0" err="1" smtClean="0"/>
              <a:t>SocketImplFactory</a:t>
            </a:r>
            <a:r>
              <a:rPr lang="en-US" b="1" dirty="0" smtClean="0"/>
              <a:t> factory;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5889343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 Factory Example 3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1773971"/>
            <a:ext cx="72728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/**</a:t>
            </a:r>
          </a:p>
          <a:p>
            <a:r>
              <a:rPr lang="en-US" b="1" dirty="0" smtClean="0"/>
              <a:t>        * Sets the client socket implementation factory for the</a:t>
            </a:r>
          </a:p>
          <a:p>
            <a:r>
              <a:rPr lang="en-US" b="1" dirty="0" smtClean="0"/>
              <a:t>        * application. The factory can be specified only once.</a:t>
            </a:r>
          </a:p>
          <a:p>
            <a:r>
              <a:rPr lang="en-US" b="1" dirty="0" smtClean="0"/>
              <a:t>        * When an application creates a new client socket, the</a:t>
            </a:r>
          </a:p>
          <a:p>
            <a:r>
              <a:rPr lang="en-US" b="1" dirty="0" smtClean="0"/>
              <a:t>        * socket implementation factory's </a:t>
            </a:r>
            <a:r>
              <a:rPr lang="en-US" b="1" dirty="0" err="1" smtClean="0"/>
              <a:t>createSocketImpl</a:t>
            </a:r>
            <a:r>
              <a:rPr lang="en-US" b="1" dirty="0" smtClean="0"/>
              <a:t> method</a:t>
            </a:r>
          </a:p>
          <a:p>
            <a:r>
              <a:rPr lang="en-US" b="1" dirty="0" smtClean="0"/>
              <a:t>        * is called to create the actual socket implementation.</a:t>
            </a:r>
          </a:p>
          <a:p>
            <a:r>
              <a:rPr lang="en-US" b="1" dirty="0" smtClean="0"/>
              <a:t>        */</a:t>
            </a:r>
          </a:p>
          <a:p>
            <a:r>
              <a:rPr lang="en-US" b="1" dirty="0" smtClean="0"/>
              <a:t>       public static synchronized void</a:t>
            </a:r>
          </a:p>
          <a:p>
            <a:r>
              <a:rPr lang="en-US" b="1" dirty="0" smtClean="0"/>
              <a:t>         </a:t>
            </a:r>
            <a:r>
              <a:rPr lang="en-US" b="1" dirty="0" err="1" smtClean="0"/>
              <a:t>setSocketImplFactory</a:t>
            </a:r>
            <a:r>
              <a:rPr lang="en-US" b="1" dirty="0" smtClean="0"/>
              <a:t>(</a:t>
            </a:r>
            <a:r>
              <a:rPr lang="en-US" b="1" dirty="0" err="1" smtClean="0"/>
              <a:t>SocketImplFactory</a:t>
            </a:r>
            <a:r>
              <a:rPr lang="en-US" b="1" dirty="0" smtClean="0"/>
              <a:t> </a:t>
            </a:r>
            <a:r>
              <a:rPr lang="en-US" b="1" dirty="0" err="1" smtClean="0"/>
              <a:t>fac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         throws </a:t>
            </a:r>
            <a:r>
              <a:rPr lang="en-US" b="1" dirty="0" err="1" smtClean="0"/>
              <a:t>IOException</a:t>
            </a:r>
            <a:r>
              <a:rPr lang="en-US" b="1" dirty="0" smtClean="0"/>
              <a:t> {</a:t>
            </a:r>
          </a:p>
          <a:p>
            <a:r>
              <a:rPr lang="en-US" b="1" dirty="0" smtClean="0"/>
              <a:t>         if (factory != null) {</a:t>
            </a:r>
          </a:p>
          <a:p>
            <a:r>
              <a:rPr lang="en-US" b="1" dirty="0" smtClean="0"/>
              <a:t>           throw new </a:t>
            </a:r>
            <a:r>
              <a:rPr lang="en-US" b="1" dirty="0" err="1" smtClean="0"/>
              <a:t>SocketException</a:t>
            </a:r>
            <a:r>
              <a:rPr lang="en-US" b="1" dirty="0" smtClean="0"/>
              <a:t>("factory already defined");</a:t>
            </a:r>
          </a:p>
          <a:p>
            <a:r>
              <a:rPr lang="en-US" b="1" dirty="0" smtClean="0"/>
              <a:t>         }</a:t>
            </a:r>
          </a:p>
          <a:p>
            <a:r>
              <a:rPr lang="en-US" b="1" dirty="0" smtClean="0"/>
              <a:t>         factory = </a:t>
            </a:r>
            <a:r>
              <a:rPr lang="en-US" b="1" dirty="0" err="1" smtClean="0"/>
              <a:t>fac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  </a:t>
            </a:r>
            <a:r>
              <a:rPr lang="en-US" b="1" dirty="0" smtClean="0"/>
              <a:t>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931634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 Factory Example 3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1591047"/>
            <a:ext cx="75608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/**</a:t>
            </a:r>
          </a:p>
          <a:p>
            <a:r>
              <a:rPr lang="en-US" b="1" dirty="0" smtClean="0"/>
              <a:t>      * Creates an unconnected socket, with the</a:t>
            </a:r>
          </a:p>
          <a:p>
            <a:r>
              <a:rPr lang="en-US" b="1" dirty="0" smtClean="0"/>
              <a:t>      * system-default type of </a:t>
            </a:r>
            <a:r>
              <a:rPr lang="en-US" b="1" dirty="0" err="1" smtClean="0"/>
              <a:t>SocketImpl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     */</a:t>
            </a:r>
          </a:p>
          <a:p>
            <a:r>
              <a:rPr lang="en-US" b="1" dirty="0" smtClean="0"/>
              <a:t>     protected Socket() {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impl</a:t>
            </a:r>
            <a:r>
              <a:rPr lang="en-US" b="1" dirty="0" smtClean="0"/>
              <a:t> = (factory != null) ? </a:t>
            </a:r>
            <a:r>
              <a:rPr lang="en-US" b="1" dirty="0" err="1" smtClean="0"/>
              <a:t>factory.createSocketImpl</a:t>
            </a:r>
            <a:r>
              <a:rPr lang="en-US" b="1" dirty="0" smtClean="0"/>
              <a:t>() :</a:t>
            </a:r>
          </a:p>
          <a:p>
            <a:r>
              <a:rPr lang="en-US" b="1" dirty="0" smtClean="0"/>
              <a:t>         new </a:t>
            </a:r>
            <a:r>
              <a:rPr lang="en-US" b="1" dirty="0" err="1" smtClean="0"/>
              <a:t>PlainSocketImpl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}</a:t>
            </a:r>
          </a:p>
          <a:p>
            <a:endParaRPr lang="en-US" b="1" dirty="0" smtClean="0"/>
          </a:p>
          <a:p>
            <a:r>
              <a:rPr lang="en-US" b="1" dirty="0" smtClean="0"/>
              <a:t>     /**</a:t>
            </a:r>
          </a:p>
          <a:p>
            <a:r>
              <a:rPr lang="en-US" b="1" dirty="0" smtClean="0"/>
              <a:t>      * Returns the address to which the socket is connected.</a:t>
            </a:r>
          </a:p>
          <a:p>
            <a:r>
              <a:rPr lang="en-US" b="1" dirty="0" smtClean="0"/>
              <a:t>      */</a:t>
            </a:r>
          </a:p>
          <a:p>
            <a:r>
              <a:rPr lang="en-US" b="1" dirty="0" smtClean="0"/>
              <a:t>     public </a:t>
            </a:r>
            <a:r>
              <a:rPr lang="en-US" b="1" dirty="0" err="1" smtClean="0"/>
              <a:t>InetAddress</a:t>
            </a:r>
            <a:r>
              <a:rPr lang="en-US" b="1" dirty="0" smtClean="0"/>
              <a:t> </a:t>
            </a:r>
            <a:r>
              <a:rPr lang="en-US" b="1" dirty="0" err="1" smtClean="0"/>
              <a:t>getInetAddress</a:t>
            </a:r>
            <a:r>
              <a:rPr lang="en-US" b="1" dirty="0" smtClean="0"/>
              <a:t>() {</a:t>
            </a:r>
          </a:p>
          <a:p>
            <a:r>
              <a:rPr lang="en-US" b="1" dirty="0" smtClean="0"/>
              <a:t>       return </a:t>
            </a:r>
            <a:r>
              <a:rPr lang="en-US" b="1" dirty="0" err="1" smtClean="0"/>
              <a:t>impl.getInetAddress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}</a:t>
            </a:r>
          </a:p>
          <a:p>
            <a:r>
              <a:rPr lang="en-US" b="1" dirty="0" smtClean="0"/>
              <a:t>     // Other sockets methods are delegated to the </a:t>
            </a:r>
            <a:r>
              <a:rPr lang="en-US" b="1" dirty="0" err="1" smtClean="0"/>
              <a:t>SocketImpl</a:t>
            </a:r>
            <a:endParaRPr lang="en-US" b="1" dirty="0" smtClean="0"/>
          </a:p>
          <a:p>
            <a:r>
              <a:rPr lang="en-US" b="1" dirty="0" smtClean="0"/>
              <a:t>     // object!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427219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Template </a:t>
            </a:r>
            <a:r>
              <a:rPr lang="en-US" b="1" dirty="0"/>
              <a:t>Method </a:t>
            </a:r>
            <a:r>
              <a:rPr lang="en-US" b="1" dirty="0" smtClean="0"/>
              <a:t>Pattern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След което създаваме клас </a:t>
            </a:r>
            <a:r>
              <a:rPr lang="en-US" dirty="0" err="1" smtClean="0"/>
              <a:t>HtmlTextDocument</a:t>
            </a:r>
            <a:r>
              <a:rPr lang="en-US" dirty="0" smtClean="0"/>
              <a:t> 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87624" y="2348880"/>
            <a:ext cx="734481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public class </a:t>
            </a:r>
            <a:r>
              <a:rPr lang="en-US" b="1" dirty="0" err="1"/>
              <a:t>HtmlTextDocument</a:t>
            </a:r>
            <a:r>
              <a:rPr lang="en-US" b="1" dirty="0"/>
              <a:t>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bg-BG" b="1" dirty="0" smtClean="0"/>
              <a:t>...</a:t>
            </a:r>
            <a:endParaRPr lang="en-US" b="1" dirty="0" smtClean="0"/>
          </a:p>
          <a:p>
            <a:endParaRPr lang="bg-BG" b="1" dirty="0"/>
          </a:p>
          <a:p>
            <a:r>
              <a:rPr lang="fr-FR" b="1" dirty="0" smtClean="0"/>
              <a:t>    public </a:t>
            </a:r>
            <a:r>
              <a:rPr lang="fr-FR" b="1" dirty="0" err="1"/>
              <a:t>void</a:t>
            </a:r>
            <a:r>
              <a:rPr lang="fr-FR" b="1" dirty="0"/>
              <a:t> </a:t>
            </a:r>
            <a:r>
              <a:rPr lang="fr-FR" b="1" dirty="0" err="1"/>
              <a:t>printPage</a:t>
            </a:r>
            <a:r>
              <a:rPr lang="fr-FR" b="1" dirty="0"/>
              <a:t> (Page </a:t>
            </a:r>
            <a:r>
              <a:rPr lang="fr-FR" b="1" dirty="0" err="1"/>
              <a:t>page</a:t>
            </a:r>
            <a:r>
              <a:rPr lang="fr-FR" b="1" dirty="0"/>
              <a:t>) </a:t>
            </a:r>
            <a:r>
              <a:rPr lang="fr-FR" b="1" dirty="0" smtClean="0"/>
              <a:t>{</a:t>
            </a:r>
          </a:p>
          <a:p>
            <a:endParaRPr lang="fr-FR" b="1" dirty="0"/>
          </a:p>
          <a:p>
            <a:r>
              <a:rPr lang="en-US" b="1" dirty="0" smtClean="0"/>
              <a:t>          </a:t>
            </a:r>
            <a:r>
              <a:rPr lang="en-US" b="1" dirty="0" err="1" smtClean="0"/>
              <a:t>printHtmlTextHeader</a:t>
            </a:r>
            <a:r>
              <a:rPr lang="en-US" b="1" dirty="0"/>
              <a:t>(); // Unique to </a:t>
            </a:r>
            <a:r>
              <a:rPr lang="en-US" b="1" dirty="0" err="1"/>
              <a:t>HtmlTextDocument</a:t>
            </a:r>
            <a:endParaRPr lang="en-US" b="1" dirty="0"/>
          </a:p>
          <a:p>
            <a:r>
              <a:rPr lang="en-US" b="1" dirty="0" smtClean="0"/>
              <a:t>          </a:t>
            </a:r>
            <a:r>
              <a:rPr lang="en-US" b="1" dirty="0" err="1" smtClean="0"/>
              <a:t>System.out.println</a:t>
            </a:r>
            <a:r>
              <a:rPr lang="en-US" b="1" dirty="0" smtClean="0"/>
              <a:t>(</a:t>
            </a:r>
            <a:r>
              <a:rPr lang="en-US" b="1" dirty="0" err="1" smtClean="0"/>
              <a:t>page.body</a:t>
            </a:r>
            <a:r>
              <a:rPr lang="en-US" b="1" dirty="0"/>
              <a:t>());</a:t>
            </a:r>
          </a:p>
          <a:p>
            <a:r>
              <a:rPr lang="en-US" b="1" dirty="0" smtClean="0"/>
              <a:t>          </a:t>
            </a:r>
            <a:r>
              <a:rPr lang="en-US" b="1" dirty="0" err="1" smtClean="0"/>
              <a:t>printHtmlTextFooter</a:t>
            </a:r>
            <a:r>
              <a:rPr lang="en-US" b="1" dirty="0"/>
              <a:t>(); // Unique to </a:t>
            </a:r>
            <a:r>
              <a:rPr lang="en-US" b="1" dirty="0" err="1" smtClean="0"/>
              <a:t>HtmlTextDocument</a:t>
            </a:r>
            <a:endParaRPr lang="en-US" b="1" dirty="0" smtClean="0"/>
          </a:p>
          <a:p>
            <a:endParaRPr lang="en-US" b="1" dirty="0"/>
          </a:p>
          <a:p>
            <a:r>
              <a:rPr lang="bg-BG" b="1" dirty="0" smtClean="0"/>
              <a:t>}</a:t>
            </a:r>
            <a:endParaRPr lang="en-US" b="1" dirty="0" smtClean="0"/>
          </a:p>
          <a:p>
            <a:endParaRPr lang="bg-BG" b="1" dirty="0"/>
          </a:p>
          <a:p>
            <a:r>
              <a:rPr lang="bg-BG" b="1" dirty="0" smtClean="0"/>
              <a:t>...</a:t>
            </a:r>
            <a:endParaRPr lang="en-US" b="1" dirty="0" smtClean="0"/>
          </a:p>
          <a:p>
            <a:endParaRPr lang="bg-BG" b="1" dirty="0"/>
          </a:p>
          <a:p>
            <a:r>
              <a:rPr lang="bg-BG" b="1" dirty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018455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 Factory Example 3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SocketImplFactory</a:t>
            </a:r>
            <a:r>
              <a:rPr lang="en-US" dirty="0"/>
              <a:t> </a:t>
            </a:r>
            <a:r>
              <a:rPr lang="bg-BG" dirty="0" smtClean="0"/>
              <a:t>е интерфейс</a:t>
            </a:r>
            <a:r>
              <a:rPr lang="en-US" dirty="0" smtClean="0"/>
              <a:t>: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/>
              <a:t>SocketImpl</a:t>
            </a:r>
            <a:r>
              <a:rPr lang="en-US" dirty="0"/>
              <a:t> </a:t>
            </a:r>
            <a:r>
              <a:rPr lang="bg-BG" dirty="0" smtClean="0"/>
              <a:t>е абстрактен клас: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87624" y="243366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public interface </a:t>
            </a:r>
            <a:r>
              <a:rPr lang="en-US" b="1" dirty="0" err="1" smtClean="0"/>
              <a:t>SocketImplFactory</a:t>
            </a:r>
            <a:r>
              <a:rPr lang="en-US" b="1" dirty="0" smtClean="0"/>
              <a:t> {</a:t>
            </a:r>
          </a:p>
          <a:p>
            <a:r>
              <a:rPr lang="en-US" b="1" dirty="0" smtClean="0"/>
              <a:t>     </a:t>
            </a:r>
            <a:r>
              <a:rPr lang="en-US" b="1" dirty="0" err="1" smtClean="0"/>
              <a:t>SocketImpl</a:t>
            </a:r>
            <a:r>
              <a:rPr lang="en-US" b="1" dirty="0" smtClean="0"/>
              <a:t> </a:t>
            </a:r>
            <a:r>
              <a:rPr lang="en-US" b="1" dirty="0" err="1" smtClean="0"/>
              <a:t>createSocketImpl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  <p:sp>
        <p:nvSpPr>
          <p:cNvPr id="5" name="Rectangle 4"/>
          <p:cNvSpPr/>
          <p:nvPr/>
        </p:nvSpPr>
        <p:spPr>
          <a:xfrm>
            <a:off x="1059557" y="3879046"/>
            <a:ext cx="7416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/**</a:t>
            </a:r>
          </a:p>
          <a:p>
            <a:r>
              <a:rPr lang="en-US" b="1" dirty="0" smtClean="0"/>
              <a:t>    * The abstract class </a:t>
            </a:r>
            <a:r>
              <a:rPr lang="en-US" b="1" dirty="0" err="1" smtClean="0"/>
              <a:t>SocketImpl</a:t>
            </a:r>
            <a:r>
              <a:rPr lang="en-US" b="1" dirty="0" smtClean="0"/>
              <a:t> is a common superclass</a:t>
            </a:r>
          </a:p>
          <a:p>
            <a:r>
              <a:rPr lang="en-US" b="1" dirty="0" smtClean="0"/>
              <a:t>    * of all classes that actually implement sockets.</a:t>
            </a:r>
          </a:p>
          <a:p>
            <a:r>
              <a:rPr lang="en-US" b="1" dirty="0" smtClean="0"/>
              <a:t>    * A "plain" socket implements these methods exactly as</a:t>
            </a:r>
          </a:p>
          <a:p>
            <a:r>
              <a:rPr lang="en-US" b="1" dirty="0" smtClean="0"/>
              <a:t>    * described, without attempting to go through a firewall or</a:t>
            </a:r>
          </a:p>
          <a:p>
            <a:r>
              <a:rPr lang="en-US" b="1" dirty="0" smtClean="0"/>
              <a:t>    * proxy.</a:t>
            </a:r>
          </a:p>
          <a:p>
            <a:r>
              <a:rPr lang="en-US" b="1" dirty="0" smtClean="0"/>
              <a:t>    */</a:t>
            </a:r>
          </a:p>
          <a:p>
            <a:r>
              <a:rPr lang="en-US" b="1" dirty="0" smtClean="0"/>
              <a:t>   public abstract class </a:t>
            </a:r>
            <a:r>
              <a:rPr lang="en-US" b="1" dirty="0" err="1" smtClean="0"/>
              <a:t>SocketImpl</a:t>
            </a:r>
            <a:r>
              <a:rPr lang="en-US" b="1" dirty="0" smtClean="0"/>
              <a:t> implements </a:t>
            </a:r>
            <a:r>
              <a:rPr lang="en-US" b="1" dirty="0" err="1" smtClean="0"/>
              <a:t>SocketOptions</a:t>
            </a:r>
            <a:r>
              <a:rPr lang="en-US" b="1" dirty="0" smtClean="0"/>
              <a:t> {</a:t>
            </a:r>
          </a:p>
          <a:p>
            <a:r>
              <a:rPr lang="en-US" b="1" dirty="0" smtClean="0"/>
              <a:t>     // Details omitted.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3899272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Abstract Factory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bg-BG" dirty="0" smtClean="0"/>
              <a:t>Предимства </a:t>
            </a:r>
            <a:endParaRPr lang="en-US" dirty="0"/>
          </a:p>
          <a:p>
            <a:pPr lvl="1"/>
            <a:r>
              <a:rPr lang="bg-BG" dirty="0" smtClean="0"/>
              <a:t>Изолира клиентите от класовете с конкретна реализация</a:t>
            </a:r>
            <a:endParaRPr lang="en-US" dirty="0"/>
          </a:p>
          <a:p>
            <a:pPr lvl="1"/>
            <a:r>
              <a:rPr lang="bg-BG" dirty="0" smtClean="0"/>
              <a:t>Улеснява смяната на семейства обекти, тъй като конкретна фабрика може да поддържа цялото семейство</a:t>
            </a:r>
            <a:endParaRPr lang="en-US" dirty="0"/>
          </a:p>
          <a:p>
            <a:pPr lvl="1"/>
            <a:r>
              <a:rPr lang="bg-BG" dirty="0" smtClean="0"/>
              <a:t>Форсира използването на обекти само от едно семейство</a:t>
            </a:r>
            <a:endParaRPr lang="en-US" dirty="0"/>
          </a:p>
          <a:p>
            <a:r>
              <a:rPr lang="bg-BG" dirty="0" smtClean="0"/>
              <a:t>Отговорности </a:t>
            </a:r>
            <a:endParaRPr lang="en-US" dirty="0"/>
          </a:p>
          <a:p>
            <a:pPr lvl="1"/>
            <a:r>
              <a:rPr lang="bg-BG" dirty="0" smtClean="0"/>
              <a:t>Поддържката на нови видове обекти изисква промвна на </a:t>
            </a:r>
            <a:r>
              <a:rPr lang="en-US" dirty="0" err="1" smtClean="0"/>
              <a:t>AbstractFactory</a:t>
            </a:r>
            <a:r>
              <a:rPr lang="en-US" dirty="0" smtClean="0"/>
              <a:t> </a:t>
            </a:r>
            <a:r>
              <a:rPr lang="en-US" dirty="0" smtClean="0"/>
              <a:t>interface</a:t>
            </a:r>
            <a:endParaRPr lang="en-US" dirty="0"/>
          </a:p>
          <a:p>
            <a:r>
              <a:rPr lang="bg-BG" dirty="0" smtClean="0"/>
              <a:t>Реализация</a:t>
            </a:r>
            <a:endParaRPr lang="en-US" dirty="0"/>
          </a:p>
          <a:p>
            <a:pPr lvl="1"/>
            <a:r>
              <a:rPr lang="bg-BG" dirty="0" smtClean="0"/>
              <a:t>Колко могат да бъдат инстанциите на конкретна фабрика?</a:t>
            </a:r>
            <a:endParaRPr lang="en-US" dirty="0"/>
          </a:p>
          <a:p>
            <a:pPr lvl="2"/>
            <a:r>
              <a:rPr lang="bg-BG" dirty="0" smtClean="0"/>
              <a:t>Обичайно едно приложение се нуждае само от един интерфейс на конкретна фабрика</a:t>
            </a:r>
            <a:endParaRPr lang="en-US" dirty="0"/>
          </a:p>
          <a:p>
            <a:pPr lvl="2"/>
            <a:r>
              <a:rPr lang="bg-BG" dirty="0" smtClean="0"/>
              <a:t>Използва се </a:t>
            </a:r>
            <a:r>
              <a:rPr lang="en-US" dirty="0" smtClean="0"/>
              <a:t>Singleton </a:t>
            </a:r>
            <a:r>
              <a:rPr lang="en-US" dirty="0"/>
              <a:t>pattern </a:t>
            </a:r>
            <a:r>
              <a:rPr lang="bg-BG" dirty="0" smtClean="0"/>
              <a:t>за тази цел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7911285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Abstract Factory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Реализация</a:t>
            </a:r>
            <a:endParaRPr lang="en-US" dirty="0"/>
          </a:p>
          <a:p>
            <a:pPr lvl="1"/>
            <a:r>
              <a:rPr lang="bg-BG" dirty="0" smtClean="0"/>
              <a:t>Как фабриките създават обекти?</a:t>
            </a:r>
            <a:endParaRPr lang="en-US" dirty="0"/>
          </a:p>
          <a:p>
            <a:pPr lvl="2"/>
            <a:r>
              <a:rPr lang="en-US" dirty="0" smtClean="0"/>
              <a:t>Factory </a:t>
            </a:r>
            <a:r>
              <a:rPr lang="en-US" dirty="0"/>
              <a:t>Methods</a:t>
            </a:r>
          </a:p>
          <a:p>
            <a:pPr lvl="2"/>
            <a:r>
              <a:rPr lang="en-US" dirty="0" smtClean="0"/>
              <a:t>Factories</a:t>
            </a:r>
            <a:endParaRPr lang="en-US" dirty="0"/>
          </a:p>
          <a:p>
            <a:pPr lvl="1"/>
            <a:r>
              <a:rPr lang="bg-BG" dirty="0" smtClean="0"/>
              <a:t>Как се добавят нови обекти към </a:t>
            </a:r>
            <a:r>
              <a:rPr lang="en-US" dirty="0" err="1" smtClean="0"/>
              <a:t>AbstractFactory</a:t>
            </a:r>
            <a:r>
              <a:rPr lang="en-US" dirty="0" smtClean="0"/>
              <a:t> </a:t>
            </a:r>
            <a:r>
              <a:rPr lang="en-US" dirty="0"/>
              <a:t>interface?</a:t>
            </a:r>
          </a:p>
          <a:p>
            <a:pPr lvl="2"/>
            <a:r>
              <a:rPr lang="en-US" dirty="0" err="1" smtClean="0"/>
              <a:t>AbstractFactory</a:t>
            </a:r>
            <a:r>
              <a:rPr lang="en-US" dirty="0" smtClean="0"/>
              <a:t> </a:t>
            </a:r>
            <a:r>
              <a:rPr lang="bg-BG" dirty="0" smtClean="0"/>
              <a:t>дефинира различен метод за създаване на всеки обект, който може да се създаде</a:t>
            </a:r>
            <a:endParaRPr lang="en-US" dirty="0"/>
          </a:p>
          <a:p>
            <a:pPr lvl="2"/>
            <a:r>
              <a:rPr lang="bg-BG" dirty="0" smtClean="0"/>
              <a:t>Можем да променим интерфейса да поддържа само метода</a:t>
            </a:r>
            <a:r>
              <a:rPr lang="en-US" dirty="0" smtClean="0"/>
              <a:t> </a:t>
            </a:r>
            <a:r>
              <a:rPr lang="en-US" dirty="0"/>
              <a:t>make(String </a:t>
            </a:r>
            <a:r>
              <a:rPr lang="en-US" dirty="0" err="1"/>
              <a:t>kindOfProduct</a:t>
            </a:r>
            <a:r>
              <a:rPr lang="en-US" dirty="0" smtClean="0"/>
              <a:t>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7316802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Factories Create Products?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Метод </a:t>
            </a:r>
            <a:r>
              <a:rPr lang="en-US" dirty="0" smtClean="0"/>
              <a:t>1</a:t>
            </a:r>
            <a:r>
              <a:rPr lang="en-US" dirty="0"/>
              <a:t>: </a:t>
            </a:r>
            <a:r>
              <a:rPr lang="bg-BG" dirty="0" smtClean="0"/>
              <a:t>чрез </a:t>
            </a:r>
            <a:r>
              <a:rPr lang="en-US" dirty="0" smtClean="0"/>
              <a:t>Factory </a:t>
            </a:r>
            <a:r>
              <a:rPr lang="en-US" dirty="0"/>
              <a:t>Methods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2233895"/>
            <a:ext cx="74168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/**</a:t>
            </a:r>
          </a:p>
          <a:p>
            <a:r>
              <a:rPr lang="en-US" b="1" dirty="0" smtClean="0"/>
              <a:t>    * </a:t>
            </a:r>
            <a:r>
              <a:rPr lang="en-US" b="1" dirty="0" err="1" smtClean="0"/>
              <a:t>WidgetFactory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   * This </a:t>
            </a:r>
            <a:r>
              <a:rPr lang="en-US" b="1" dirty="0" err="1" smtClean="0"/>
              <a:t>WidgetFactory</a:t>
            </a:r>
            <a:r>
              <a:rPr lang="en-US" b="1" dirty="0" smtClean="0"/>
              <a:t> is an abstract class.</a:t>
            </a:r>
          </a:p>
          <a:p>
            <a:r>
              <a:rPr lang="en-US" b="1" dirty="0" smtClean="0"/>
              <a:t>    * Concrete Products are created using the factory methods</a:t>
            </a:r>
          </a:p>
          <a:p>
            <a:r>
              <a:rPr lang="en-US" b="1" dirty="0" smtClean="0"/>
              <a:t>    *   implemented by </a:t>
            </a:r>
            <a:r>
              <a:rPr lang="en-US" b="1" dirty="0" err="1" smtClean="0"/>
              <a:t>sublcasses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   */</a:t>
            </a:r>
          </a:p>
          <a:p>
            <a:r>
              <a:rPr lang="en-US" b="1" dirty="0" smtClean="0"/>
              <a:t>   public abstract class </a:t>
            </a:r>
            <a:r>
              <a:rPr lang="en-US" b="1" dirty="0" err="1" smtClean="0"/>
              <a:t>WidgetFactory</a:t>
            </a:r>
            <a:r>
              <a:rPr lang="en-US" b="1" dirty="0" smtClean="0"/>
              <a:t> {</a:t>
            </a:r>
          </a:p>
          <a:p>
            <a:r>
              <a:rPr lang="en-US" b="1" dirty="0" smtClean="0"/>
              <a:t>     public abstract Window </a:t>
            </a:r>
            <a:r>
              <a:rPr lang="en-US" b="1" dirty="0" err="1" smtClean="0"/>
              <a:t>createWindow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public abstract Menu </a:t>
            </a:r>
            <a:r>
              <a:rPr lang="en-US" b="1" dirty="0" err="1" smtClean="0"/>
              <a:t>createScrollBar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public abstract Button </a:t>
            </a:r>
            <a:r>
              <a:rPr lang="en-US" b="1" dirty="0" err="1" smtClean="0"/>
              <a:t>createButton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06728765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Factories Create Products?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1967929"/>
            <a:ext cx="75608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/**</a:t>
            </a:r>
          </a:p>
          <a:p>
            <a:r>
              <a:rPr lang="en-US" b="1" dirty="0" smtClean="0"/>
              <a:t>    * </a:t>
            </a:r>
            <a:r>
              <a:rPr lang="en-US" b="1" dirty="0" err="1" smtClean="0"/>
              <a:t>MotifWidgetFactory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   * Implements the factory methods of its abstract superclass.</a:t>
            </a:r>
          </a:p>
          <a:p>
            <a:r>
              <a:rPr lang="en-US" b="1" dirty="0" smtClean="0"/>
              <a:t>    */</a:t>
            </a:r>
          </a:p>
          <a:p>
            <a:r>
              <a:rPr lang="en-US" b="1" dirty="0" smtClean="0"/>
              <a:t>   public class </a:t>
            </a:r>
            <a:r>
              <a:rPr lang="en-US" b="1" dirty="0" err="1" smtClean="0"/>
              <a:t>MotifWidgetFactory</a:t>
            </a:r>
            <a:endParaRPr lang="en-US" b="1" dirty="0" smtClean="0"/>
          </a:p>
          <a:p>
            <a:r>
              <a:rPr lang="en-US" b="1" dirty="0" smtClean="0"/>
              <a:t>     extends </a:t>
            </a:r>
            <a:r>
              <a:rPr lang="en-US" b="1" dirty="0" err="1" smtClean="0"/>
              <a:t>WidgetFactory</a:t>
            </a:r>
            <a:r>
              <a:rPr lang="en-US" b="1" dirty="0" smtClean="0"/>
              <a:t> {</a:t>
            </a:r>
          </a:p>
          <a:p>
            <a:endParaRPr lang="en-US" b="1" dirty="0" smtClean="0"/>
          </a:p>
          <a:p>
            <a:r>
              <a:rPr lang="en-US" b="1" dirty="0" smtClean="0"/>
              <a:t>     public Window </a:t>
            </a:r>
            <a:r>
              <a:rPr lang="en-US" b="1" dirty="0" err="1" smtClean="0"/>
              <a:t>createWindow</a:t>
            </a:r>
            <a:r>
              <a:rPr lang="en-US" b="1" dirty="0" smtClean="0"/>
              <a:t>() {return new </a:t>
            </a:r>
            <a:r>
              <a:rPr lang="en-US" b="1" dirty="0" err="1" smtClean="0"/>
              <a:t>MotifWindow</a:t>
            </a:r>
            <a:r>
              <a:rPr lang="en-US" b="1" dirty="0" smtClean="0"/>
              <a:t>();}</a:t>
            </a:r>
          </a:p>
          <a:p>
            <a:r>
              <a:rPr lang="en-US" b="1" dirty="0" smtClean="0"/>
              <a:t>     public </a:t>
            </a:r>
            <a:r>
              <a:rPr lang="en-US" b="1" dirty="0" err="1" smtClean="0"/>
              <a:t>ScrollBar</a:t>
            </a:r>
            <a:r>
              <a:rPr lang="en-US" b="1" dirty="0" smtClean="0"/>
              <a:t> </a:t>
            </a:r>
            <a:r>
              <a:rPr lang="en-US" b="1" dirty="0" err="1" smtClean="0"/>
              <a:t>createScrollBar</a:t>
            </a:r>
            <a:r>
              <a:rPr lang="en-US" b="1" dirty="0" smtClean="0"/>
              <a:t>() {</a:t>
            </a:r>
          </a:p>
          <a:p>
            <a:r>
              <a:rPr lang="en-US" b="1" dirty="0" smtClean="0"/>
              <a:t>       return new </a:t>
            </a:r>
            <a:r>
              <a:rPr lang="en-US" b="1" dirty="0" err="1" smtClean="0"/>
              <a:t>MotifScrollBar</a:t>
            </a:r>
            <a:r>
              <a:rPr lang="en-US" b="1" dirty="0" smtClean="0"/>
              <a:t>();}</a:t>
            </a:r>
          </a:p>
          <a:p>
            <a:r>
              <a:rPr lang="en-US" b="1" dirty="0" smtClean="0"/>
              <a:t>     public Button </a:t>
            </a:r>
            <a:r>
              <a:rPr lang="en-US" b="1" dirty="0" err="1" smtClean="0"/>
              <a:t>createButton</a:t>
            </a:r>
            <a:r>
              <a:rPr lang="en-US" b="1" dirty="0" smtClean="0"/>
              <a:t>() {return new </a:t>
            </a:r>
            <a:r>
              <a:rPr lang="en-US" b="1" dirty="0" err="1" smtClean="0"/>
              <a:t>MotifButton</a:t>
            </a:r>
            <a:r>
              <a:rPr lang="en-US" b="1" dirty="0" smtClean="0"/>
              <a:t>();}</a:t>
            </a:r>
          </a:p>
          <a:p>
            <a:endParaRPr lang="en-US" b="1" dirty="0" smtClean="0"/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25582714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Factories Create Products?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Обичайният код в клиента</a:t>
            </a:r>
            <a:r>
              <a:rPr lang="en-US" dirty="0" smtClean="0"/>
              <a:t>: (</a:t>
            </a:r>
            <a:r>
              <a:rPr lang="bg-BG" dirty="0" smtClean="0"/>
              <a:t>кодът е един и същ, независимо от това как се създава обекта)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2798926"/>
            <a:ext cx="61206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...</a:t>
            </a:r>
          </a:p>
          <a:p>
            <a:r>
              <a:rPr lang="en-US" b="1" dirty="0" smtClean="0"/>
              <a:t>  // Create new factory.</a:t>
            </a:r>
          </a:p>
          <a:p>
            <a:r>
              <a:rPr lang="en-US" b="1" dirty="0" smtClean="0"/>
              <a:t>  </a:t>
            </a:r>
            <a:r>
              <a:rPr lang="en-US" b="1" dirty="0" err="1" smtClean="0"/>
              <a:t>WidgetFactory</a:t>
            </a:r>
            <a:r>
              <a:rPr lang="en-US" b="1" dirty="0" smtClean="0"/>
              <a:t> </a:t>
            </a:r>
            <a:r>
              <a:rPr lang="en-US" b="1" dirty="0" err="1" smtClean="0"/>
              <a:t>wf</a:t>
            </a:r>
            <a:r>
              <a:rPr lang="en-US" b="1" dirty="0" smtClean="0"/>
              <a:t> = new </a:t>
            </a:r>
            <a:r>
              <a:rPr lang="en-US" b="1" dirty="0" err="1" smtClean="0"/>
              <a:t>MotifWidgetFactory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</a:t>
            </a:r>
          </a:p>
          <a:p>
            <a:r>
              <a:rPr lang="en-US" b="1" dirty="0"/>
              <a:t> </a:t>
            </a:r>
            <a:r>
              <a:rPr lang="en-US" b="1" dirty="0" smtClean="0"/>
              <a:t> // Create a button.</a:t>
            </a:r>
          </a:p>
          <a:p>
            <a:r>
              <a:rPr lang="en-US" b="1" dirty="0" smtClean="0"/>
              <a:t>  Button b = </a:t>
            </a:r>
            <a:r>
              <a:rPr lang="en-US" b="1" dirty="0" err="1" smtClean="0"/>
              <a:t>wf.createButton</a:t>
            </a:r>
            <a:r>
              <a:rPr lang="en-US" b="1" dirty="0" smtClean="0"/>
              <a:t>();</a:t>
            </a:r>
          </a:p>
          <a:p>
            <a:endParaRPr lang="en-US" b="1" dirty="0" smtClean="0"/>
          </a:p>
          <a:p>
            <a:r>
              <a:rPr lang="en-US" b="1" dirty="0" smtClean="0"/>
              <a:t>  // Create a window.</a:t>
            </a:r>
          </a:p>
          <a:p>
            <a:r>
              <a:rPr lang="en-US" b="1" dirty="0" smtClean="0"/>
              <a:t>  Window w = </a:t>
            </a:r>
            <a:r>
              <a:rPr lang="en-US" b="1" dirty="0" err="1" smtClean="0"/>
              <a:t>wf.createWindow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...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56614331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Factories Create Products?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Метод </a:t>
            </a:r>
            <a:r>
              <a:rPr lang="en-US" dirty="0" smtClean="0"/>
              <a:t>2</a:t>
            </a:r>
            <a:r>
              <a:rPr lang="en-US" dirty="0"/>
              <a:t>: </a:t>
            </a:r>
            <a:r>
              <a:rPr lang="bg-BG" dirty="0" smtClean="0"/>
              <a:t>чрез </a:t>
            </a:r>
            <a:r>
              <a:rPr lang="en-US" dirty="0" smtClean="0"/>
              <a:t>Factories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2339002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/**</a:t>
            </a:r>
          </a:p>
          <a:p>
            <a:r>
              <a:rPr lang="en-US" b="1" dirty="0" smtClean="0"/>
              <a:t>    * </a:t>
            </a:r>
            <a:r>
              <a:rPr lang="en-US" b="1" dirty="0" err="1" smtClean="0"/>
              <a:t>WidgetFactory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   * This </a:t>
            </a:r>
            <a:r>
              <a:rPr lang="en-US" b="1" dirty="0" err="1" smtClean="0"/>
              <a:t>WidgetFactory</a:t>
            </a:r>
            <a:r>
              <a:rPr lang="en-US" b="1" dirty="0" smtClean="0"/>
              <a:t> contains references to factories</a:t>
            </a:r>
          </a:p>
          <a:p>
            <a:r>
              <a:rPr lang="en-US" b="1" dirty="0" smtClean="0"/>
              <a:t>    *   (composition!) used to create the Concrete Products.</a:t>
            </a:r>
          </a:p>
          <a:p>
            <a:r>
              <a:rPr lang="en-US" b="1" dirty="0" smtClean="0"/>
              <a:t>    *   But it relies on a subclass constructor to create the</a:t>
            </a:r>
          </a:p>
          <a:p>
            <a:r>
              <a:rPr lang="en-US" b="1" dirty="0" smtClean="0"/>
              <a:t>    *   appropriate factories.</a:t>
            </a:r>
          </a:p>
          <a:p>
            <a:r>
              <a:rPr lang="en-US" b="1" dirty="0" smtClean="0"/>
              <a:t>   */</a:t>
            </a:r>
          </a:p>
          <a:p>
            <a:r>
              <a:rPr lang="en-US" b="1" dirty="0" smtClean="0"/>
              <a:t>   public abstract class </a:t>
            </a:r>
            <a:r>
              <a:rPr lang="en-US" b="1" dirty="0" err="1" smtClean="0"/>
              <a:t>WidgetFactory</a:t>
            </a:r>
            <a:r>
              <a:rPr lang="en-US" b="1" dirty="0" smtClean="0"/>
              <a:t> {</a:t>
            </a:r>
          </a:p>
          <a:p>
            <a:r>
              <a:rPr lang="en-US" b="1" dirty="0" smtClean="0"/>
              <a:t>     protected </a:t>
            </a:r>
            <a:r>
              <a:rPr lang="en-US" b="1" dirty="0" err="1" smtClean="0"/>
              <a:t>WindowFactory</a:t>
            </a:r>
            <a:r>
              <a:rPr lang="en-US" b="1" dirty="0" smtClean="0"/>
              <a:t> </a:t>
            </a:r>
            <a:r>
              <a:rPr lang="en-US" b="1" dirty="0" err="1" smtClean="0"/>
              <a:t>windowFactory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protected </a:t>
            </a:r>
            <a:r>
              <a:rPr lang="en-US" b="1" dirty="0" err="1" smtClean="0"/>
              <a:t>ScrollBarFactory</a:t>
            </a:r>
            <a:r>
              <a:rPr lang="en-US" b="1" dirty="0" smtClean="0"/>
              <a:t> </a:t>
            </a:r>
            <a:r>
              <a:rPr lang="en-US" b="1" dirty="0" err="1" smtClean="0"/>
              <a:t>scrollBarFactory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protected </a:t>
            </a:r>
            <a:r>
              <a:rPr lang="en-US" b="1" dirty="0" err="1" smtClean="0"/>
              <a:t>ButtonFactory</a:t>
            </a:r>
            <a:r>
              <a:rPr lang="en-US" b="1" dirty="0" smtClean="0"/>
              <a:t> </a:t>
            </a:r>
            <a:r>
              <a:rPr lang="en-US" b="1" dirty="0" err="1" smtClean="0"/>
              <a:t>buttonFactory</a:t>
            </a:r>
            <a:r>
              <a:rPr lang="en-US" b="1" dirty="0" smtClean="0"/>
              <a:t>;</a:t>
            </a:r>
          </a:p>
          <a:p>
            <a:endParaRPr lang="en-US" b="1" dirty="0" smtClean="0"/>
          </a:p>
          <a:p>
            <a:r>
              <a:rPr lang="en-US" b="1" dirty="0" smtClean="0"/>
              <a:t>     public Window </a:t>
            </a:r>
            <a:r>
              <a:rPr lang="en-US" b="1" dirty="0" err="1" smtClean="0"/>
              <a:t>createWindow</a:t>
            </a:r>
            <a:r>
              <a:rPr lang="en-US" b="1" dirty="0" smtClean="0"/>
              <a:t>() {return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windowFactory.createWindow</a:t>
            </a:r>
            <a:r>
              <a:rPr lang="en-US" b="1" dirty="0" smtClean="0"/>
              <a:t>();}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17956857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 Factories Create Products?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1340768"/>
            <a:ext cx="74888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public </a:t>
            </a:r>
            <a:r>
              <a:rPr lang="en-US" b="1" dirty="0" err="1" smtClean="0"/>
              <a:t>ScrollBar</a:t>
            </a:r>
            <a:r>
              <a:rPr lang="en-US" b="1" dirty="0" smtClean="0"/>
              <a:t> </a:t>
            </a:r>
            <a:r>
              <a:rPr lang="en-US" b="1" dirty="0" err="1" smtClean="0"/>
              <a:t>createScrollBar</a:t>
            </a:r>
            <a:r>
              <a:rPr lang="en-US" b="1" dirty="0" smtClean="0"/>
              <a:t>() {return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scrollBarFactory.createScrollBar</a:t>
            </a:r>
            <a:r>
              <a:rPr lang="en-US" b="1" dirty="0" smtClean="0"/>
              <a:t>();}</a:t>
            </a:r>
          </a:p>
          <a:p>
            <a:r>
              <a:rPr lang="en-US" b="1" dirty="0" smtClean="0"/>
              <a:t>     public Button </a:t>
            </a:r>
            <a:r>
              <a:rPr lang="en-US" b="1" dirty="0" err="1" smtClean="0"/>
              <a:t>createButton</a:t>
            </a:r>
            <a:r>
              <a:rPr lang="en-US" b="1" dirty="0" smtClean="0"/>
              <a:t>() {return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buttonFactory.createButton</a:t>
            </a:r>
            <a:r>
              <a:rPr lang="en-US" b="1" dirty="0" smtClean="0"/>
              <a:t>();}</a:t>
            </a:r>
          </a:p>
          <a:p>
            <a:r>
              <a:rPr lang="en-US" b="1" dirty="0" smtClean="0"/>
              <a:t>   }</a:t>
            </a:r>
          </a:p>
          <a:p>
            <a:endParaRPr lang="en-US" b="1" dirty="0" smtClean="0"/>
          </a:p>
          <a:p>
            <a:r>
              <a:rPr lang="en-US" b="1" dirty="0" smtClean="0"/>
              <a:t>   /**</a:t>
            </a:r>
          </a:p>
          <a:p>
            <a:r>
              <a:rPr lang="en-US" b="1" dirty="0" smtClean="0"/>
              <a:t>    * </a:t>
            </a:r>
            <a:r>
              <a:rPr lang="en-US" b="1" dirty="0" err="1" smtClean="0"/>
              <a:t>MotifWidgetFactory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   * Instantiates the factories used by its superclass.</a:t>
            </a:r>
          </a:p>
          <a:p>
            <a:r>
              <a:rPr lang="en-US" b="1" dirty="0" smtClean="0"/>
              <a:t>    */</a:t>
            </a:r>
          </a:p>
          <a:p>
            <a:r>
              <a:rPr lang="en-US" b="1" dirty="0" smtClean="0"/>
              <a:t>   public class </a:t>
            </a:r>
            <a:r>
              <a:rPr lang="en-US" b="1" dirty="0" err="1" smtClean="0"/>
              <a:t>MotifWidgetFactory</a:t>
            </a:r>
            <a:endParaRPr lang="en-US" b="1" dirty="0" smtClean="0"/>
          </a:p>
          <a:p>
            <a:r>
              <a:rPr lang="en-US" b="1" dirty="0" smtClean="0"/>
              <a:t>     extends </a:t>
            </a:r>
            <a:r>
              <a:rPr lang="en-US" b="1" dirty="0" err="1" smtClean="0"/>
              <a:t>WidgetFactory</a:t>
            </a:r>
            <a:r>
              <a:rPr lang="en-US" b="1" dirty="0" smtClean="0"/>
              <a:t> {</a:t>
            </a:r>
          </a:p>
          <a:p>
            <a:r>
              <a:rPr lang="en-US" b="1" dirty="0" smtClean="0"/>
              <a:t>     public </a:t>
            </a:r>
            <a:r>
              <a:rPr lang="en-US" b="1" dirty="0" err="1" smtClean="0"/>
              <a:t>MotifWidgetFactory</a:t>
            </a:r>
            <a:r>
              <a:rPr lang="en-US" b="1" dirty="0" smtClean="0"/>
              <a:t>() {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windowFactory</a:t>
            </a:r>
            <a:r>
              <a:rPr lang="en-US" b="1" dirty="0" smtClean="0"/>
              <a:t> = new </a:t>
            </a:r>
            <a:r>
              <a:rPr lang="en-US" b="1" dirty="0" err="1" smtClean="0"/>
              <a:t>MotifWindowFactory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scrollBarFactory</a:t>
            </a:r>
            <a:r>
              <a:rPr lang="en-US" b="1" dirty="0" smtClean="0"/>
              <a:t> = new </a:t>
            </a:r>
            <a:r>
              <a:rPr lang="en-US" b="1" dirty="0" err="1" smtClean="0"/>
              <a:t>MotifScrollBarFactory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buttonFactory</a:t>
            </a:r>
            <a:r>
              <a:rPr lang="en-US" b="1" dirty="0" smtClean="0"/>
              <a:t> = new </a:t>
            </a:r>
            <a:r>
              <a:rPr lang="en-US" b="1" dirty="0" err="1" smtClean="0"/>
              <a:t>MotifButtonFactory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}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98459290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Factories Create Products?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Метод </a:t>
            </a:r>
            <a:r>
              <a:rPr lang="en-US" dirty="0" smtClean="0"/>
              <a:t>3</a:t>
            </a:r>
            <a:r>
              <a:rPr lang="en-US" dirty="0"/>
              <a:t>: </a:t>
            </a:r>
            <a:r>
              <a:rPr lang="bg-BG" dirty="0" smtClean="0"/>
              <a:t>чрез </a:t>
            </a:r>
            <a:r>
              <a:rPr lang="en-US" dirty="0" smtClean="0"/>
              <a:t>Factories </a:t>
            </a:r>
            <a:r>
              <a:rPr lang="bg-BG" dirty="0" smtClean="0"/>
              <a:t>без изисквани наследници </a:t>
            </a:r>
            <a:r>
              <a:rPr lang="en-US" dirty="0" smtClean="0"/>
              <a:t>(</a:t>
            </a:r>
            <a:r>
              <a:rPr lang="bg-BG" dirty="0" smtClean="0"/>
              <a:t>чиста композиция</a:t>
            </a:r>
            <a:r>
              <a:rPr lang="en-US" dirty="0" smtClean="0"/>
              <a:t>)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2688009"/>
            <a:ext cx="74168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/**</a:t>
            </a:r>
          </a:p>
          <a:p>
            <a:r>
              <a:rPr lang="en-US" b="1" dirty="0" smtClean="0"/>
              <a:t>    * </a:t>
            </a:r>
            <a:r>
              <a:rPr lang="en-US" b="1" dirty="0" err="1" smtClean="0"/>
              <a:t>WidgetFactory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   * This </a:t>
            </a:r>
            <a:r>
              <a:rPr lang="en-US" b="1" dirty="0" err="1" smtClean="0"/>
              <a:t>WidgetFactory</a:t>
            </a:r>
            <a:r>
              <a:rPr lang="en-US" b="1" dirty="0" smtClean="0"/>
              <a:t> contains reference to factories used</a:t>
            </a:r>
          </a:p>
          <a:p>
            <a:r>
              <a:rPr lang="en-US" b="1" dirty="0" smtClean="0"/>
              <a:t>    *   to create Concrete Products. But it does not need to be</a:t>
            </a:r>
          </a:p>
          <a:p>
            <a:r>
              <a:rPr lang="en-US" b="1" dirty="0" smtClean="0"/>
              <a:t>    *   </a:t>
            </a:r>
            <a:r>
              <a:rPr lang="en-US" b="1" dirty="0" err="1" smtClean="0"/>
              <a:t>subclassed</a:t>
            </a:r>
            <a:r>
              <a:rPr lang="en-US" b="1" dirty="0" smtClean="0"/>
              <a:t>.  It has an appropriate constructor to set</a:t>
            </a:r>
          </a:p>
          <a:p>
            <a:r>
              <a:rPr lang="en-US" b="1" dirty="0" smtClean="0"/>
              <a:t>    *   these factories at creation time and </a:t>
            </a:r>
            <a:r>
              <a:rPr lang="en-US" b="1" dirty="0" err="1" smtClean="0"/>
              <a:t>mutators</a:t>
            </a:r>
            <a:r>
              <a:rPr lang="en-US" b="1" dirty="0" smtClean="0"/>
              <a:t> to change</a:t>
            </a:r>
          </a:p>
          <a:p>
            <a:r>
              <a:rPr lang="en-US" b="1" dirty="0" smtClean="0"/>
              <a:t>    *   them during execution.</a:t>
            </a:r>
          </a:p>
          <a:p>
            <a:r>
              <a:rPr lang="en-US" b="1" dirty="0" smtClean="0"/>
              <a:t>    */</a:t>
            </a:r>
          </a:p>
          <a:p>
            <a:r>
              <a:rPr lang="en-US" b="1" dirty="0" smtClean="0"/>
              <a:t>   public class </a:t>
            </a:r>
            <a:r>
              <a:rPr lang="en-US" b="1" dirty="0" err="1" smtClean="0"/>
              <a:t>WidgetFactory</a:t>
            </a:r>
            <a:r>
              <a:rPr lang="en-US" b="1" dirty="0" smtClean="0"/>
              <a:t> {</a:t>
            </a:r>
          </a:p>
          <a:p>
            <a:endParaRPr lang="en-US" b="1" dirty="0" smtClean="0"/>
          </a:p>
          <a:p>
            <a:r>
              <a:rPr lang="en-US" b="1" dirty="0" smtClean="0"/>
              <a:t>     private </a:t>
            </a:r>
            <a:r>
              <a:rPr lang="en-US" b="1" dirty="0" err="1" smtClean="0"/>
              <a:t>WindowFactory</a:t>
            </a:r>
            <a:r>
              <a:rPr lang="en-US" b="1" dirty="0" smtClean="0"/>
              <a:t> </a:t>
            </a:r>
            <a:r>
              <a:rPr lang="en-US" b="1" dirty="0" err="1" smtClean="0"/>
              <a:t>windowFactory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private </a:t>
            </a:r>
            <a:r>
              <a:rPr lang="en-US" b="1" dirty="0" err="1" smtClean="0"/>
              <a:t>ScrollBarFactory</a:t>
            </a:r>
            <a:r>
              <a:rPr lang="en-US" b="1" dirty="0" smtClean="0"/>
              <a:t> </a:t>
            </a:r>
            <a:r>
              <a:rPr lang="en-US" b="1" dirty="0" err="1" smtClean="0"/>
              <a:t>scrollBarFactory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private </a:t>
            </a:r>
            <a:r>
              <a:rPr lang="en-US" b="1" dirty="0" err="1" smtClean="0"/>
              <a:t>ButtonFactory</a:t>
            </a:r>
            <a:r>
              <a:rPr lang="en-US" b="1" dirty="0" smtClean="0"/>
              <a:t> </a:t>
            </a:r>
            <a:r>
              <a:rPr lang="en-US" b="1" dirty="0" err="1" smtClean="0"/>
              <a:t>buttonFactory</a:t>
            </a:r>
            <a:r>
              <a:rPr lang="en-US" b="1" dirty="0" smtClean="0"/>
              <a:t>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51793721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 Factories Create Products?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1268760"/>
            <a:ext cx="77048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public </a:t>
            </a:r>
            <a:r>
              <a:rPr lang="en-US" b="1" dirty="0" err="1" smtClean="0"/>
              <a:t>WidgetFactory</a:t>
            </a:r>
            <a:r>
              <a:rPr lang="en-US" b="1" dirty="0" smtClean="0"/>
              <a:t>(</a:t>
            </a:r>
            <a:r>
              <a:rPr lang="en-US" b="1" dirty="0" err="1" smtClean="0"/>
              <a:t>WindowFactory</a:t>
            </a:r>
            <a:r>
              <a:rPr lang="en-US" b="1" dirty="0" smtClean="0"/>
              <a:t> </a:t>
            </a:r>
            <a:r>
              <a:rPr lang="en-US" b="1" dirty="0" err="1" smtClean="0"/>
              <a:t>wf</a:t>
            </a:r>
            <a:r>
              <a:rPr lang="en-US" b="1" dirty="0" smtClean="0"/>
              <a:t>,</a:t>
            </a:r>
          </a:p>
          <a:p>
            <a:r>
              <a:rPr lang="en-US" b="1" dirty="0" smtClean="0"/>
              <a:t>                          	        </a:t>
            </a:r>
            <a:r>
              <a:rPr lang="en-US" b="1" dirty="0" err="1" smtClean="0"/>
              <a:t>ScrollBarFactory</a:t>
            </a:r>
            <a:r>
              <a:rPr lang="en-US" b="1" dirty="0" smtClean="0"/>
              <a:t> </a:t>
            </a:r>
            <a:r>
              <a:rPr lang="en-US" b="1" dirty="0" err="1" smtClean="0"/>
              <a:t>sbf</a:t>
            </a:r>
            <a:r>
              <a:rPr lang="en-US" b="1" dirty="0" smtClean="0"/>
              <a:t>,</a:t>
            </a:r>
          </a:p>
          <a:p>
            <a:r>
              <a:rPr lang="en-US" b="1" dirty="0" smtClean="0"/>
              <a:t>	        	        </a:t>
            </a:r>
            <a:r>
              <a:rPr lang="en-US" b="1" dirty="0" err="1" smtClean="0"/>
              <a:t>ButtonFactory</a:t>
            </a:r>
            <a:r>
              <a:rPr lang="en-US" b="1" dirty="0" smtClean="0"/>
              <a:t> bf) {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windowFactory</a:t>
            </a:r>
            <a:r>
              <a:rPr lang="en-US" b="1" dirty="0" smtClean="0"/>
              <a:t> = </a:t>
            </a:r>
            <a:r>
              <a:rPr lang="en-US" b="1" dirty="0" err="1" smtClean="0"/>
              <a:t>wf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scrollBarFactory</a:t>
            </a:r>
            <a:r>
              <a:rPr lang="en-US" b="1" dirty="0" smtClean="0"/>
              <a:t> = </a:t>
            </a:r>
            <a:r>
              <a:rPr lang="en-US" b="1" dirty="0" err="1" smtClean="0"/>
              <a:t>sbf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buttonFactory</a:t>
            </a:r>
            <a:r>
              <a:rPr lang="en-US" b="1" dirty="0" smtClean="0"/>
              <a:t> = bf;</a:t>
            </a:r>
          </a:p>
          <a:p>
            <a:r>
              <a:rPr lang="en-US" b="1" dirty="0" smtClean="0"/>
              <a:t>     }</a:t>
            </a:r>
          </a:p>
          <a:p>
            <a:r>
              <a:rPr lang="en-US" b="1" dirty="0" smtClean="0"/>
              <a:t>      public void </a:t>
            </a:r>
            <a:r>
              <a:rPr lang="en-US" b="1" dirty="0" err="1" smtClean="0"/>
              <a:t>setWindowFactory</a:t>
            </a:r>
            <a:r>
              <a:rPr lang="en-US" b="1" dirty="0" smtClean="0"/>
              <a:t>(</a:t>
            </a:r>
            <a:r>
              <a:rPr lang="en-US" b="1" dirty="0" err="1" smtClean="0"/>
              <a:t>WindowFactory</a:t>
            </a:r>
            <a:r>
              <a:rPr lang="en-US" b="1" dirty="0" smtClean="0"/>
              <a:t> </a:t>
            </a:r>
            <a:r>
              <a:rPr lang="en-US" b="1" dirty="0" err="1" smtClean="0"/>
              <a:t>wf</a:t>
            </a:r>
            <a:r>
              <a:rPr lang="en-US" b="1" dirty="0" smtClean="0"/>
              <a:t>) {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windowFactory</a:t>
            </a:r>
            <a:r>
              <a:rPr lang="en-US" b="1" dirty="0" smtClean="0"/>
              <a:t> = </a:t>
            </a:r>
            <a:r>
              <a:rPr lang="en-US" b="1" dirty="0" err="1" smtClean="0"/>
              <a:t>wf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}</a:t>
            </a:r>
          </a:p>
          <a:p>
            <a:endParaRPr lang="en-US" b="1" dirty="0" smtClean="0"/>
          </a:p>
          <a:p>
            <a:r>
              <a:rPr lang="en-US" b="1" dirty="0" smtClean="0"/>
              <a:t>     public void </a:t>
            </a:r>
            <a:r>
              <a:rPr lang="en-US" b="1" dirty="0" err="1" smtClean="0"/>
              <a:t>setScrollBarFactory</a:t>
            </a:r>
            <a:r>
              <a:rPr lang="en-US" b="1" dirty="0" smtClean="0"/>
              <a:t>(</a:t>
            </a:r>
            <a:r>
              <a:rPr lang="en-US" b="1" dirty="0" err="1" smtClean="0"/>
              <a:t>ScrollBarFactory</a:t>
            </a:r>
            <a:r>
              <a:rPr lang="en-US" b="1" dirty="0" smtClean="0"/>
              <a:t> </a:t>
            </a:r>
            <a:r>
              <a:rPr lang="en-US" b="1" dirty="0" err="1" smtClean="0"/>
              <a:t>sbf</a:t>
            </a:r>
            <a:r>
              <a:rPr lang="en-US" b="1" dirty="0" smtClean="0"/>
              <a:t>) {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scrollBarFactory</a:t>
            </a:r>
            <a:r>
              <a:rPr lang="en-US" b="1" dirty="0" smtClean="0"/>
              <a:t> =</a:t>
            </a:r>
            <a:r>
              <a:rPr lang="en-US" b="1" dirty="0" err="1" smtClean="0"/>
              <a:t>sbf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}</a:t>
            </a:r>
          </a:p>
          <a:p>
            <a:endParaRPr lang="en-US" b="1" dirty="0" smtClean="0"/>
          </a:p>
          <a:p>
            <a:r>
              <a:rPr lang="en-US" b="1" dirty="0" smtClean="0"/>
              <a:t>     public void </a:t>
            </a:r>
            <a:r>
              <a:rPr lang="en-US" b="1" dirty="0" err="1" smtClean="0"/>
              <a:t>setButtonFactory</a:t>
            </a:r>
            <a:r>
              <a:rPr lang="en-US" b="1" dirty="0" smtClean="0"/>
              <a:t>(</a:t>
            </a:r>
            <a:r>
              <a:rPr lang="en-US" b="1" dirty="0" err="1" smtClean="0"/>
              <a:t>ButtonFactory</a:t>
            </a:r>
            <a:r>
              <a:rPr lang="en-US" b="1" dirty="0" smtClean="0"/>
              <a:t> bf) {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buttonFactory</a:t>
            </a:r>
            <a:r>
              <a:rPr lang="en-US" b="1" dirty="0" smtClean="0"/>
              <a:t> = bf;</a:t>
            </a:r>
          </a:p>
          <a:p>
            <a:r>
              <a:rPr lang="en-US" b="1" dirty="0" smtClean="0"/>
              <a:t>  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339584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Template </a:t>
            </a:r>
            <a:r>
              <a:rPr lang="en-US" b="1" dirty="0"/>
              <a:t>Method </a:t>
            </a:r>
            <a:r>
              <a:rPr lang="en-US" b="1" dirty="0" smtClean="0"/>
              <a:t>Pattern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Методът </a:t>
            </a:r>
            <a:r>
              <a:rPr lang="en-US" dirty="0" err="1" smtClean="0"/>
              <a:t>printPage</a:t>
            </a:r>
            <a:r>
              <a:rPr lang="en-US" dirty="0"/>
              <a:t>() </a:t>
            </a:r>
            <a:r>
              <a:rPr lang="bg-BG" dirty="0" smtClean="0"/>
              <a:t>в класовете </a:t>
            </a:r>
            <a:r>
              <a:rPr lang="en-US" dirty="0" err="1" smtClean="0"/>
              <a:t>PlainTextDocument</a:t>
            </a:r>
            <a:r>
              <a:rPr lang="en-US" dirty="0" smtClean="0"/>
              <a:t> </a:t>
            </a:r>
            <a:r>
              <a:rPr lang="bg-BG" dirty="0" smtClean="0"/>
              <a:t>и </a:t>
            </a:r>
            <a:r>
              <a:rPr lang="en-US" dirty="0" err="1" smtClean="0"/>
              <a:t>HtmlTextDocument</a:t>
            </a:r>
            <a:r>
              <a:rPr lang="en-US" dirty="0" smtClean="0"/>
              <a:t> </a:t>
            </a:r>
            <a:r>
              <a:rPr lang="bg-BG" dirty="0" smtClean="0"/>
              <a:t>са подобни. Когато забележим два подобни метода в наследници, ги обединяваме в родителскияклас</a:t>
            </a:r>
          </a:p>
          <a:p>
            <a:r>
              <a:rPr lang="bg-BG" dirty="0" smtClean="0"/>
              <a:t>Можем да създадем шаблонен метод </a:t>
            </a:r>
            <a:r>
              <a:rPr lang="en-US" dirty="0" err="1" smtClean="0"/>
              <a:t>printPage</a:t>
            </a:r>
            <a:r>
              <a:rPr lang="en-US" dirty="0"/>
              <a:t>() </a:t>
            </a:r>
            <a:r>
              <a:rPr lang="bg-BG" dirty="0" smtClean="0"/>
              <a:t>в родителския клас, който позволява на </a:t>
            </a:r>
            <a:r>
              <a:rPr lang="en-US" dirty="0" err="1" smtClean="0"/>
              <a:t>PlainTextDocument</a:t>
            </a:r>
            <a:r>
              <a:rPr lang="en-US" dirty="0" smtClean="0"/>
              <a:t> </a:t>
            </a:r>
            <a:r>
              <a:rPr lang="bg-BG" dirty="0" smtClean="0"/>
              <a:t>и </a:t>
            </a:r>
            <a:r>
              <a:rPr lang="en-US" dirty="0" err="1" smtClean="0"/>
              <a:t>HtmlTextDocument</a:t>
            </a:r>
            <a:r>
              <a:rPr lang="en-US" dirty="0" smtClean="0"/>
              <a:t> </a:t>
            </a:r>
            <a:r>
              <a:rPr lang="bg-BG" dirty="0" smtClean="0"/>
              <a:t>да предоставят собствени реализации на абстрактните методи, за да разпечатат </a:t>
            </a:r>
            <a:r>
              <a:rPr lang="en-US" dirty="0" smtClean="0"/>
              <a:t>header </a:t>
            </a:r>
            <a:r>
              <a:rPr lang="bg-BG" smtClean="0"/>
              <a:t>и </a:t>
            </a:r>
            <a:r>
              <a:rPr lang="en-US" smtClean="0"/>
              <a:t>footer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1633931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Factories Create Products?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2189763"/>
            <a:ext cx="74168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public Window </a:t>
            </a:r>
            <a:r>
              <a:rPr lang="en-US" b="1" dirty="0" err="1" smtClean="0"/>
              <a:t>createWindow</a:t>
            </a:r>
            <a:r>
              <a:rPr lang="en-US" b="1" dirty="0" smtClean="0"/>
              <a:t>() {return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windowFactory.createWindow</a:t>
            </a:r>
            <a:r>
              <a:rPr lang="en-US" b="1" dirty="0" smtClean="0"/>
              <a:t>();}</a:t>
            </a:r>
          </a:p>
          <a:p>
            <a:r>
              <a:rPr lang="en-US" b="1" dirty="0" smtClean="0"/>
              <a:t>     public </a:t>
            </a:r>
            <a:r>
              <a:rPr lang="en-US" b="1" dirty="0" err="1" smtClean="0"/>
              <a:t>ScrollBar</a:t>
            </a:r>
            <a:r>
              <a:rPr lang="en-US" b="1" dirty="0" smtClean="0"/>
              <a:t> </a:t>
            </a:r>
            <a:r>
              <a:rPr lang="en-US" b="1" dirty="0" err="1" smtClean="0"/>
              <a:t>createScrollBar</a:t>
            </a:r>
            <a:r>
              <a:rPr lang="en-US" b="1" dirty="0" smtClean="0"/>
              <a:t>() {return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scrollBarFactory.createScrollBar</a:t>
            </a:r>
            <a:r>
              <a:rPr lang="en-US" b="1" dirty="0" smtClean="0"/>
              <a:t>();}</a:t>
            </a:r>
          </a:p>
          <a:p>
            <a:r>
              <a:rPr lang="en-US" b="1" dirty="0" smtClean="0"/>
              <a:t>     public Button </a:t>
            </a:r>
            <a:r>
              <a:rPr lang="en-US" b="1" dirty="0" err="1" smtClean="0"/>
              <a:t>createButton</a:t>
            </a:r>
            <a:r>
              <a:rPr lang="en-US" b="1" dirty="0" smtClean="0"/>
              <a:t>() {return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buttonFactory.createButton</a:t>
            </a:r>
            <a:r>
              <a:rPr lang="en-US" b="1" dirty="0" smtClean="0"/>
              <a:t>();}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947961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Template </a:t>
            </a:r>
            <a:r>
              <a:rPr lang="en-US" b="1" dirty="0"/>
              <a:t>Method </a:t>
            </a:r>
            <a:r>
              <a:rPr lang="en-US" b="1" dirty="0" smtClean="0"/>
              <a:t>Pattern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го родителския клас </a:t>
            </a:r>
            <a:r>
              <a:rPr lang="en-US" dirty="0" err="1" smtClean="0"/>
              <a:t>TextDocument</a:t>
            </a:r>
            <a:r>
              <a:rPr lang="en-US" dirty="0" smtClean="0"/>
              <a:t> 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87624" y="2420888"/>
            <a:ext cx="56703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public abstract class </a:t>
            </a:r>
            <a:r>
              <a:rPr lang="en-US" b="1" dirty="0" err="1"/>
              <a:t>TextDocument</a:t>
            </a:r>
            <a:r>
              <a:rPr lang="en-US" b="1" dirty="0"/>
              <a:t> {</a:t>
            </a:r>
          </a:p>
          <a:p>
            <a:r>
              <a:rPr lang="bg-BG" b="1" dirty="0"/>
              <a:t>...</a:t>
            </a:r>
          </a:p>
          <a:p>
            <a:r>
              <a:rPr lang="fr-FR" b="1" dirty="0" smtClean="0"/>
              <a:t>    public </a:t>
            </a:r>
            <a:r>
              <a:rPr lang="fr-FR" b="1" dirty="0"/>
              <a:t>final </a:t>
            </a:r>
            <a:r>
              <a:rPr lang="fr-FR" b="1" dirty="0" err="1"/>
              <a:t>void</a:t>
            </a:r>
            <a:r>
              <a:rPr lang="fr-FR" b="1" dirty="0"/>
              <a:t> </a:t>
            </a:r>
            <a:r>
              <a:rPr lang="fr-FR" b="1" dirty="0" err="1"/>
              <a:t>printPage</a:t>
            </a:r>
            <a:r>
              <a:rPr lang="fr-FR" b="1" dirty="0"/>
              <a:t> (Page </a:t>
            </a:r>
            <a:r>
              <a:rPr lang="fr-FR" b="1" dirty="0" err="1"/>
              <a:t>page</a:t>
            </a:r>
            <a:r>
              <a:rPr lang="fr-FR" b="1" dirty="0"/>
              <a:t>) {</a:t>
            </a:r>
          </a:p>
          <a:p>
            <a:r>
              <a:rPr lang="en-US" b="1" dirty="0" smtClean="0"/>
              <a:t>          </a:t>
            </a:r>
            <a:r>
              <a:rPr lang="en-US" b="1" dirty="0" err="1" smtClean="0"/>
              <a:t>printTextHeader</a:t>
            </a:r>
            <a:r>
              <a:rPr lang="en-US" b="1" dirty="0"/>
              <a:t>();</a:t>
            </a:r>
          </a:p>
          <a:p>
            <a:r>
              <a:rPr lang="en-US" b="1" dirty="0" smtClean="0"/>
              <a:t>          </a:t>
            </a:r>
            <a:r>
              <a:rPr lang="en-US" b="1" dirty="0" err="1" smtClean="0"/>
              <a:t>printTextBody</a:t>
            </a:r>
            <a:r>
              <a:rPr lang="en-US" b="1" dirty="0" smtClean="0"/>
              <a:t>(page</a:t>
            </a:r>
            <a:r>
              <a:rPr lang="en-US" b="1" dirty="0"/>
              <a:t>);</a:t>
            </a:r>
          </a:p>
          <a:p>
            <a:r>
              <a:rPr lang="en-US" b="1" dirty="0" smtClean="0"/>
              <a:t>          </a:t>
            </a:r>
            <a:r>
              <a:rPr lang="en-US" b="1" dirty="0" err="1" smtClean="0"/>
              <a:t>printTextFooter</a:t>
            </a:r>
            <a:r>
              <a:rPr lang="en-US" b="1" dirty="0"/>
              <a:t>();</a:t>
            </a:r>
          </a:p>
          <a:p>
            <a:r>
              <a:rPr lang="en-US" b="1" dirty="0" smtClean="0"/>
              <a:t>     </a:t>
            </a:r>
            <a:r>
              <a:rPr lang="bg-BG" b="1" dirty="0" smtClean="0"/>
              <a:t>}</a:t>
            </a:r>
            <a:endParaRPr lang="bg-BG" b="1" dirty="0"/>
          </a:p>
          <a:p>
            <a:r>
              <a:rPr lang="en-US" b="1" dirty="0" smtClean="0"/>
              <a:t>     public </a:t>
            </a:r>
            <a:r>
              <a:rPr lang="en-US" b="1" dirty="0"/>
              <a:t>abstract void </a:t>
            </a:r>
            <a:r>
              <a:rPr lang="en-US" b="1" dirty="0" err="1"/>
              <a:t>printTextHeader</a:t>
            </a:r>
            <a:r>
              <a:rPr lang="en-US" b="1" dirty="0"/>
              <a:t>();</a:t>
            </a:r>
          </a:p>
          <a:p>
            <a:r>
              <a:rPr lang="en-US" b="1" dirty="0" smtClean="0"/>
              <a:t>     public </a:t>
            </a:r>
            <a:r>
              <a:rPr lang="en-US" b="1" dirty="0"/>
              <a:t>final void </a:t>
            </a:r>
            <a:r>
              <a:rPr lang="en-US" b="1" dirty="0" err="1"/>
              <a:t>printTextBody</a:t>
            </a:r>
            <a:r>
              <a:rPr lang="en-US" b="1" dirty="0"/>
              <a:t>(Page page) {</a:t>
            </a:r>
          </a:p>
          <a:p>
            <a:r>
              <a:rPr lang="en-US" b="1" dirty="0" smtClean="0"/>
              <a:t>          </a:t>
            </a:r>
            <a:r>
              <a:rPr lang="en-US" b="1" dirty="0" err="1" smtClean="0"/>
              <a:t>System</a:t>
            </a:r>
            <a:r>
              <a:rPr lang="en-US" dirty="0" err="1" smtClean="0"/>
              <a:t>.</a:t>
            </a:r>
            <a:r>
              <a:rPr lang="en-US" b="1" dirty="0" err="1" smtClean="0"/>
              <a:t>out.println</a:t>
            </a:r>
            <a:r>
              <a:rPr lang="en-US" b="1" dirty="0" smtClean="0"/>
              <a:t>(</a:t>
            </a:r>
            <a:r>
              <a:rPr lang="en-US" b="1" dirty="0" err="1" smtClean="0"/>
              <a:t>page.body</a:t>
            </a:r>
            <a:r>
              <a:rPr lang="en-US" b="1" dirty="0"/>
              <a:t>());</a:t>
            </a:r>
          </a:p>
          <a:p>
            <a:r>
              <a:rPr lang="en-US" b="1" dirty="0" smtClean="0"/>
              <a:t>     </a:t>
            </a:r>
            <a:r>
              <a:rPr lang="bg-BG" b="1" dirty="0" smtClean="0"/>
              <a:t>}</a:t>
            </a:r>
            <a:endParaRPr lang="bg-BG" b="1" dirty="0"/>
          </a:p>
          <a:p>
            <a:r>
              <a:rPr lang="en-US" b="1" dirty="0" smtClean="0"/>
              <a:t>    public </a:t>
            </a:r>
            <a:r>
              <a:rPr lang="en-US" b="1" dirty="0"/>
              <a:t>abstract void </a:t>
            </a:r>
            <a:r>
              <a:rPr lang="en-US" b="1" dirty="0" err="1"/>
              <a:t>printTextFooter</a:t>
            </a:r>
            <a:r>
              <a:rPr lang="en-US" b="1" dirty="0"/>
              <a:t>();</a:t>
            </a:r>
          </a:p>
          <a:p>
            <a:r>
              <a:rPr lang="bg-BG" b="1" dirty="0"/>
              <a:t>...</a:t>
            </a:r>
          </a:p>
          <a:p>
            <a:r>
              <a:rPr lang="bg-BG" b="1" dirty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56321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Template </a:t>
            </a:r>
            <a:r>
              <a:rPr lang="en-US" sz="4000" b="1" dirty="0"/>
              <a:t>Method </a:t>
            </a:r>
            <a:r>
              <a:rPr lang="en-US" sz="4000" b="1" dirty="0" smtClean="0"/>
              <a:t>Pattern Example 1</a:t>
            </a:r>
            <a:endParaRPr lang="bg-BG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5149552"/>
          </a:xfrm>
        </p:spPr>
        <p:txBody>
          <a:bodyPr>
            <a:normAutofit fontScale="85000" lnSpcReduction="10000"/>
          </a:bodyPr>
          <a:lstStyle/>
          <a:p>
            <a:r>
              <a:rPr lang="bg-BG" dirty="0" smtClean="0"/>
              <a:t>А това е новия клас </a:t>
            </a:r>
            <a:r>
              <a:rPr lang="en-US" dirty="0" err="1" smtClean="0"/>
              <a:t>PlainTextDocument</a:t>
            </a:r>
            <a:r>
              <a:rPr lang="en-US" dirty="0" smtClean="0"/>
              <a:t> (</a:t>
            </a:r>
            <a:r>
              <a:rPr lang="bg-BG" dirty="0" smtClean="0"/>
              <a:t>новият </a:t>
            </a:r>
            <a:r>
              <a:rPr lang="en-US" dirty="0" err="1" smtClean="0"/>
              <a:t>HtmlTextDocument</a:t>
            </a:r>
            <a:r>
              <a:rPr lang="en-US" dirty="0" smtClean="0"/>
              <a:t> </a:t>
            </a:r>
            <a:r>
              <a:rPr lang="bg-BG" dirty="0" smtClean="0"/>
              <a:t>клас е подобен</a:t>
            </a:r>
            <a:r>
              <a:rPr lang="en-US" dirty="0" smtClean="0"/>
              <a:t>):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bg-BG" dirty="0" smtClean="0"/>
              <a:t>Забележете, че всичко, което трябва да направим, е да предоставим подходяща реализация на абстрактните методи в родсителския </a:t>
            </a:r>
            <a:r>
              <a:rPr lang="en-US" dirty="0" err="1" smtClean="0"/>
              <a:t>TextDocument</a:t>
            </a:r>
            <a:r>
              <a:rPr lang="en-US" dirty="0" smtClean="0"/>
              <a:t> </a:t>
            </a:r>
            <a:r>
              <a:rPr lang="bg-BG" dirty="0" smtClean="0"/>
              <a:t>клас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87624" y="2420888"/>
            <a:ext cx="69847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</a:t>
            </a:r>
            <a:r>
              <a:rPr lang="en-US" b="1" dirty="0" err="1"/>
              <a:t>PlainTextDocument</a:t>
            </a:r>
            <a:r>
              <a:rPr lang="en-US" b="1" dirty="0"/>
              <a:t> extends </a:t>
            </a:r>
            <a:r>
              <a:rPr lang="en-US" b="1" dirty="0" err="1"/>
              <a:t>TextDocument</a:t>
            </a:r>
            <a:r>
              <a:rPr lang="en-US" b="1" dirty="0"/>
              <a:t> {</a:t>
            </a:r>
          </a:p>
          <a:p>
            <a:r>
              <a:rPr lang="en-US" b="1" dirty="0"/>
              <a:t>     ...</a:t>
            </a:r>
          </a:p>
          <a:p>
            <a:r>
              <a:rPr lang="en-US" b="1" dirty="0"/>
              <a:t>     public void </a:t>
            </a:r>
            <a:r>
              <a:rPr lang="en-US" b="1" dirty="0" err="1"/>
              <a:t>printTextHeader</a:t>
            </a:r>
            <a:r>
              <a:rPr lang="en-US" b="1" dirty="0"/>
              <a:t> () {</a:t>
            </a:r>
          </a:p>
          <a:p>
            <a:r>
              <a:rPr lang="en-US" b="1" dirty="0"/>
              <a:t>       // Code for header plain text header here.</a:t>
            </a:r>
          </a:p>
          <a:p>
            <a:r>
              <a:rPr lang="en-US" b="1" dirty="0"/>
              <a:t> 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  public void </a:t>
            </a:r>
            <a:r>
              <a:rPr lang="en-US" b="1" dirty="0" err="1"/>
              <a:t>printTextFooter</a:t>
            </a:r>
            <a:r>
              <a:rPr lang="en-US" b="1" dirty="0"/>
              <a:t> () {</a:t>
            </a:r>
          </a:p>
          <a:p>
            <a:r>
              <a:rPr lang="en-US" b="1" dirty="0"/>
              <a:t>       // Code for header plain text footer here.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  ...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079624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Template </a:t>
            </a:r>
            <a:r>
              <a:rPr lang="en-US" b="1" dirty="0"/>
              <a:t>Method </a:t>
            </a:r>
            <a:r>
              <a:rPr lang="en-US" b="1" dirty="0" smtClean="0"/>
              <a:t>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bg-BG" dirty="0" smtClean="0"/>
              <a:t>Използваме</a:t>
            </a:r>
            <a:r>
              <a:rPr lang="en-US" dirty="0" smtClean="0"/>
              <a:t> </a:t>
            </a:r>
            <a:r>
              <a:rPr lang="en-US" dirty="0"/>
              <a:t>Template Method </a:t>
            </a:r>
            <a:r>
              <a:rPr lang="en-US" dirty="0" smtClean="0"/>
              <a:t>pattern:</a:t>
            </a:r>
            <a:endParaRPr lang="en-US" dirty="0"/>
          </a:p>
          <a:p>
            <a:pPr lvl="1"/>
            <a:r>
              <a:rPr lang="bg-BG" dirty="0" smtClean="0"/>
              <a:t>За да реализираме  инвариантни части на един алгоритъм еднократно и да позволим наследниците да реализират различаващо се поведение</a:t>
            </a:r>
            <a:endParaRPr lang="en-US" dirty="0"/>
          </a:p>
          <a:p>
            <a:pPr lvl="1"/>
            <a:r>
              <a:rPr lang="bg-BG" dirty="0" smtClean="0"/>
              <a:t>За да локализираме общо поведение сред наследници и да го сложим в общ клас (техен родител), за да заобиколим дублирането на код. Това е класически пример за </a:t>
            </a:r>
            <a:r>
              <a:rPr lang="en-US" dirty="0" smtClean="0"/>
              <a:t>”</a:t>
            </a:r>
            <a:r>
              <a:rPr lang="en-US" dirty="0"/>
              <a:t>code refactoring.”</a:t>
            </a:r>
          </a:p>
          <a:p>
            <a:pPr lvl="1"/>
            <a:r>
              <a:rPr lang="bg-BG" dirty="0" smtClean="0"/>
              <a:t>За управление на наследяване на операции. Може да дефинираме шаблонен метод, който извиква допълнителни операции (куки) на специфични места и разрешава разширение само там.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000" i="1" dirty="0" smtClean="0"/>
              <a:t>Template </a:t>
            </a:r>
            <a:r>
              <a:rPr lang="en-US" sz="3000" i="1" dirty="0"/>
              <a:t>Method </a:t>
            </a:r>
            <a:r>
              <a:rPr lang="bg-BG" sz="3000" i="1" dirty="0" smtClean="0"/>
              <a:t>е фундаментална техника за преизползване на кода (</a:t>
            </a:r>
            <a:r>
              <a:rPr lang="en-US" sz="3000" i="1" dirty="0" smtClean="0"/>
              <a:t>code reuse</a:t>
            </a:r>
            <a:r>
              <a:rPr lang="bg-BG" sz="3000" i="1" dirty="0" smtClean="0"/>
              <a:t>)</a:t>
            </a:r>
            <a:r>
              <a:rPr lang="en-US" sz="3000" i="1" dirty="0" smtClean="0"/>
              <a:t>.</a:t>
            </a:r>
            <a:endParaRPr lang="bg-BG" sz="3000" i="1" dirty="0"/>
          </a:p>
        </p:txBody>
      </p:sp>
    </p:spTree>
    <p:extLst>
      <p:ext uri="{BB962C8B-B14F-4D97-AF65-F5344CB8AC3E}">
        <p14:creationId xmlns:p14="http://schemas.microsoft.com/office/powerpoint/2010/main" val="28913487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356</TotalTime>
  <Words>3983</Words>
  <Application>Microsoft Office PowerPoint</Application>
  <PresentationFormat>On-screen Show (4:3)</PresentationFormat>
  <Paragraphs>682</Paragraphs>
  <Slides>60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4" baseType="lpstr">
      <vt:lpstr>Calibri</vt:lpstr>
      <vt:lpstr>Constantia</vt:lpstr>
      <vt:lpstr>Wingdings 2</vt:lpstr>
      <vt:lpstr>Flow</vt:lpstr>
      <vt:lpstr>The Template Method Pattern Factory Patterns: Factory Method and Abstract Factory</vt:lpstr>
      <vt:lpstr>The Template Method Pattern</vt:lpstr>
      <vt:lpstr>The Template Method Pattern</vt:lpstr>
      <vt:lpstr>Template Method Pattern Example 1</vt:lpstr>
      <vt:lpstr>Template Method Pattern Example 1</vt:lpstr>
      <vt:lpstr>Template Method Pattern Example 1</vt:lpstr>
      <vt:lpstr>Template Method Pattern Example 1</vt:lpstr>
      <vt:lpstr>Template Method Pattern Example 1</vt:lpstr>
      <vt:lpstr>The Template Method Pattern</vt:lpstr>
      <vt:lpstr>The Template Method Pattern</vt:lpstr>
      <vt:lpstr>The Template Method Pattern</vt:lpstr>
      <vt:lpstr>Template Method Pattern Example 2</vt:lpstr>
      <vt:lpstr>Template Method Pattern Example 2</vt:lpstr>
      <vt:lpstr>Template Method Pattern Example 2</vt:lpstr>
      <vt:lpstr>Factory Patterns</vt:lpstr>
      <vt:lpstr>Factory Patterns</vt:lpstr>
      <vt:lpstr>Factory Patterns</vt:lpstr>
      <vt:lpstr>The Factory Method Pattern</vt:lpstr>
      <vt:lpstr>The Factory Method Pattern</vt:lpstr>
      <vt:lpstr>The Factory Method Pattern</vt:lpstr>
      <vt:lpstr>The Factory Method Pattern</vt:lpstr>
      <vt:lpstr>Factory Method Example 1</vt:lpstr>
      <vt:lpstr>Factory Method Example 1</vt:lpstr>
      <vt:lpstr>Factory Method Example 2</vt:lpstr>
      <vt:lpstr>Factory Method Example 2</vt:lpstr>
      <vt:lpstr>Factory Method Example 2</vt:lpstr>
      <vt:lpstr>Factory Method Example 2</vt:lpstr>
      <vt:lpstr>Factory Method Example 2</vt:lpstr>
      <vt:lpstr>Factory Method Example 2</vt:lpstr>
      <vt:lpstr>Factory Method Example 2</vt:lpstr>
      <vt:lpstr>Factory Method Example 2</vt:lpstr>
      <vt:lpstr>The Factory Method Pattern</vt:lpstr>
      <vt:lpstr>The Abstract Factory Pattern</vt:lpstr>
      <vt:lpstr>The Abstract Factory Pattern</vt:lpstr>
      <vt:lpstr>The Abstract Factory Pattern</vt:lpstr>
      <vt:lpstr>The Abstract Factory Pattern</vt:lpstr>
      <vt:lpstr>The Abstract Factory Pattern</vt:lpstr>
      <vt:lpstr>The Abstract Factory Pattern</vt:lpstr>
      <vt:lpstr>Abstract Factory Example 1</vt:lpstr>
      <vt:lpstr>Abstract Factory Example 1</vt:lpstr>
      <vt:lpstr>Abstract Factory Example 1</vt:lpstr>
      <vt:lpstr>Abstract Factory Example 1</vt:lpstr>
      <vt:lpstr>Abstract Factory Example 2</vt:lpstr>
      <vt:lpstr>Abstract Factory Example 2</vt:lpstr>
      <vt:lpstr>Abstract Factory Example 2</vt:lpstr>
      <vt:lpstr>Abstract Factory Example 3</vt:lpstr>
      <vt:lpstr>Abstract Factory Example 3</vt:lpstr>
      <vt:lpstr>Abstract Factory Example 3</vt:lpstr>
      <vt:lpstr>Abstract Factory Example 3</vt:lpstr>
      <vt:lpstr>Abstract Factory Example 3</vt:lpstr>
      <vt:lpstr>The Abstract Factory Pattern</vt:lpstr>
      <vt:lpstr>The Abstract Factory Pattern</vt:lpstr>
      <vt:lpstr>How Do Factories Create Products?</vt:lpstr>
      <vt:lpstr>How Do Factories Create Products?</vt:lpstr>
      <vt:lpstr>How Do Factories Create Products?</vt:lpstr>
      <vt:lpstr>How Do Factories Create Products?</vt:lpstr>
      <vt:lpstr>How Do Factories Create Products?</vt:lpstr>
      <vt:lpstr>How Do Factories Create Products?</vt:lpstr>
      <vt:lpstr>How Do Factories Create Products?</vt:lpstr>
      <vt:lpstr>How Do Factories Create Products?</vt:lpstr>
    </vt:vector>
  </TitlesOfParts>
  <Company>NBU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Factory Patterns: Factory Method and Abstract Factory</dc:title>
  <dc:creator>Student</dc:creator>
  <cp:lastModifiedBy>User</cp:lastModifiedBy>
  <cp:revision>118</cp:revision>
  <dcterms:created xsi:type="dcterms:W3CDTF">2011-10-14T07:38:15Z</dcterms:created>
  <dcterms:modified xsi:type="dcterms:W3CDTF">2016-07-28T16:38:11Z</dcterms:modified>
</cp:coreProperties>
</file>