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340" r:id="rId2"/>
    <p:sldId id="344" r:id="rId3"/>
    <p:sldId id="348" r:id="rId4"/>
    <p:sldId id="347" r:id="rId5"/>
    <p:sldId id="349" r:id="rId6"/>
    <p:sldId id="350" r:id="rId7"/>
    <p:sldId id="284" r:id="rId8"/>
    <p:sldId id="351" r:id="rId9"/>
    <p:sldId id="325" r:id="rId10"/>
    <p:sldId id="353" r:id="rId11"/>
    <p:sldId id="354" r:id="rId12"/>
    <p:sldId id="355" r:id="rId13"/>
    <p:sldId id="352" r:id="rId14"/>
    <p:sldId id="356" r:id="rId15"/>
    <p:sldId id="361" r:id="rId16"/>
    <p:sldId id="357" r:id="rId17"/>
    <p:sldId id="358" r:id="rId18"/>
    <p:sldId id="359" r:id="rId19"/>
    <p:sldId id="360" r:id="rId20"/>
    <p:sldId id="362" r:id="rId21"/>
    <p:sldId id="363" r:id="rId22"/>
    <p:sldId id="364" r:id="rId23"/>
    <p:sldId id="310" r:id="rId24"/>
    <p:sldId id="346" r:id="rId25"/>
    <p:sldId id="265" r:id="rId26"/>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84" autoAdjust="0"/>
    <p:restoredTop sz="94690" autoAdjust="0"/>
  </p:normalViewPr>
  <p:slideViewPr>
    <p:cSldViewPr snapToGrid="0" showGuides="1">
      <p:cViewPr varScale="1">
        <p:scale>
          <a:sx n="111" d="100"/>
          <a:sy n="111" d="100"/>
        </p:scale>
        <p:origin x="-1956" y="-78"/>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5.gi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smtClean="0"/>
              <a:t>Enterprise Java Beans</a:t>
            </a:r>
            <a:endParaRPr lang="en-US" dirty="0"/>
          </a:p>
        </p:txBody>
      </p:sp>
      <p:sp>
        <p:nvSpPr>
          <p:cNvPr id="3" name="Subtitle 2"/>
          <p:cNvSpPr>
            <a:spLocks noGrp="1"/>
          </p:cNvSpPr>
          <p:nvPr>
            <p:ph type="subTitle" idx="1"/>
          </p:nvPr>
        </p:nvSpPr>
        <p:spPr>
          <a:xfrm>
            <a:off x="414000" y="1499870"/>
            <a:ext cx="6840000" cy="492443"/>
          </a:xfrm>
        </p:spPr>
        <p:txBody>
          <a:bodyPr/>
          <a:lstStyle/>
          <a:p>
            <a:r>
              <a:rPr lang="bg-BG" dirty="0" smtClean="0"/>
              <a:t>Цветан Гайдев, Иван Ст. Иванов </a:t>
            </a:r>
            <a:r>
              <a:rPr lang="en-US" dirty="0" smtClean="0"/>
              <a:t>/</a:t>
            </a:r>
            <a:r>
              <a:rPr lang="bg-BG" dirty="0" smtClean="0"/>
              <a:t> </a:t>
            </a:r>
            <a:r>
              <a:rPr lang="en-US" dirty="0" smtClean="0"/>
              <a:t>SAP Labs Bulgaria</a:t>
            </a:r>
            <a:br>
              <a:rPr lang="en-US" dirty="0" smtClean="0"/>
            </a:br>
            <a:r>
              <a:rPr lang="bg-BG" dirty="0" smtClean="0"/>
              <a:t>Януари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Stateful</a:t>
            </a:r>
            <a:r>
              <a:rPr lang="en-US" sz="3200" dirty="0" smtClean="0"/>
              <a:t> EJBs</a:t>
            </a:r>
            <a:endParaRPr lang="en-US" sz="3200" dirty="0"/>
          </a:p>
        </p:txBody>
      </p:sp>
      <p:sp>
        <p:nvSpPr>
          <p:cNvPr id="4" name="Text Placeholder 3"/>
          <p:cNvSpPr>
            <a:spLocks noGrp="1"/>
          </p:cNvSpPr>
          <p:nvPr>
            <p:ph type="body" sz="quarter" idx="11"/>
          </p:nvPr>
        </p:nvSpPr>
        <p:spPr>
          <a:xfrm>
            <a:off x="335573" y="1319514"/>
            <a:ext cx="8438037" cy="2824223"/>
          </a:xfrm>
        </p:spPr>
        <p:txBody>
          <a:bodyPr/>
          <a:lstStyle/>
          <a:p>
            <a:pPr lvl="0"/>
            <a:r>
              <a:rPr lang="bg-BG" sz="2400" dirty="0" smtClean="0"/>
              <a:t>Запазва състояние между резличните извиквания</a:t>
            </a:r>
          </a:p>
          <a:p>
            <a:pPr lvl="0"/>
            <a:r>
              <a:rPr lang="bg-BG" sz="2400" dirty="0" smtClean="0"/>
              <a:t>Използва се за задачи, изпълнявани на няколко стъпки</a:t>
            </a:r>
          </a:p>
          <a:p>
            <a:pPr lvl="0"/>
            <a:r>
              <a:rPr lang="bg-BG" sz="2400" dirty="0" smtClean="0"/>
              <a:t>Една инстанция се използва от един клиент</a:t>
            </a:r>
            <a:endParaRPr lang="en-US" sz="2400" dirty="0" smtClean="0"/>
          </a:p>
          <a:p>
            <a:pPr lvl="0"/>
            <a:endParaRPr lang="en-US" sz="2000" dirty="0"/>
          </a:p>
        </p:txBody>
      </p:sp>
      <p:sp>
        <p:nvSpPr>
          <p:cNvPr id="15" name="Rounded Rectangle 14"/>
          <p:cNvSpPr/>
          <p:nvPr/>
        </p:nvSpPr>
        <p:spPr bwMode="gray">
          <a:xfrm>
            <a:off x="5995686" y="3576577"/>
            <a:ext cx="2893671" cy="2777924"/>
          </a:xfrm>
          <a:prstGeom prst="roundRect">
            <a:avLst/>
          </a:prstGeom>
          <a:solidFill>
            <a:schemeClr val="accent1"/>
          </a:solidFill>
          <a:ln w="6350" algn="ctr">
            <a:noFill/>
            <a:miter lim="800000"/>
            <a:headEnd/>
            <a:tailEnd/>
          </a:ln>
        </p:spPr>
        <p:txBody>
          <a:bodyPr lIns="90000" tIns="72000" rIns="90000" bIns="72000" rtlCol="0" anchor="t"/>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Контейнер</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Rounded Rectangle 16"/>
          <p:cNvSpPr/>
          <p:nvPr/>
        </p:nvSpPr>
        <p:spPr bwMode="gray">
          <a:xfrm>
            <a:off x="6319777" y="4398376"/>
            <a:ext cx="2280213" cy="416689"/>
          </a:xfrm>
          <a:prstGeom prst="round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1600" b="1" kern="0" dirty="0" smtClean="0">
                <a:ea typeface="Arial Unicode MS" pitchFamily="34" charset="-128"/>
                <a:cs typeface="Arial Unicode MS" pitchFamily="34" charset="-128"/>
              </a:rPr>
              <a:t>Инстанция 1</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8" name="Rounded Rectangle 17"/>
          <p:cNvSpPr/>
          <p:nvPr/>
        </p:nvSpPr>
        <p:spPr bwMode="gray">
          <a:xfrm>
            <a:off x="6298556" y="5557774"/>
            <a:ext cx="2280213" cy="416689"/>
          </a:xfrm>
          <a:prstGeom prst="round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600" b="1" i="0" u="none" strike="noStrike" kern="0" cap="none" spc="0" normalizeH="0" baseline="0" noProof="0" dirty="0" smtClean="0">
                <a:ln>
                  <a:noFill/>
                </a:ln>
                <a:effectLst/>
                <a:uLnTx/>
                <a:uFillTx/>
                <a:ea typeface="Arial Unicode MS" pitchFamily="34" charset="-128"/>
                <a:cs typeface="Arial Unicode MS" pitchFamily="34" charset="-128"/>
              </a:rPr>
              <a:t>Инстанция 2</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ectangle 18"/>
          <p:cNvSpPr/>
          <p:nvPr/>
        </p:nvSpPr>
        <p:spPr bwMode="gray">
          <a:xfrm>
            <a:off x="2720051" y="4247905"/>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1</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0" name="Rectangle 19"/>
          <p:cNvSpPr/>
          <p:nvPr/>
        </p:nvSpPr>
        <p:spPr bwMode="gray">
          <a:xfrm>
            <a:off x="2721983" y="5407295"/>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2</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3" name="Straight Arrow Connector 22"/>
          <p:cNvCxnSpPr>
            <a:stCxn id="19" idx="3"/>
            <a:endCxn id="17" idx="1"/>
          </p:cNvCxnSpPr>
          <p:nvPr/>
        </p:nvCxnSpPr>
        <p:spPr>
          <a:xfrm>
            <a:off x="4965540" y="4600933"/>
            <a:ext cx="1354237" cy="5788"/>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3"/>
            <a:endCxn id="18" idx="1"/>
          </p:cNvCxnSpPr>
          <p:nvPr/>
        </p:nvCxnSpPr>
        <p:spPr>
          <a:xfrm>
            <a:off x="4967472" y="5760323"/>
            <a:ext cx="1331084" cy="5796"/>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a:t>
            </a:r>
            <a:r>
              <a:rPr lang="en-US" sz="3200" dirty="0" err="1" smtClean="0"/>
              <a:t>Stateful</a:t>
            </a:r>
            <a:r>
              <a:rPr lang="en-US" sz="3200" dirty="0" smtClean="0"/>
              <a:t> EJB</a:t>
            </a:r>
            <a:endParaRPr lang="en-US" sz="2800" b="0" dirty="0"/>
          </a:p>
        </p:txBody>
      </p:sp>
      <p:sp>
        <p:nvSpPr>
          <p:cNvPr id="3" name="Text Placeholder 2"/>
          <p:cNvSpPr>
            <a:spLocks noGrp="1"/>
          </p:cNvSpPr>
          <p:nvPr>
            <p:ph type="body" sz="quarter" idx="10"/>
          </p:nvPr>
        </p:nvSpPr>
        <p:spPr>
          <a:xfrm>
            <a:off x="300850" y="1261641"/>
            <a:ext cx="8494713" cy="5254906"/>
          </a:xfrm>
        </p:spPr>
        <p:txBody>
          <a:bodyPr/>
          <a:lstStyle/>
          <a:p>
            <a:r>
              <a:rPr lang="en-US" sz="2800" dirty="0" smtClean="0">
                <a:solidFill>
                  <a:schemeClr val="accent5"/>
                </a:solidFill>
                <a:latin typeface="Consolas"/>
              </a:rPr>
              <a:t>@</a:t>
            </a:r>
            <a:r>
              <a:rPr lang="en-US" sz="2800" dirty="0" err="1" smtClean="0">
                <a:solidFill>
                  <a:schemeClr val="accent5"/>
                </a:solidFill>
                <a:latin typeface="Consolas"/>
              </a:rPr>
              <a:t>Stateful</a:t>
            </a:r>
            <a:r>
              <a:rPr lang="en-US" sz="2800" dirty="0" smtClean="0">
                <a:solidFill>
                  <a:schemeClr val="accent5"/>
                </a:solidFill>
                <a:latin typeface="Consolas"/>
              </a:rPr>
              <a:t/>
            </a:r>
            <a:br>
              <a:rPr lang="en-US" sz="2800" dirty="0" smtClean="0">
                <a:solidFill>
                  <a:schemeClr val="accent5"/>
                </a:solidFill>
                <a:latin typeface="Consolas"/>
              </a:rPr>
            </a:br>
            <a:r>
              <a:rPr lang="en-US" sz="2800" dirty="0" smtClean="0">
                <a:solidFill>
                  <a:schemeClr val="accent5"/>
                </a:solidFill>
                <a:latin typeface="Consolas"/>
              </a:rPr>
              <a:t>@</a:t>
            </a:r>
            <a:r>
              <a:rPr lang="en-US" sz="2800" dirty="0" err="1" smtClean="0">
                <a:solidFill>
                  <a:schemeClr val="accent5"/>
                </a:solidFill>
                <a:latin typeface="Consolas"/>
              </a:rPr>
              <a:t>StatefulTimeout</a:t>
            </a:r>
            <a:r>
              <a:rPr lang="en-US" sz="2800" dirty="0" smtClean="0">
                <a:solidFill>
                  <a:schemeClr val="accent5"/>
                </a:solidFill>
                <a:latin typeface="Consolas"/>
              </a:rPr>
              <a:t>(20000)</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CartBean</a:t>
            </a:r>
            <a:r>
              <a:rPr lang="en-US" sz="2800" dirty="0" smtClean="0">
                <a:solidFill>
                  <a:srgbClr val="000000"/>
                </a:solidFill>
                <a:latin typeface="Consolas"/>
              </a:rPr>
              <a:t> </a:t>
            </a:r>
            <a:r>
              <a:rPr lang="en-US" sz="2800" u="sng" dirty="0" smtClean="0">
                <a:solidFill>
                  <a:srgbClr val="000000"/>
                </a:solidFill>
                <a:latin typeface="Consolas"/>
              </a:rPr>
              <a:t>{</a:t>
            </a:r>
          </a:p>
          <a:p>
            <a:r>
              <a:rPr lang="en-US" sz="2800" dirty="0" smtClean="0">
                <a:solidFill>
                  <a:srgbClr val="7F0055"/>
                </a:solidFill>
                <a:latin typeface="Consolas"/>
              </a:rPr>
              <a:t>    public</a:t>
            </a:r>
            <a:r>
              <a:rPr lang="en-US" sz="2800" dirty="0" smtClean="0">
                <a:solidFill>
                  <a:srgbClr val="000000"/>
                </a:solidFill>
                <a:latin typeface="Consolas"/>
              </a:rPr>
              <a:t> void </a:t>
            </a:r>
            <a:r>
              <a:rPr lang="en-US" sz="2800" dirty="0" err="1" smtClean="0">
                <a:solidFill>
                  <a:srgbClr val="000000"/>
                </a:solidFill>
                <a:latin typeface="Consolas"/>
              </a:rPr>
              <a:t>addItem</a:t>
            </a:r>
            <a:r>
              <a:rPr lang="en-US" sz="2800" dirty="0" smtClean="0">
                <a:solidFill>
                  <a:srgbClr val="000000"/>
                </a:solidFill>
                <a:latin typeface="Consolas"/>
              </a:rPr>
              <a:t>(Item </a:t>
            </a:r>
            <a:r>
              <a:rPr lang="en-US" sz="2800" dirty="0" err="1" smtClean="0">
                <a:solidFill>
                  <a:srgbClr val="000000"/>
                </a:solidFill>
                <a:latin typeface="Consolas"/>
              </a:rPr>
              <a:t>item</a:t>
            </a: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smtClean="0">
                <a:solidFill>
                  <a:schemeClr val="accent5"/>
                </a:solidFill>
                <a:latin typeface="Consolas"/>
              </a:rPr>
              <a:t>@Remove</a:t>
            </a:r>
            <a:br>
              <a:rPr lang="en-US" sz="2800" dirty="0" smtClean="0">
                <a:solidFill>
                  <a:schemeClr val="accent5"/>
                </a:solidFill>
                <a:latin typeface="Consolas"/>
              </a:rPr>
            </a:br>
            <a:r>
              <a:rPr lang="en-US" sz="2800" dirty="0" smtClean="0">
                <a:solidFill>
                  <a:srgbClr val="7F0055"/>
                </a:solidFill>
                <a:latin typeface="Consolas"/>
              </a:rPr>
              <a:t>    public</a:t>
            </a:r>
            <a:r>
              <a:rPr lang="en-US" sz="2800" dirty="0" smtClean="0">
                <a:solidFill>
                  <a:srgbClr val="000000"/>
                </a:solidFill>
                <a:latin typeface="Consolas"/>
              </a:rPr>
              <a:t> void checkout()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a:t>
            </a:r>
          </a:p>
          <a:p>
            <a:endParaRPr lang="en-US" dirty="0" smtClean="0">
              <a:latin typeface="Consolas"/>
            </a:endParaRPr>
          </a:p>
          <a:p>
            <a:pPr lvl="0"/>
            <a:endParaRPr lang="en-US" dirty="0" smtClean="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Singleton</a:t>
            </a:r>
            <a:endParaRPr lang="en-US" sz="3200" dirty="0"/>
          </a:p>
        </p:txBody>
      </p:sp>
      <p:sp>
        <p:nvSpPr>
          <p:cNvPr id="4" name="Text Placeholder 3"/>
          <p:cNvSpPr>
            <a:spLocks noGrp="1"/>
          </p:cNvSpPr>
          <p:nvPr>
            <p:ph type="body" sz="quarter" idx="11"/>
          </p:nvPr>
        </p:nvSpPr>
        <p:spPr>
          <a:xfrm>
            <a:off x="335573" y="1319514"/>
            <a:ext cx="6759708" cy="2824223"/>
          </a:xfrm>
        </p:spPr>
        <p:txBody>
          <a:bodyPr/>
          <a:lstStyle/>
          <a:p>
            <a:pPr lvl="0"/>
            <a:r>
              <a:rPr lang="bg-BG" sz="2400" dirty="0" smtClean="0"/>
              <a:t>Една инстанция за цялото приложение</a:t>
            </a:r>
          </a:p>
          <a:p>
            <a:pPr lvl="0"/>
            <a:r>
              <a:rPr lang="bg-BG" sz="2400" dirty="0" smtClean="0"/>
              <a:t>Следва </a:t>
            </a:r>
            <a:r>
              <a:rPr lang="en-US" sz="2400" dirty="0" smtClean="0"/>
              <a:t>Singleton design pattern</a:t>
            </a:r>
            <a:endParaRPr lang="bg-BG" sz="2400" dirty="0" smtClean="0"/>
          </a:p>
          <a:p>
            <a:pPr lvl="0"/>
            <a:r>
              <a:rPr lang="bg-BG" sz="2400" dirty="0" smtClean="0"/>
              <a:t>Използва се за споделени ресурси (като кеш)</a:t>
            </a:r>
          </a:p>
          <a:p>
            <a:pPr lvl="0"/>
            <a:r>
              <a:rPr lang="bg-BG" sz="2400" dirty="0" smtClean="0"/>
              <a:t>Могат да бъдат навързвани</a:t>
            </a:r>
            <a:endParaRPr lang="en-US" sz="2400" dirty="0" smtClean="0"/>
          </a:p>
          <a:p>
            <a:pPr lvl="0"/>
            <a:endParaRPr lang="en-US" sz="2000" dirty="0"/>
          </a:p>
        </p:txBody>
      </p:sp>
      <p:sp>
        <p:nvSpPr>
          <p:cNvPr id="15" name="Rounded Rectangle 14"/>
          <p:cNvSpPr/>
          <p:nvPr/>
        </p:nvSpPr>
        <p:spPr bwMode="gray">
          <a:xfrm>
            <a:off x="5995686" y="3576577"/>
            <a:ext cx="2893671" cy="2777924"/>
          </a:xfrm>
          <a:prstGeom prst="roundRect">
            <a:avLst/>
          </a:prstGeom>
          <a:solidFill>
            <a:schemeClr val="accent1"/>
          </a:solidFill>
          <a:ln w="6350" algn="ctr">
            <a:noFill/>
            <a:miter lim="800000"/>
            <a:headEnd/>
            <a:tailEnd/>
          </a:ln>
        </p:spPr>
        <p:txBody>
          <a:bodyPr lIns="90000" tIns="72000" rIns="90000" bIns="72000" rtlCol="0" anchor="t"/>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Контейнер</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Rounded Rectangle 16"/>
          <p:cNvSpPr/>
          <p:nvPr/>
        </p:nvSpPr>
        <p:spPr bwMode="gray">
          <a:xfrm>
            <a:off x="6273475" y="4687747"/>
            <a:ext cx="2280213" cy="775504"/>
          </a:xfrm>
          <a:prstGeom prst="round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1600" b="1" kern="0" dirty="0" smtClean="0">
                <a:ea typeface="Arial Unicode MS" pitchFamily="34" charset="-128"/>
                <a:cs typeface="Arial Unicode MS" pitchFamily="34" charset="-128"/>
              </a:rPr>
              <a:t>Инстанция</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ectangle 18"/>
          <p:cNvSpPr/>
          <p:nvPr/>
        </p:nvSpPr>
        <p:spPr bwMode="gray">
          <a:xfrm>
            <a:off x="2720051" y="4247905"/>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1</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0" name="Rectangle 19"/>
          <p:cNvSpPr/>
          <p:nvPr/>
        </p:nvSpPr>
        <p:spPr bwMode="gray">
          <a:xfrm>
            <a:off x="2721983" y="5407295"/>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2</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3" name="Straight Arrow Connector 22"/>
          <p:cNvCxnSpPr>
            <a:stCxn id="19" idx="3"/>
            <a:endCxn id="17" idx="1"/>
          </p:cNvCxnSpPr>
          <p:nvPr/>
        </p:nvCxnSpPr>
        <p:spPr>
          <a:xfrm>
            <a:off x="4965540" y="4600933"/>
            <a:ext cx="1307935" cy="474566"/>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3"/>
            <a:endCxn id="17" idx="1"/>
          </p:cNvCxnSpPr>
          <p:nvPr/>
        </p:nvCxnSpPr>
        <p:spPr>
          <a:xfrm flipV="1">
            <a:off x="4967472" y="5075499"/>
            <a:ext cx="1306003" cy="684824"/>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a:t>
            </a:r>
            <a:r>
              <a:rPr lang="en-US" sz="3200" dirty="0" smtClean="0"/>
              <a:t>Singleton EJB</a:t>
            </a:r>
            <a:endParaRPr lang="en-US" sz="2800" b="0" dirty="0"/>
          </a:p>
        </p:txBody>
      </p:sp>
      <p:sp>
        <p:nvSpPr>
          <p:cNvPr id="3" name="Text Placeholder 2"/>
          <p:cNvSpPr>
            <a:spLocks noGrp="1"/>
          </p:cNvSpPr>
          <p:nvPr>
            <p:ph type="body" sz="quarter" idx="10"/>
          </p:nvPr>
        </p:nvSpPr>
        <p:spPr>
          <a:xfrm>
            <a:off x="324000" y="1331089"/>
            <a:ext cx="8494713" cy="4750624"/>
          </a:xfrm>
        </p:spPr>
        <p:txBody>
          <a:bodyPr/>
          <a:lstStyle/>
          <a:p>
            <a:r>
              <a:rPr lang="en-US" sz="2400" dirty="0" smtClean="0">
                <a:solidFill>
                  <a:schemeClr val="accent5"/>
                </a:solidFill>
                <a:latin typeface="Consolas"/>
              </a:rPr>
              <a:t>@Startup</a:t>
            </a:r>
            <a:br>
              <a:rPr lang="en-US" sz="2400" dirty="0" smtClean="0">
                <a:solidFill>
                  <a:schemeClr val="accent5"/>
                </a:solidFill>
                <a:latin typeface="Consolas"/>
              </a:rPr>
            </a:br>
            <a:r>
              <a:rPr lang="en-US" sz="2400" dirty="0" smtClean="0">
                <a:solidFill>
                  <a:schemeClr val="accent5"/>
                </a:solidFill>
                <a:latin typeface="Consolas"/>
              </a:rPr>
              <a:t>@Singleton</a:t>
            </a:r>
            <a:br>
              <a:rPr lang="en-US" sz="2400" dirty="0" smtClean="0">
                <a:solidFill>
                  <a:schemeClr val="accent5"/>
                </a:solidFill>
                <a:latin typeface="Consolas"/>
              </a:rPr>
            </a:br>
            <a:r>
              <a:rPr lang="en-US" sz="2400" dirty="0" smtClean="0">
                <a:solidFill>
                  <a:srgbClr val="7F0055"/>
                </a:solidFill>
                <a:latin typeface="Consolas"/>
              </a:rPr>
              <a:t>public</a:t>
            </a:r>
            <a:r>
              <a:rPr lang="en-US" sz="2400" dirty="0" smtClean="0">
                <a:solidFill>
                  <a:srgbClr val="000000"/>
                </a:solidFill>
                <a:latin typeface="Consolas"/>
              </a:rPr>
              <a:t> </a:t>
            </a:r>
            <a:r>
              <a:rPr lang="en-US" sz="2400" dirty="0" smtClean="0">
                <a:solidFill>
                  <a:srgbClr val="7F0055"/>
                </a:solidFill>
                <a:latin typeface="Consolas"/>
              </a:rPr>
              <a:t>class</a:t>
            </a:r>
            <a:r>
              <a:rPr lang="en-US" sz="2400" dirty="0" smtClean="0">
                <a:solidFill>
                  <a:srgbClr val="000000"/>
                </a:solidFill>
                <a:latin typeface="Consolas"/>
              </a:rPr>
              <a:t> </a:t>
            </a:r>
            <a:r>
              <a:rPr lang="en-US" sz="2400" dirty="0" err="1" smtClean="0">
                <a:solidFill>
                  <a:srgbClr val="000000"/>
                </a:solidFill>
                <a:latin typeface="Consolas"/>
              </a:rPr>
              <a:t>DatabaseInitializer</a:t>
            </a:r>
            <a:r>
              <a:rPr lang="en-US" sz="2400" dirty="0" smtClean="0">
                <a:solidFill>
                  <a:srgbClr val="000000"/>
                </a:solidFill>
                <a:latin typeface="Consolas"/>
              </a:rPr>
              <a:t> {</a:t>
            </a:r>
            <a:br>
              <a:rPr lang="en-US" sz="2400" dirty="0" smtClean="0">
                <a:solidFill>
                  <a:srgbClr val="000000"/>
                </a:solidFill>
                <a:latin typeface="Consolas"/>
              </a:rPr>
            </a:br>
            <a:r>
              <a:rPr lang="en-US" sz="2400" dirty="0" smtClean="0">
                <a:solidFill>
                  <a:srgbClr val="000000"/>
                </a:solidFill>
                <a:latin typeface="Consolas"/>
              </a:rPr>
              <a:t>    ......</a:t>
            </a:r>
            <a:br>
              <a:rPr lang="en-US" sz="2400" dirty="0" smtClean="0">
                <a:solidFill>
                  <a:srgbClr val="000000"/>
                </a:solidFill>
                <a:latin typeface="Consolas"/>
              </a:rPr>
            </a:br>
            <a:r>
              <a:rPr lang="en-US" sz="2400" dirty="0" smtClean="0">
                <a:solidFill>
                  <a:srgbClr val="000000"/>
                </a:solidFill>
                <a:latin typeface="Consolas"/>
              </a:rPr>
              <a:t>}</a:t>
            </a:r>
            <a:br>
              <a:rPr lang="en-US" sz="2400" dirty="0" smtClean="0">
                <a:solidFill>
                  <a:srgbClr val="000000"/>
                </a:solidFill>
                <a:latin typeface="Consolas"/>
              </a:rPr>
            </a:br>
            <a:r>
              <a:rPr lang="en-US" sz="2400" dirty="0" smtClean="0">
                <a:solidFill>
                  <a:srgbClr val="000000"/>
                </a:solidFill>
                <a:latin typeface="Consolas"/>
              </a:rPr>
              <a:t/>
            </a:r>
            <a:br>
              <a:rPr lang="en-US" sz="2400" dirty="0" smtClean="0">
                <a:solidFill>
                  <a:srgbClr val="000000"/>
                </a:solidFill>
                <a:latin typeface="Consolas"/>
              </a:rPr>
            </a:br>
            <a:r>
              <a:rPr lang="en-US" sz="2400" dirty="0" smtClean="0">
                <a:solidFill>
                  <a:srgbClr val="646464"/>
                </a:solidFill>
                <a:latin typeface="Consolas"/>
              </a:rPr>
              <a:t>@</a:t>
            </a:r>
            <a:r>
              <a:rPr lang="en-US" sz="2400" dirty="0" smtClean="0">
                <a:solidFill>
                  <a:srgbClr val="000000"/>
                </a:solidFill>
                <a:latin typeface="Consolas"/>
              </a:rPr>
              <a:t>Startup</a:t>
            </a:r>
            <a:br>
              <a:rPr lang="en-US" sz="2400" dirty="0" smtClean="0">
                <a:solidFill>
                  <a:srgbClr val="000000"/>
                </a:solidFill>
                <a:latin typeface="Consolas"/>
              </a:rPr>
            </a:br>
            <a:r>
              <a:rPr lang="en-US" sz="2400" dirty="0" smtClean="0">
                <a:solidFill>
                  <a:srgbClr val="646464"/>
                </a:solidFill>
                <a:latin typeface="Consolas"/>
              </a:rPr>
              <a:t>@</a:t>
            </a:r>
            <a:r>
              <a:rPr lang="en-US" sz="2400" dirty="0" smtClean="0">
                <a:solidFill>
                  <a:srgbClr val="000000"/>
                </a:solidFill>
                <a:latin typeface="Consolas"/>
              </a:rPr>
              <a:t>Singleton</a:t>
            </a:r>
            <a:br>
              <a:rPr lang="en-US" sz="2400" dirty="0" smtClean="0">
                <a:solidFill>
                  <a:srgbClr val="000000"/>
                </a:solidFill>
                <a:latin typeface="Consolas"/>
              </a:rPr>
            </a:br>
            <a:r>
              <a:rPr lang="en-US" sz="2400" dirty="0" smtClean="0">
                <a:solidFill>
                  <a:schemeClr val="accent5"/>
                </a:solidFill>
                <a:latin typeface="Consolas"/>
              </a:rPr>
              <a:t>@</a:t>
            </a:r>
            <a:r>
              <a:rPr lang="en-US" sz="2400" dirty="0" err="1" smtClean="0">
                <a:solidFill>
                  <a:schemeClr val="accent5"/>
                </a:solidFill>
                <a:latin typeface="Consolas"/>
              </a:rPr>
              <a:t>DependsOn</a:t>
            </a:r>
            <a:r>
              <a:rPr lang="en-US" sz="2400" dirty="0" smtClean="0">
                <a:solidFill>
                  <a:schemeClr val="accent5"/>
                </a:solidFill>
                <a:latin typeface="Consolas"/>
              </a:rPr>
              <a:t>("</a:t>
            </a:r>
            <a:r>
              <a:rPr lang="en-US" sz="2400" dirty="0" err="1" smtClean="0">
                <a:solidFill>
                  <a:schemeClr val="accent5"/>
                </a:solidFill>
                <a:latin typeface="Consolas"/>
              </a:rPr>
              <a:t>DatabaseInitializer</a:t>
            </a:r>
            <a:r>
              <a:rPr lang="en-US" sz="2400" dirty="0" smtClean="0">
                <a:solidFill>
                  <a:schemeClr val="accent5"/>
                </a:solidFill>
                <a:latin typeface="Consolas"/>
              </a:rPr>
              <a:t>")</a:t>
            </a:r>
            <a:r>
              <a:rPr lang="en-US" sz="2400" dirty="0" smtClean="0">
                <a:solidFill>
                  <a:srgbClr val="000000"/>
                </a:solidFill>
                <a:latin typeface="Consolas"/>
              </a:rPr>
              <a:t/>
            </a:r>
            <a:br>
              <a:rPr lang="en-US" sz="2400" dirty="0" smtClean="0">
                <a:solidFill>
                  <a:srgbClr val="000000"/>
                </a:solidFill>
                <a:latin typeface="Consolas"/>
              </a:rPr>
            </a:br>
            <a:r>
              <a:rPr lang="en-US" sz="2400" dirty="0" smtClean="0">
                <a:solidFill>
                  <a:srgbClr val="7F0055"/>
                </a:solidFill>
                <a:latin typeface="Consolas"/>
              </a:rPr>
              <a:t>public</a:t>
            </a:r>
            <a:r>
              <a:rPr lang="en-US" sz="2400" dirty="0" smtClean="0">
                <a:solidFill>
                  <a:srgbClr val="000000"/>
                </a:solidFill>
                <a:latin typeface="Consolas"/>
              </a:rPr>
              <a:t> </a:t>
            </a:r>
            <a:r>
              <a:rPr lang="en-US" sz="2400" dirty="0" smtClean="0">
                <a:solidFill>
                  <a:srgbClr val="7F0055"/>
                </a:solidFill>
                <a:latin typeface="Consolas"/>
              </a:rPr>
              <a:t>class</a:t>
            </a:r>
            <a:r>
              <a:rPr lang="en-US" sz="2400" dirty="0" smtClean="0">
                <a:solidFill>
                  <a:srgbClr val="000000"/>
                </a:solidFill>
                <a:latin typeface="Consolas"/>
              </a:rPr>
              <a:t> </a:t>
            </a:r>
            <a:r>
              <a:rPr lang="en-US" sz="2400" dirty="0" err="1" smtClean="0">
                <a:solidFill>
                  <a:srgbClr val="000000"/>
                </a:solidFill>
                <a:latin typeface="Consolas"/>
              </a:rPr>
              <a:t>CacheManager</a:t>
            </a:r>
            <a:r>
              <a:rPr lang="en-US" sz="2400" dirty="0" smtClean="0">
                <a:solidFill>
                  <a:srgbClr val="000000"/>
                </a:solidFill>
                <a:latin typeface="Consolas"/>
              </a:rPr>
              <a:t> {</a:t>
            </a:r>
            <a:br>
              <a:rPr lang="en-US" sz="2400" dirty="0" smtClean="0">
                <a:solidFill>
                  <a:srgbClr val="000000"/>
                </a:solidFill>
                <a:latin typeface="Consolas"/>
              </a:rPr>
            </a:br>
            <a:r>
              <a:rPr lang="en-US" sz="2400" dirty="0" smtClean="0">
                <a:solidFill>
                  <a:srgbClr val="000000"/>
                </a:solidFill>
                <a:latin typeface="Consolas"/>
              </a:rPr>
              <a:t>    ......</a:t>
            </a:r>
            <a:br>
              <a:rPr lang="en-US" sz="2400" dirty="0" smtClean="0">
                <a:solidFill>
                  <a:srgbClr val="000000"/>
                </a:solidFill>
                <a:latin typeface="Consolas"/>
              </a:rPr>
            </a:br>
            <a:r>
              <a:rPr lang="en-US" sz="2400" dirty="0" smtClean="0">
                <a:solidFill>
                  <a:srgbClr val="000000"/>
                </a:solidFill>
                <a:latin typeface="Consolas"/>
              </a:rPr>
              <a:t>}</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Dependency injection</a:t>
            </a:r>
            <a:endParaRPr lang="en-US" sz="2800" b="0" dirty="0"/>
          </a:p>
        </p:txBody>
      </p:sp>
      <p:sp>
        <p:nvSpPr>
          <p:cNvPr id="3" name="Text Placeholder 2"/>
          <p:cNvSpPr>
            <a:spLocks noGrp="1"/>
          </p:cNvSpPr>
          <p:nvPr>
            <p:ph type="body" sz="quarter" idx="10"/>
          </p:nvPr>
        </p:nvSpPr>
        <p:spPr>
          <a:xfrm>
            <a:off x="324000" y="1331089"/>
            <a:ext cx="8494713" cy="4750624"/>
          </a:xfrm>
        </p:spPr>
        <p:txBody>
          <a:bodyPr/>
          <a:lstStyle/>
          <a:p>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DatabaseInitializer</a:t>
            </a: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smtClean="0">
                <a:solidFill>
                  <a:schemeClr val="accent5"/>
                </a:solidFill>
                <a:latin typeface="Consolas"/>
              </a:rPr>
              <a:t>@EJB</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err="1" smtClean="0">
                <a:solidFill>
                  <a:srgbClr val="000000"/>
                </a:solidFill>
                <a:latin typeface="Consolas"/>
              </a:rPr>
              <a:t>BookBean</a:t>
            </a:r>
            <a:r>
              <a:rPr lang="en-US" sz="2800" dirty="0" smtClean="0">
                <a:solidFill>
                  <a:srgbClr val="000000"/>
                </a:solidFill>
                <a:latin typeface="Consolas"/>
              </a:rPr>
              <a:t> </a:t>
            </a:r>
            <a:r>
              <a:rPr lang="en-US" sz="2800" dirty="0" err="1" smtClean="0">
                <a:solidFill>
                  <a:srgbClr val="0000C0"/>
                </a:solidFill>
                <a:latin typeface="Consolas"/>
              </a:rPr>
              <a:t>booksFacade</a:t>
            </a:r>
            <a:r>
              <a:rPr lang="en-US" sz="2800" dirty="0" smtClean="0">
                <a:solidFill>
                  <a:srgbClr val="000000"/>
                </a:solidFill>
                <a:latin typeface="Consolas"/>
              </a:rPr>
              <a:t>;</a:t>
            </a:r>
            <a:br>
              <a:rPr lang="en-US" sz="2800" dirty="0" smtClean="0">
                <a:solidFill>
                  <a:srgbClr val="000000"/>
                </a:solidFill>
                <a:latin typeface="Consolas"/>
              </a:rPr>
            </a:b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smtClean="0">
                <a:solidFill>
                  <a:schemeClr val="accent5"/>
                </a:solidFill>
                <a:latin typeface="Consolas"/>
              </a:rPr>
              <a:t>@Inject</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err="1" smtClean="0">
                <a:solidFill>
                  <a:srgbClr val="000000"/>
                </a:solidFill>
                <a:latin typeface="Consolas"/>
              </a:rPr>
              <a:t>UserBean</a:t>
            </a:r>
            <a:r>
              <a:rPr lang="en-US" sz="2800" dirty="0" smtClean="0">
                <a:solidFill>
                  <a:srgbClr val="000000"/>
                </a:solidFill>
                <a:latin typeface="Consolas"/>
              </a:rPr>
              <a:t> </a:t>
            </a:r>
            <a:r>
              <a:rPr lang="en-US" sz="2800" dirty="0" err="1" smtClean="0">
                <a:solidFill>
                  <a:srgbClr val="0000C0"/>
                </a:solidFill>
                <a:latin typeface="Consolas"/>
              </a:rPr>
              <a:t>usersFacade</a:t>
            </a:r>
            <a:r>
              <a:rPr lang="en-US" sz="2800" dirty="0" smtClean="0">
                <a:solidFill>
                  <a:srgbClr val="000000"/>
                </a:solidFill>
                <a:latin typeface="Consolas"/>
              </a:rPr>
              <a:t>;</a:t>
            </a:r>
          </a:p>
          <a:p>
            <a:r>
              <a:rPr lang="en-US" sz="2800" dirty="0" smtClean="0">
                <a:solidFill>
                  <a:srgbClr val="000000"/>
                </a:solidFill>
                <a:latin typeface="Consolas"/>
              </a:rPr>
              <a:t>}</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Достъп през </a:t>
            </a:r>
            <a:r>
              <a:rPr lang="en-US" sz="3200" dirty="0" smtClean="0"/>
              <a:t>JNDI </a:t>
            </a:r>
            <a:endParaRPr lang="en-US" sz="3200" dirty="0"/>
          </a:p>
        </p:txBody>
      </p:sp>
      <p:sp>
        <p:nvSpPr>
          <p:cNvPr id="3" name="Text Placeholder 2"/>
          <p:cNvSpPr>
            <a:spLocks noGrp="1"/>
          </p:cNvSpPr>
          <p:nvPr>
            <p:ph type="body" sz="quarter" idx="10"/>
          </p:nvPr>
        </p:nvSpPr>
        <p:spPr>
          <a:xfrm>
            <a:off x="324000" y="2199213"/>
            <a:ext cx="8494713" cy="3275635"/>
          </a:xfrm>
        </p:spPr>
        <p:txBody>
          <a:bodyPr/>
          <a:lstStyle/>
          <a:p>
            <a:pPr lvl="0"/>
            <a:r>
              <a:rPr lang="bg-BG" sz="2400" dirty="0" smtClean="0"/>
              <a:t>След </a:t>
            </a:r>
            <a:r>
              <a:rPr lang="en-US" sz="2400" dirty="0" smtClean="0"/>
              <a:t>deploy</a:t>
            </a:r>
            <a:r>
              <a:rPr lang="bg-BG" sz="2400" dirty="0" smtClean="0"/>
              <a:t> компонентите се </a:t>
            </a:r>
            <a:r>
              <a:rPr lang="en-US" sz="2400" dirty="0" smtClean="0"/>
              <a:t>bind</a:t>
            </a:r>
            <a:r>
              <a:rPr lang="bg-BG" sz="2400" dirty="0" smtClean="0"/>
              <a:t>-ват към </a:t>
            </a:r>
            <a:r>
              <a:rPr lang="en-US" sz="2400" dirty="0" smtClean="0"/>
              <a:t>JNDI </a:t>
            </a:r>
            <a:r>
              <a:rPr lang="bg-BG" sz="2400" dirty="0" smtClean="0"/>
              <a:t>име</a:t>
            </a:r>
          </a:p>
          <a:p>
            <a:pPr lvl="0"/>
            <a:r>
              <a:rPr lang="bg-BG" sz="2400" dirty="0" smtClean="0"/>
              <a:t>Името е стандартно от </a:t>
            </a:r>
            <a:r>
              <a:rPr lang="en-US" sz="2400" dirty="0" smtClean="0"/>
              <a:t>Java EE 6:</a:t>
            </a:r>
          </a:p>
          <a:p>
            <a:r>
              <a:rPr lang="en-US" dirty="0" err="1" smtClean="0">
                <a:latin typeface="Consolas" pitchFamily="49" charset="0"/>
                <a:cs typeface="Consolas" pitchFamily="49" charset="0"/>
              </a:rPr>
              <a:t>java:global</a:t>
            </a:r>
            <a:r>
              <a:rPr lang="en-US" dirty="0" smtClean="0">
                <a:latin typeface="Consolas" pitchFamily="49" charset="0"/>
                <a:cs typeface="Consolas" pitchFamily="49" charset="0"/>
              </a:rPr>
              <a:t>[/&lt;app-name&gt;]/&lt;module-name&gt;/&lt;bean-name&gt;</a:t>
            </a:r>
            <a:endParaRPr lang="en-US" sz="1600" dirty="0" smtClean="0">
              <a:latin typeface="Consolas" pitchFamily="49" charset="0"/>
              <a:cs typeface="Consolas" pitchFamily="49" charset="0"/>
            </a:endParaRPr>
          </a:p>
          <a:p>
            <a:r>
              <a:rPr lang="en-US" dirty="0" smtClean="0">
                <a:latin typeface="Consolas" pitchFamily="49" charset="0"/>
                <a:cs typeface="Consolas" pitchFamily="49" charset="0"/>
              </a:rPr>
              <a:t>[!&lt;fully-qualified-interface-name&gt;]</a:t>
            </a:r>
            <a:endParaRPr lang="en-US" sz="2400" dirty="0" smtClean="0">
              <a:latin typeface="Consolas" pitchFamily="49" charset="0"/>
              <a:cs typeface="Consolas" pitchFamily="49" charset="0"/>
            </a:endParaRPr>
          </a:p>
          <a:p>
            <a:pPr lvl="0"/>
            <a:endParaRPr lang="en-US" sz="2400" dirty="0" smtClean="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Работа с </a:t>
            </a:r>
            <a:r>
              <a:rPr lang="en-US" sz="3200" dirty="0" smtClean="0"/>
              <a:t>entity manager</a:t>
            </a:r>
            <a:endParaRPr lang="en-US" sz="2800" b="0" dirty="0"/>
          </a:p>
        </p:txBody>
      </p:sp>
      <p:sp>
        <p:nvSpPr>
          <p:cNvPr id="3" name="Text Placeholder 2"/>
          <p:cNvSpPr>
            <a:spLocks noGrp="1"/>
          </p:cNvSpPr>
          <p:nvPr>
            <p:ph type="body" sz="quarter" idx="10"/>
          </p:nvPr>
        </p:nvSpPr>
        <p:spPr>
          <a:xfrm>
            <a:off x="300850" y="1388963"/>
            <a:ext cx="8494713" cy="4398380"/>
          </a:xfrm>
        </p:spPr>
        <p:txBody>
          <a:bodyPr/>
          <a:lstStyle/>
          <a:p>
            <a:r>
              <a:rPr lang="en-US" sz="2800" dirty="0" smtClean="0">
                <a:latin typeface="Consolas"/>
              </a:rPr>
              <a:t>@Stateless</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UserBean</a:t>
            </a:r>
            <a:r>
              <a:rPr lang="en-US" sz="2800" dirty="0" smtClean="0">
                <a:solidFill>
                  <a:srgbClr val="000000"/>
                </a:solidFill>
                <a:latin typeface="Consolas"/>
              </a:rPr>
              <a:t> {</a:t>
            </a:r>
          </a:p>
          <a:p>
            <a:r>
              <a:rPr lang="en-US" sz="2800" dirty="0" smtClean="0">
                <a:solidFill>
                  <a:srgbClr val="646464"/>
                </a:solidFill>
                <a:latin typeface="Consolas"/>
              </a:rPr>
              <a:t>    </a:t>
            </a:r>
            <a:r>
              <a:rPr lang="en-US" sz="2800" dirty="0" smtClean="0">
                <a:solidFill>
                  <a:schemeClr val="accent5"/>
                </a:solidFill>
                <a:latin typeface="Consolas"/>
              </a:rPr>
              <a:t>@</a:t>
            </a:r>
            <a:r>
              <a:rPr lang="en-US" sz="2800" dirty="0" err="1" smtClean="0">
                <a:solidFill>
                  <a:schemeClr val="accent5"/>
                </a:solidFill>
                <a:latin typeface="Consolas"/>
              </a:rPr>
              <a:t>PersistenceContext</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000000"/>
                </a:solidFill>
                <a:latin typeface="Consolas"/>
              </a:rPr>
              <a:t>    </a:t>
            </a:r>
            <a:r>
              <a:rPr lang="en-US" sz="2800" dirty="0" smtClean="0">
                <a:solidFill>
                  <a:srgbClr val="7F0055"/>
                </a:solidFill>
                <a:latin typeface="Consolas"/>
              </a:rPr>
              <a:t>private</a:t>
            </a:r>
            <a:r>
              <a:rPr lang="en-US" sz="2800" dirty="0" smtClean="0">
                <a:solidFill>
                  <a:srgbClr val="000000"/>
                </a:solidFill>
                <a:latin typeface="Consolas"/>
              </a:rPr>
              <a:t> </a:t>
            </a:r>
            <a:r>
              <a:rPr lang="en-US" sz="2800" dirty="0" err="1" smtClean="0">
                <a:solidFill>
                  <a:schemeClr val="accent5"/>
                </a:solidFill>
                <a:latin typeface="Consolas"/>
              </a:rPr>
              <a:t>EntityManager</a:t>
            </a:r>
            <a:r>
              <a:rPr lang="en-US" sz="2800" dirty="0" smtClean="0">
                <a:solidFill>
                  <a:srgbClr val="000000"/>
                </a:solidFill>
                <a:latin typeface="Consolas"/>
              </a:rPr>
              <a:t> </a:t>
            </a:r>
            <a:r>
              <a:rPr lang="en-US" sz="2800" dirty="0" err="1" smtClean="0">
                <a:solidFill>
                  <a:srgbClr val="0000C0"/>
                </a:solidFill>
                <a:latin typeface="Consolas"/>
              </a:rPr>
              <a:t>entityManager</a:t>
            </a:r>
            <a:r>
              <a:rPr lang="en-US" sz="2800" dirty="0" smtClean="0">
                <a:solidFill>
                  <a:srgbClr val="000000"/>
                </a:solidFill>
                <a:latin typeface="Consolas"/>
              </a:rPr>
              <a:t>;</a:t>
            </a:r>
            <a:br>
              <a:rPr lang="en-US" sz="2800" dirty="0" smtClean="0">
                <a:solidFill>
                  <a:srgbClr val="000000"/>
                </a:solidFill>
                <a:latin typeface="Consolas"/>
              </a:rPr>
            </a:b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    public</a:t>
            </a:r>
            <a:r>
              <a:rPr lang="en-US" sz="2800" dirty="0" smtClean="0">
                <a:solidFill>
                  <a:srgbClr val="000000"/>
                </a:solidFill>
                <a:latin typeface="Consolas"/>
              </a:rPr>
              <a:t> void </a:t>
            </a:r>
            <a:r>
              <a:rPr lang="en-US" sz="2800" dirty="0" err="1" smtClean="0">
                <a:solidFill>
                  <a:srgbClr val="000000"/>
                </a:solidFill>
                <a:latin typeface="Consolas"/>
              </a:rPr>
              <a:t>addUser</a:t>
            </a:r>
            <a:r>
              <a:rPr lang="en-US" sz="2800" dirty="0" smtClean="0">
                <a:solidFill>
                  <a:srgbClr val="000000"/>
                </a:solidFill>
                <a:latin typeface="Consolas"/>
              </a:rPr>
              <a:t>(User </a:t>
            </a:r>
            <a:r>
              <a:rPr lang="en-US" sz="2800" dirty="0" err="1" smtClean="0">
                <a:solidFill>
                  <a:srgbClr val="000000"/>
                </a:solidFill>
                <a:latin typeface="Consolas"/>
              </a:rPr>
              <a:t>user</a:t>
            </a: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r>
              <a:rPr lang="en-US" sz="2800" dirty="0" err="1" smtClean="0">
                <a:solidFill>
                  <a:srgbClr val="0000C0"/>
                </a:solidFill>
                <a:latin typeface="Consolas"/>
              </a:rPr>
              <a:t>entityManager</a:t>
            </a:r>
            <a:r>
              <a:rPr lang="en-US" sz="2800" dirty="0" err="1" smtClean="0">
                <a:solidFill>
                  <a:srgbClr val="000000"/>
                </a:solidFill>
                <a:latin typeface="Consolas"/>
              </a:rPr>
              <a:t>.persist</a:t>
            </a:r>
            <a:r>
              <a:rPr lang="en-US" sz="2800" dirty="0" smtClean="0">
                <a:solidFill>
                  <a:srgbClr val="000000"/>
                </a:solidFill>
                <a:latin typeface="Consolas"/>
              </a:rPr>
              <a:t>(user);</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a:t>
            </a:r>
          </a:p>
          <a:p>
            <a:endParaRPr lang="en-US" dirty="0" smtClean="0">
              <a:latin typeface="Consolas"/>
            </a:endParaRPr>
          </a:p>
          <a:p>
            <a:pPr lvl="0"/>
            <a:endParaRPr lang="en-US" dirty="0" smtClean="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Асинхронно извикване на методи</a:t>
            </a:r>
            <a:endParaRPr lang="en-US" sz="2800" b="0" dirty="0"/>
          </a:p>
        </p:txBody>
      </p:sp>
      <p:sp>
        <p:nvSpPr>
          <p:cNvPr id="3" name="Text Placeholder 2"/>
          <p:cNvSpPr>
            <a:spLocks noGrp="1"/>
          </p:cNvSpPr>
          <p:nvPr>
            <p:ph type="body" sz="quarter" idx="10"/>
          </p:nvPr>
        </p:nvSpPr>
        <p:spPr>
          <a:xfrm>
            <a:off x="300850" y="1388963"/>
            <a:ext cx="8494713" cy="4398380"/>
          </a:xfrm>
        </p:spPr>
        <p:txBody>
          <a:bodyPr/>
          <a:lstStyle/>
          <a:p>
            <a:r>
              <a:rPr lang="en-US" sz="2800" dirty="0" smtClean="0">
                <a:latin typeface="Consolas"/>
              </a:rPr>
              <a:t>@Stateless</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UserBean</a:t>
            </a:r>
            <a:r>
              <a:rPr lang="en-US" sz="2800" dirty="0" smtClean="0">
                <a:solidFill>
                  <a:srgbClr val="000000"/>
                </a:solidFill>
                <a:latin typeface="Consolas"/>
              </a:rPr>
              <a:t> {</a:t>
            </a:r>
          </a:p>
          <a:p>
            <a:r>
              <a:rPr lang="en-US" sz="2800" dirty="0" smtClean="0">
                <a:solidFill>
                  <a:srgbClr val="646464"/>
                </a:solidFill>
                <a:latin typeface="Consolas"/>
              </a:rPr>
              <a:t>    </a:t>
            </a:r>
            <a:r>
              <a:rPr lang="en-US" sz="2800" dirty="0" smtClean="0">
                <a:solidFill>
                  <a:schemeClr val="accent5"/>
                </a:solidFill>
                <a:latin typeface="Consolas"/>
              </a:rPr>
              <a:t>@Asynchronous</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    public</a:t>
            </a:r>
            <a:r>
              <a:rPr lang="en-US" sz="2800" dirty="0" smtClean="0">
                <a:solidFill>
                  <a:srgbClr val="000000"/>
                </a:solidFill>
                <a:latin typeface="Consolas"/>
              </a:rPr>
              <a:t> void </a:t>
            </a:r>
            <a:r>
              <a:rPr lang="en-US" sz="2800" dirty="0" err="1" smtClean="0">
                <a:solidFill>
                  <a:srgbClr val="000000"/>
                </a:solidFill>
                <a:latin typeface="Consolas"/>
              </a:rPr>
              <a:t>sendEmail</a:t>
            </a:r>
            <a:r>
              <a:rPr lang="en-US" sz="2800" dirty="0" smtClean="0">
                <a:solidFill>
                  <a:srgbClr val="000000"/>
                </a:solidFill>
                <a:latin typeface="Consolas"/>
              </a:rPr>
              <a:t>(User </a:t>
            </a:r>
            <a:r>
              <a:rPr lang="en-US" sz="2800" dirty="0" err="1" smtClean="0">
                <a:solidFill>
                  <a:srgbClr val="000000"/>
                </a:solidFill>
                <a:latin typeface="Consolas"/>
              </a:rPr>
              <a:t>user</a:t>
            </a: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a:t>
            </a:r>
          </a:p>
          <a:p>
            <a:endParaRPr lang="en-US" dirty="0" smtClean="0">
              <a:latin typeface="Consolas"/>
            </a:endParaRPr>
          </a:p>
          <a:p>
            <a:pPr lvl="0"/>
            <a:endParaRPr lang="en-US" dirty="0" smtClean="0"/>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Timer service</a:t>
            </a:r>
            <a:endParaRPr lang="en-US" sz="2800" b="0" dirty="0"/>
          </a:p>
        </p:txBody>
      </p:sp>
      <p:sp>
        <p:nvSpPr>
          <p:cNvPr id="3" name="Text Placeholder 2"/>
          <p:cNvSpPr>
            <a:spLocks noGrp="1"/>
          </p:cNvSpPr>
          <p:nvPr>
            <p:ph type="body" sz="quarter" idx="10"/>
          </p:nvPr>
        </p:nvSpPr>
        <p:spPr>
          <a:xfrm>
            <a:off x="300850" y="1388963"/>
            <a:ext cx="8494713" cy="4398380"/>
          </a:xfrm>
        </p:spPr>
        <p:txBody>
          <a:bodyPr/>
          <a:lstStyle/>
          <a:p>
            <a:r>
              <a:rPr lang="en-US" sz="2800" dirty="0" smtClean="0">
                <a:latin typeface="Consolas"/>
              </a:rPr>
              <a:t>@Stateless</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StatisticsBean</a:t>
            </a:r>
            <a:r>
              <a:rPr lang="en-US" sz="2800" dirty="0" smtClean="0">
                <a:solidFill>
                  <a:srgbClr val="000000"/>
                </a:solidFill>
                <a:latin typeface="Consolas"/>
              </a:rPr>
              <a:t> {</a:t>
            </a:r>
          </a:p>
          <a:p>
            <a:r>
              <a:rPr lang="en-US" sz="2800" dirty="0" smtClean="0">
                <a:solidFill>
                  <a:srgbClr val="646464"/>
                </a:solidFill>
                <a:latin typeface="Consolas"/>
              </a:rPr>
              <a:t>    </a:t>
            </a:r>
            <a:r>
              <a:rPr lang="en-US" sz="2800" dirty="0" smtClean="0">
                <a:solidFill>
                  <a:schemeClr val="accent5"/>
                </a:solidFill>
                <a:latin typeface="Consolas"/>
              </a:rPr>
              <a:t>@Schedule(</a:t>
            </a:r>
            <a:r>
              <a:rPr lang="en-US" sz="2800" dirty="0" err="1" smtClean="0">
                <a:solidFill>
                  <a:schemeClr val="accent5"/>
                </a:solidFill>
                <a:latin typeface="Consolas"/>
              </a:rPr>
              <a:t>dayOfMonth</a:t>
            </a:r>
            <a:r>
              <a:rPr lang="en-US" sz="2800" dirty="0" smtClean="0">
                <a:solidFill>
                  <a:schemeClr val="accent5"/>
                </a:solidFill>
                <a:latin typeface="Consolas"/>
              </a:rPr>
              <a:t> = "1", hour = "5")</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    public</a:t>
            </a:r>
            <a:r>
              <a:rPr lang="en-US" sz="2800" dirty="0" smtClean="0">
                <a:solidFill>
                  <a:srgbClr val="000000"/>
                </a:solidFill>
                <a:latin typeface="Consolas"/>
              </a:rPr>
              <a:t> void </a:t>
            </a:r>
            <a:r>
              <a:rPr lang="en-US" sz="2800" dirty="0" err="1" smtClean="0">
                <a:solidFill>
                  <a:srgbClr val="000000"/>
                </a:solidFill>
                <a:latin typeface="Consolas"/>
              </a:rPr>
              <a:t>generateReport</a:t>
            </a: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a:t>
            </a:r>
          </a:p>
          <a:p>
            <a:endParaRPr lang="en-US" dirty="0" smtClean="0">
              <a:latin typeface="Consolas"/>
            </a:endParaRPr>
          </a:p>
          <a:p>
            <a:pPr lvl="0"/>
            <a:endParaRPr lang="en-US" dirty="0" smtClean="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Session EJB </a:t>
            </a:r>
            <a:r>
              <a:rPr lang="bg-BG" sz="3200" dirty="0" smtClean="0"/>
              <a:t>програмен модел</a:t>
            </a:r>
            <a:r>
              <a:rPr lang="en-US" sz="3200" dirty="0" smtClean="0"/>
              <a:t> </a:t>
            </a:r>
            <a:endParaRPr lang="en-US" sz="3200" dirty="0"/>
          </a:p>
        </p:txBody>
      </p:sp>
      <p:sp>
        <p:nvSpPr>
          <p:cNvPr id="3" name="Text Placeholder 2"/>
          <p:cNvSpPr>
            <a:spLocks noGrp="1"/>
          </p:cNvSpPr>
          <p:nvPr>
            <p:ph type="body" sz="quarter" idx="10"/>
          </p:nvPr>
        </p:nvSpPr>
        <p:spPr>
          <a:xfrm>
            <a:off x="324000" y="1365813"/>
            <a:ext cx="8494713" cy="4715900"/>
          </a:xfrm>
        </p:spPr>
        <p:txBody>
          <a:bodyPr/>
          <a:lstStyle/>
          <a:p>
            <a:pPr lvl="0"/>
            <a:r>
              <a:rPr lang="en-US" sz="2800" dirty="0" smtClean="0"/>
              <a:t>Session EJB </a:t>
            </a:r>
            <a:r>
              <a:rPr lang="bg-BG" sz="2800" dirty="0" smtClean="0"/>
              <a:t>може да има:</a:t>
            </a:r>
          </a:p>
          <a:p>
            <a:pPr lvl="2"/>
            <a:r>
              <a:rPr lang="bg-BG" sz="2400" dirty="0" smtClean="0"/>
              <a:t>Интерфейс за отдалечен достъп</a:t>
            </a:r>
            <a:r>
              <a:rPr lang="en-US" sz="2400" dirty="0" smtClean="0"/>
              <a:t> (@Remote)</a:t>
            </a:r>
          </a:p>
          <a:p>
            <a:pPr lvl="2"/>
            <a:r>
              <a:rPr lang="bg-BG" sz="2400" dirty="0" smtClean="0"/>
              <a:t>Интерфейс за локален достъп</a:t>
            </a:r>
            <a:r>
              <a:rPr lang="en-US" sz="2400" dirty="0" smtClean="0"/>
              <a:t> (@Local)</a:t>
            </a:r>
            <a:endParaRPr lang="bg-BG" sz="2400" dirty="0" smtClean="0"/>
          </a:p>
          <a:p>
            <a:pPr lvl="2"/>
            <a:r>
              <a:rPr lang="en-US" sz="2400" dirty="0" smtClean="0"/>
              <a:t>Bean </a:t>
            </a:r>
            <a:r>
              <a:rPr lang="bg-BG" sz="2400" dirty="0" smtClean="0"/>
              <a:t>клас</a:t>
            </a:r>
          </a:p>
          <a:p>
            <a:pPr lvl="0">
              <a:buClr>
                <a:srgbClr val="F0AB00"/>
              </a:buClr>
            </a:pPr>
            <a:r>
              <a:rPr lang="bg-BG" sz="2800" dirty="0" smtClean="0">
                <a:solidFill>
                  <a:srgbClr val="000000"/>
                </a:solidFill>
              </a:rPr>
              <a:t>Параметри на интерфейсите</a:t>
            </a:r>
          </a:p>
          <a:p>
            <a:pPr lvl="0">
              <a:buClr>
                <a:srgbClr val="F0AB00"/>
              </a:buClr>
            </a:pPr>
            <a:r>
              <a:rPr lang="en-US" sz="2800" dirty="0" smtClean="0">
                <a:solidFill>
                  <a:srgbClr val="000000"/>
                </a:solidFill>
              </a:rPr>
              <a:t>Bean class:</a:t>
            </a:r>
          </a:p>
          <a:p>
            <a:pPr lvl="2"/>
            <a:r>
              <a:rPr lang="bg-BG" sz="2400" dirty="0" smtClean="0"/>
              <a:t>Публичен, не-абстрактен и не-</a:t>
            </a:r>
            <a:r>
              <a:rPr lang="en-US" sz="2400" dirty="0" smtClean="0"/>
              <a:t>final</a:t>
            </a:r>
          </a:p>
          <a:p>
            <a:pPr lvl="2"/>
            <a:r>
              <a:rPr lang="bg-BG" sz="2400" dirty="0" smtClean="0"/>
              <a:t>Анотиран с </a:t>
            </a:r>
            <a:r>
              <a:rPr lang="en-US" sz="2400" dirty="0" smtClean="0"/>
              <a:t>@Stateless, @</a:t>
            </a:r>
            <a:r>
              <a:rPr lang="en-US" sz="2400" dirty="0" err="1" smtClean="0"/>
              <a:t>Stateful</a:t>
            </a:r>
            <a:r>
              <a:rPr lang="en-US" sz="2400" dirty="0" smtClean="0"/>
              <a:t> </a:t>
            </a:r>
            <a:r>
              <a:rPr lang="bg-BG" sz="2400" dirty="0" smtClean="0"/>
              <a:t>ил </a:t>
            </a:r>
            <a:r>
              <a:rPr lang="en-US" sz="2400" dirty="0" smtClean="0"/>
              <a:t>@Singleton</a:t>
            </a:r>
            <a:endParaRPr lang="bg-BG" sz="2400" dirty="0" smtClean="0"/>
          </a:p>
          <a:p>
            <a:pPr lvl="2"/>
            <a:r>
              <a:rPr lang="bg-BG" sz="2400" dirty="0" smtClean="0"/>
              <a:t>Публичен конструктор без аргументи</a:t>
            </a:r>
          </a:p>
          <a:p>
            <a:pPr lvl="2"/>
            <a:r>
              <a:rPr lang="bg-BG" sz="2400" dirty="0" smtClean="0">
                <a:solidFill>
                  <a:srgbClr val="000000"/>
                </a:solidFill>
              </a:rPr>
              <a:t>Методите не започват с </a:t>
            </a:r>
            <a:r>
              <a:rPr lang="en-US" sz="2400" dirty="0" err="1" smtClean="0">
                <a:solidFill>
                  <a:srgbClr val="000000"/>
                </a:solidFill>
              </a:rPr>
              <a:t>ejb</a:t>
            </a:r>
            <a:r>
              <a:rPr lang="en-US" sz="2400" dirty="0" smtClean="0">
                <a:solidFill>
                  <a:srgbClr val="000000"/>
                </a:solidFill>
              </a:rPr>
              <a:t>, </a:t>
            </a:r>
            <a:r>
              <a:rPr lang="bg-BG" sz="2400" dirty="0" smtClean="0">
                <a:solidFill>
                  <a:srgbClr val="000000"/>
                </a:solidFill>
              </a:rPr>
              <a:t>няма </a:t>
            </a:r>
            <a:r>
              <a:rPr lang="en-US" sz="2400" dirty="0" smtClean="0">
                <a:solidFill>
                  <a:srgbClr val="000000"/>
                </a:solidFill>
              </a:rPr>
              <a:t>finalize() </a:t>
            </a:r>
            <a:r>
              <a:rPr lang="bg-BG" sz="2400" dirty="0" smtClean="0">
                <a:solidFill>
                  <a:srgbClr val="000000"/>
                </a:solidFill>
              </a:rPr>
              <a:t>метод</a:t>
            </a:r>
            <a:endParaRPr lang="bg-BG" sz="2800" dirty="0" smtClean="0">
              <a:solidFill>
                <a:srgbClr val="000000"/>
              </a:solidFill>
            </a:endParaRPr>
          </a:p>
          <a:p>
            <a:pPr lvl="2">
              <a:buNone/>
            </a:pPr>
            <a:endParaRPr lang="en-US" sz="2400" dirty="0" smtClean="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a:t>С</a:t>
            </a:r>
            <a:r>
              <a:rPr lang="bg-BG" sz="3200" dirty="0" smtClean="0"/>
              <a:t>ъдържание</a:t>
            </a:r>
            <a:endParaRPr lang="en-US" sz="3200" dirty="0"/>
          </a:p>
        </p:txBody>
      </p:sp>
      <p:sp>
        <p:nvSpPr>
          <p:cNvPr id="3" name="Text Placeholder 2"/>
          <p:cNvSpPr>
            <a:spLocks noGrp="1"/>
          </p:cNvSpPr>
          <p:nvPr>
            <p:ph type="body" sz="quarter" idx="10"/>
          </p:nvPr>
        </p:nvSpPr>
        <p:spPr/>
        <p:txBody>
          <a:bodyPr/>
          <a:lstStyle/>
          <a:p>
            <a:r>
              <a:rPr lang="bg-BG" sz="2800" b="1" dirty="0" smtClean="0"/>
              <a:t>Въведение</a:t>
            </a:r>
            <a:endParaRPr lang="en-US" sz="2000" b="1" dirty="0" smtClean="0"/>
          </a:p>
          <a:p>
            <a:pPr lvl="1"/>
            <a:r>
              <a:rPr lang="bg-BG" sz="2400" dirty="0" smtClean="0"/>
              <a:t>Позициониране на </a:t>
            </a:r>
            <a:r>
              <a:rPr lang="en-US" sz="2400" dirty="0" smtClean="0"/>
              <a:t>EJB</a:t>
            </a:r>
            <a:r>
              <a:rPr lang="bg-BG" sz="2400" dirty="0" smtClean="0"/>
              <a:t>, история на спецификацията, предимства на </a:t>
            </a:r>
            <a:r>
              <a:rPr lang="en-US" sz="2400" dirty="0" smtClean="0"/>
              <a:t>EJB </a:t>
            </a:r>
            <a:r>
              <a:rPr lang="bg-BG" sz="2400" dirty="0" smtClean="0"/>
              <a:t>контейнера</a:t>
            </a:r>
            <a:endParaRPr lang="en-US" sz="2400" dirty="0" smtClean="0"/>
          </a:p>
          <a:p>
            <a:r>
              <a:rPr lang="en-US" sz="2800" b="1" dirty="0" smtClean="0"/>
              <a:t>Session beans</a:t>
            </a:r>
          </a:p>
          <a:p>
            <a:pPr lvl="1"/>
            <a:r>
              <a:rPr lang="en-US" sz="2400" dirty="0" smtClean="0"/>
              <a:t>T</a:t>
            </a:r>
            <a:r>
              <a:rPr lang="bg-BG" sz="2400" dirty="0" smtClean="0"/>
              <a:t>ипове</a:t>
            </a:r>
            <a:r>
              <a:rPr lang="en-US" sz="2400" dirty="0" smtClean="0"/>
              <a:t> session beans</a:t>
            </a:r>
            <a:r>
              <a:rPr lang="bg-BG" sz="2400" dirty="0" smtClean="0"/>
              <a:t>, достъп до </a:t>
            </a:r>
            <a:r>
              <a:rPr lang="en-US" sz="2400" dirty="0" smtClean="0"/>
              <a:t>session beans, </a:t>
            </a:r>
            <a:r>
              <a:rPr lang="bg-BG" sz="2400" dirty="0" smtClean="0"/>
              <a:t>компонентен модел,</a:t>
            </a:r>
            <a:r>
              <a:rPr lang="en-US" sz="2400" dirty="0" smtClean="0"/>
              <a:t> </a:t>
            </a:r>
            <a:r>
              <a:rPr lang="bg-BG" sz="2400" dirty="0" smtClean="0"/>
              <a:t>асинхронно извикване</a:t>
            </a:r>
            <a:r>
              <a:rPr lang="en-US" sz="2400" dirty="0" smtClean="0"/>
              <a:t> </a:t>
            </a:r>
            <a:r>
              <a:rPr lang="bg-BG" sz="2400" dirty="0" smtClean="0"/>
              <a:t>и</a:t>
            </a:r>
            <a:r>
              <a:rPr lang="en-US" sz="2400" dirty="0" smtClean="0"/>
              <a:t> timer service</a:t>
            </a:r>
          </a:p>
          <a:p>
            <a:r>
              <a:rPr lang="en-US" sz="2800" b="1" dirty="0" smtClean="0"/>
              <a:t>Message driven beans</a:t>
            </a:r>
            <a:endParaRPr lang="en-US" sz="24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err="1" smtClean="0"/>
              <a:t>Message</a:t>
            </a:r>
            <a:r>
              <a:rPr lang="bg-BG" sz="3200" dirty="0" smtClean="0"/>
              <a:t> </a:t>
            </a:r>
            <a:r>
              <a:rPr lang="bg-BG" sz="3200" dirty="0" err="1" smtClean="0"/>
              <a:t>Driven</a:t>
            </a:r>
            <a:r>
              <a:rPr lang="bg-BG" sz="3200" dirty="0" smtClean="0"/>
              <a:t> </a:t>
            </a:r>
            <a:r>
              <a:rPr lang="bg-BG" sz="3200" dirty="0" err="1" smtClean="0"/>
              <a:t>Beans</a:t>
            </a:r>
            <a:endParaRPr lang="en-US" sz="3200" dirty="0"/>
          </a:p>
        </p:txBody>
      </p:sp>
      <p:sp>
        <p:nvSpPr>
          <p:cNvPr id="4" name="Text Placeholder 3"/>
          <p:cNvSpPr>
            <a:spLocks noGrp="1"/>
          </p:cNvSpPr>
          <p:nvPr>
            <p:ph type="body" sz="quarter" idx="11"/>
          </p:nvPr>
        </p:nvSpPr>
        <p:spPr>
          <a:xfrm>
            <a:off x="335572" y="1319514"/>
            <a:ext cx="8184973" cy="5048035"/>
          </a:xfrm>
        </p:spPr>
        <p:txBody>
          <a:bodyPr/>
          <a:lstStyle/>
          <a:p>
            <a:pPr lvl="0"/>
            <a:r>
              <a:rPr lang="bg-BG" sz="2800" dirty="0" smtClean="0"/>
              <a:t>Асинхронна обработка на съобщения – няма обратен отговор към клиента</a:t>
            </a:r>
          </a:p>
          <a:p>
            <a:r>
              <a:rPr lang="bg-BG" sz="2800" dirty="0" smtClean="0"/>
              <a:t>Използват ресурси от Java EE AS – </a:t>
            </a:r>
            <a:r>
              <a:rPr lang="bg-BG" sz="2800" i="1" dirty="0" smtClean="0"/>
              <a:t>destinations</a:t>
            </a:r>
            <a:r>
              <a:rPr lang="bg-BG" sz="2800" dirty="0" smtClean="0"/>
              <a:t>, </a:t>
            </a:r>
            <a:r>
              <a:rPr lang="bg-BG" sz="2800" i="1" dirty="0" smtClean="0"/>
              <a:t>connection factories</a:t>
            </a:r>
          </a:p>
          <a:p>
            <a:pPr lvl="0"/>
            <a:r>
              <a:rPr lang="bg-BG" sz="2800" dirty="0" smtClean="0"/>
              <a:t>Основно се използва JMS, но може и JCA (Java EE Connector Architecture)</a:t>
            </a:r>
          </a:p>
          <a:p>
            <a:pPr lvl="0">
              <a:buClr>
                <a:srgbClr val="F0AB00"/>
              </a:buClr>
            </a:pPr>
            <a:r>
              <a:rPr lang="bg-BG" sz="2800" dirty="0" smtClean="0">
                <a:solidFill>
                  <a:srgbClr val="000000"/>
                </a:solidFill>
              </a:rPr>
              <a:t>Не запазват състояние между различните извиквания</a:t>
            </a:r>
          </a:p>
          <a:p>
            <a:pPr lvl="0">
              <a:buFont typeface="Arial" pitchFamily="34" charset="0"/>
              <a:buChar char="•"/>
            </a:pPr>
            <a:endParaRPr lang="en-US" sz="2400" dirty="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da2i.univ-lille1.fr/doc/tutorial-javaee/images/jms-publishSubscribe.gif"/>
          <p:cNvPicPr>
            <a:picLocks noChangeAspect="1" noChangeArrowheads="1"/>
          </p:cNvPicPr>
          <p:nvPr/>
        </p:nvPicPr>
        <p:blipFill>
          <a:blip r:embed="rId3" cstate="print"/>
          <a:srcRect/>
          <a:stretch>
            <a:fillRect/>
          </a:stretch>
        </p:blipFill>
        <p:spPr bwMode="auto">
          <a:xfrm>
            <a:off x="507076" y="4220471"/>
            <a:ext cx="7398327" cy="2247901"/>
          </a:xfrm>
          <a:prstGeom prst="rect">
            <a:avLst/>
          </a:prstGeom>
          <a:noFill/>
        </p:spPr>
      </p:pic>
      <p:pic>
        <p:nvPicPr>
          <p:cNvPr id="2050" name="Picture 2" descr="http://da2i.univ-lille1.fr/doc/tutorial-javaee/images/jms-pointToPoint.gif"/>
          <p:cNvPicPr>
            <a:picLocks noChangeAspect="1" noChangeArrowheads="1"/>
          </p:cNvPicPr>
          <p:nvPr/>
        </p:nvPicPr>
        <p:blipFill>
          <a:blip r:embed="rId4" cstate="print"/>
          <a:srcRect/>
          <a:stretch>
            <a:fillRect/>
          </a:stretch>
        </p:blipFill>
        <p:spPr bwMode="auto">
          <a:xfrm>
            <a:off x="413268" y="1926158"/>
            <a:ext cx="7525385" cy="1285876"/>
          </a:xfrm>
          <a:prstGeom prst="rect">
            <a:avLst/>
          </a:prstGeom>
          <a:noFill/>
        </p:spPr>
      </p:pic>
      <p:sp>
        <p:nvSpPr>
          <p:cNvPr id="2" name="Title 1"/>
          <p:cNvSpPr>
            <a:spLocks noGrp="1"/>
          </p:cNvSpPr>
          <p:nvPr>
            <p:ph type="title"/>
          </p:nvPr>
        </p:nvSpPr>
        <p:spPr/>
        <p:txBody>
          <a:bodyPr/>
          <a:lstStyle/>
          <a:p>
            <a:r>
              <a:rPr lang="bg-BG" sz="3200" dirty="0" smtClean="0"/>
              <a:t>Модели на комуникация</a:t>
            </a:r>
            <a:endParaRPr lang="en-US" sz="3200" dirty="0"/>
          </a:p>
        </p:txBody>
      </p:sp>
      <p:sp>
        <p:nvSpPr>
          <p:cNvPr id="4" name="Text Placeholder 3"/>
          <p:cNvSpPr>
            <a:spLocks noGrp="1"/>
          </p:cNvSpPr>
          <p:nvPr>
            <p:ph type="body" sz="quarter" idx="11"/>
          </p:nvPr>
        </p:nvSpPr>
        <p:spPr>
          <a:xfrm>
            <a:off x="402074" y="1302889"/>
            <a:ext cx="7727773" cy="5280791"/>
          </a:xfrm>
        </p:spPr>
        <p:txBody>
          <a:bodyPr/>
          <a:lstStyle/>
          <a:p>
            <a:pPr lvl="0"/>
            <a:r>
              <a:rPr lang="bg-BG" sz="2400" dirty="0" err="1" smtClean="0"/>
              <a:t>Point-to-Point</a:t>
            </a:r>
            <a:r>
              <a:rPr lang="bg-BG" sz="2400" dirty="0" smtClean="0"/>
              <a:t> – </a:t>
            </a:r>
            <a:r>
              <a:rPr lang="bg-BG" b="0" dirty="0" smtClean="0"/>
              <a:t>един или повече клиенти пращат съобщения, като всяко от тях се обработва точно веднъж от ‘</a:t>
            </a:r>
            <a:r>
              <a:rPr lang="bg-BG" b="0" dirty="0" err="1" smtClean="0"/>
              <a:t>случайно’</a:t>
            </a:r>
            <a:r>
              <a:rPr lang="bg-BG" b="0" dirty="0" smtClean="0"/>
              <a:t> избран MDB</a:t>
            </a:r>
            <a:endParaRPr lang="bg-BG" sz="2400" b="0" dirty="0" smtClean="0"/>
          </a:p>
          <a:p>
            <a:pPr lvl="0"/>
            <a:endParaRPr lang="bg-BG" sz="2400" dirty="0" smtClean="0"/>
          </a:p>
          <a:p>
            <a:pPr lvl="0">
              <a:buClr>
                <a:srgbClr val="F0AB00"/>
              </a:buClr>
            </a:pPr>
            <a:endParaRPr lang="bg-BG" sz="2400" dirty="0" smtClean="0">
              <a:solidFill>
                <a:srgbClr val="000000"/>
              </a:solidFill>
            </a:endParaRPr>
          </a:p>
          <a:p>
            <a:pPr lvl="0">
              <a:buClr>
                <a:srgbClr val="F0AB00"/>
              </a:buClr>
            </a:pPr>
            <a:r>
              <a:rPr lang="bg-BG" sz="2400" dirty="0" err="1" smtClean="0">
                <a:solidFill>
                  <a:srgbClr val="000000"/>
                </a:solidFill>
              </a:rPr>
              <a:t>Publish-Subscribe</a:t>
            </a:r>
            <a:r>
              <a:rPr lang="bg-BG" sz="2400" dirty="0" smtClean="0">
                <a:solidFill>
                  <a:srgbClr val="000000"/>
                </a:solidFill>
              </a:rPr>
              <a:t> – </a:t>
            </a:r>
            <a:r>
              <a:rPr lang="bg-BG" b="0" dirty="0" smtClean="0">
                <a:solidFill>
                  <a:srgbClr val="000000"/>
                </a:solidFill>
              </a:rPr>
              <a:t>всяко изпратено съобщение се получава от всеки регистрирал се MDB, ако може да го приеме (но има </a:t>
            </a:r>
            <a:r>
              <a:rPr lang="bg-BG" b="0" dirty="0" err="1" smtClean="0">
                <a:solidFill>
                  <a:srgbClr val="000000"/>
                </a:solidFill>
              </a:rPr>
              <a:t>durable</a:t>
            </a:r>
            <a:r>
              <a:rPr lang="bg-BG" b="0" dirty="0" smtClean="0">
                <a:solidFill>
                  <a:srgbClr val="000000"/>
                </a:solidFill>
              </a:rPr>
              <a:t> </a:t>
            </a:r>
            <a:r>
              <a:rPr lang="bg-BG" b="0" dirty="0" err="1" smtClean="0">
                <a:solidFill>
                  <a:srgbClr val="000000"/>
                </a:solidFill>
              </a:rPr>
              <a:t>subscribers</a:t>
            </a:r>
            <a:r>
              <a:rPr lang="bg-BG" b="0" dirty="0" smtClean="0">
                <a:solidFill>
                  <a:srgbClr val="000000"/>
                </a:solidFill>
              </a:rPr>
              <a:t>)</a:t>
            </a:r>
            <a:endParaRPr lang="bg-BG" sz="2400" b="0" dirty="0" smtClean="0">
              <a:solidFill>
                <a:srgbClr val="000000"/>
              </a:solidFill>
            </a:endParaRPr>
          </a:p>
          <a:p>
            <a:pPr lvl="0"/>
            <a:endParaRPr lang="en-US" sz="2000"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a:t>
            </a:r>
            <a:r>
              <a:rPr lang="en-US" sz="3200" dirty="0" smtClean="0"/>
              <a:t>Message Driven EJB</a:t>
            </a:r>
            <a:endParaRPr lang="en-US" sz="2800" b="0" dirty="0"/>
          </a:p>
        </p:txBody>
      </p:sp>
      <p:sp>
        <p:nvSpPr>
          <p:cNvPr id="3" name="Text Placeholder 2"/>
          <p:cNvSpPr>
            <a:spLocks noGrp="1"/>
          </p:cNvSpPr>
          <p:nvPr>
            <p:ph type="body" sz="quarter" idx="10"/>
          </p:nvPr>
        </p:nvSpPr>
        <p:spPr>
          <a:xfrm>
            <a:off x="300850" y="1471353"/>
            <a:ext cx="8693521" cy="4315989"/>
          </a:xfrm>
        </p:spPr>
        <p:txBody>
          <a:bodyPr/>
          <a:lstStyle/>
          <a:p>
            <a:r>
              <a:rPr lang="en-US" sz="2400" dirty="0" smtClean="0">
                <a:solidFill>
                  <a:schemeClr val="accent5"/>
                </a:solidFill>
                <a:latin typeface="Consolas"/>
              </a:rPr>
              <a:t>@</a:t>
            </a:r>
            <a:r>
              <a:rPr lang="bg-BG" sz="2400" dirty="0" err="1" smtClean="0">
                <a:solidFill>
                  <a:schemeClr val="accent5"/>
                </a:solidFill>
                <a:latin typeface="Consolas"/>
              </a:rPr>
              <a:t>MessageDriven</a:t>
            </a:r>
            <a:r>
              <a:rPr lang="bg-BG" sz="2400" dirty="0" smtClean="0">
                <a:solidFill>
                  <a:schemeClr val="accent2">
                    <a:lumMod val="60000"/>
                    <a:lumOff val="40000"/>
                  </a:schemeClr>
                </a:solidFill>
                <a:latin typeface="Consolas"/>
              </a:rPr>
              <a:t>(</a:t>
            </a:r>
            <a:r>
              <a:rPr lang="en-US" sz="2000" b="0" dirty="0" err="1" smtClean="0">
                <a:solidFill>
                  <a:schemeClr val="accent5"/>
                </a:solidFill>
                <a:latin typeface="Consolas"/>
              </a:rPr>
              <a:t>mappedName</a:t>
            </a:r>
            <a:r>
              <a:rPr lang="en-US" sz="2000" b="0" dirty="0" smtClean="0">
                <a:latin typeface="Consolas"/>
              </a:rPr>
              <a:t> = "</a:t>
            </a:r>
            <a:r>
              <a:rPr lang="en-US" sz="2000" dirty="0" err="1" smtClean="0">
                <a:latin typeface="Consolas"/>
              </a:rPr>
              <a:t>jms</a:t>
            </a:r>
            <a:r>
              <a:rPr lang="en-US" sz="2000" dirty="0" smtClean="0">
                <a:latin typeface="Consolas"/>
              </a:rPr>
              <a:t>/Topic</a:t>
            </a:r>
            <a:r>
              <a:rPr lang="bg-BG" sz="2000" dirty="0" err="1" smtClean="0">
                <a:latin typeface="Consolas"/>
              </a:rPr>
              <a:t>Destination</a:t>
            </a:r>
            <a:r>
              <a:rPr lang="en-US" sz="2000" b="0" dirty="0" smtClean="0">
                <a:latin typeface="Consolas"/>
              </a:rPr>
              <a:t>“</a:t>
            </a:r>
            <a:r>
              <a:rPr lang="bg-BG" sz="2000" b="0" dirty="0" smtClean="0">
                <a:latin typeface="Consolas"/>
              </a:rPr>
              <a:t>,</a:t>
            </a:r>
            <a:r>
              <a:rPr lang="en-US" sz="2000" b="0" dirty="0" smtClean="0">
                <a:latin typeface="Consolas"/>
              </a:rPr>
              <a:t> </a:t>
            </a:r>
            <a:r>
              <a:rPr lang="en-US" sz="2000" b="0" dirty="0" err="1" smtClean="0">
                <a:solidFill>
                  <a:schemeClr val="accent5"/>
                </a:solidFill>
                <a:latin typeface="Consolas"/>
              </a:rPr>
              <a:t>activationConfig</a:t>
            </a:r>
            <a:r>
              <a:rPr lang="en-US" sz="2000" b="0" dirty="0" smtClean="0">
                <a:latin typeface="Consolas"/>
              </a:rPr>
              <a:t> = { </a:t>
            </a:r>
            <a:r>
              <a:rPr lang="en-US" sz="2000" b="0" dirty="0" smtClean="0">
                <a:solidFill>
                  <a:schemeClr val="accent2">
                    <a:lumMod val="60000"/>
                    <a:lumOff val="40000"/>
                  </a:schemeClr>
                </a:solidFill>
                <a:latin typeface="Consolas"/>
              </a:rPr>
              <a:t>@</a:t>
            </a:r>
            <a:r>
              <a:rPr lang="en-US" sz="2000" b="0" dirty="0" err="1" smtClean="0">
                <a:solidFill>
                  <a:schemeClr val="accent2">
                    <a:lumMod val="60000"/>
                    <a:lumOff val="40000"/>
                  </a:schemeClr>
                </a:solidFill>
                <a:latin typeface="Consolas"/>
              </a:rPr>
              <a:t>ActivationConfigProperty</a:t>
            </a:r>
            <a:r>
              <a:rPr lang="en-US" sz="2000" b="0" dirty="0" smtClean="0">
                <a:solidFill>
                  <a:schemeClr val="accent2">
                    <a:lumMod val="60000"/>
                    <a:lumOff val="40000"/>
                  </a:schemeClr>
                </a:solidFill>
                <a:latin typeface="Consolas"/>
              </a:rPr>
              <a:t>(</a:t>
            </a:r>
            <a:r>
              <a:rPr lang="en-US" sz="2000" b="0" dirty="0" err="1" smtClean="0">
                <a:latin typeface="Consolas"/>
              </a:rPr>
              <a:t>propertyName</a:t>
            </a:r>
            <a:r>
              <a:rPr lang="en-US" sz="2000" b="0" dirty="0" smtClean="0">
                <a:latin typeface="Consolas"/>
              </a:rPr>
              <a:t> = "</a:t>
            </a:r>
            <a:r>
              <a:rPr lang="en-US" sz="2000" dirty="0" err="1" smtClean="0">
                <a:latin typeface="Consolas"/>
              </a:rPr>
              <a:t>destinationType</a:t>
            </a:r>
            <a:r>
              <a:rPr lang="en-US" sz="2000" b="0" dirty="0" smtClean="0">
                <a:latin typeface="Consolas"/>
              </a:rPr>
              <a:t>", </a:t>
            </a:r>
            <a:r>
              <a:rPr lang="en-US" sz="2000" b="0" dirty="0" err="1" smtClean="0">
                <a:latin typeface="Consolas"/>
              </a:rPr>
              <a:t>propertyValue</a:t>
            </a:r>
            <a:r>
              <a:rPr lang="en-US" sz="2000" b="0" dirty="0" smtClean="0">
                <a:latin typeface="Consolas"/>
              </a:rPr>
              <a:t> = "</a:t>
            </a:r>
            <a:r>
              <a:rPr lang="en-US" sz="2000" dirty="0" err="1" smtClean="0">
                <a:latin typeface="Consolas"/>
              </a:rPr>
              <a:t>javax.jms.Topic</a:t>
            </a:r>
            <a:r>
              <a:rPr lang="en-US" sz="2000" b="0" dirty="0" smtClean="0">
                <a:latin typeface="Consolas"/>
              </a:rPr>
              <a:t>"</a:t>
            </a:r>
            <a:r>
              <a:rPr lang="en-US" sz="2000" dirty="0" smtClean="0">
                <a:solidFill>
                  <a:schemeClr val="accent2">
                    <a:lumMod val="60000"/>
                    <a:lumOff val="40000"/>
                  </a:schemeClr>
                </a:solidFill>
                <a:latin typeface="Consolas"/>
              </a:rPr>
              <a:t>)</a:t>
            </a:r>
            <a:r>
              <a:rPr lang="en-US" sz="2000" b="0" dirty="0" smtClean="0">
                <a:latin typeface="Consolas"/>
              </a:rPr>
              <a:t> }</a:t>
            </a:r>
            <a:r>
              <a:rPr lang="bg-BG" sz="2400" b="0" dirty="0" smtClean="0">
                <a:solidFill>
                  <a:schemeClr val="accent2">
                    <a:lumMod val="60000"/>
                    <a:lumOff val="40000"/>
                  </a:schemeClr>
                </a:solidFill>
                <a:latin typeface="Consolas"/>
              </a:rPr>
              <a:t>)</a:t>
            </a:r>
            <a:r>
              <a:rPr lang="en-US" sz="2400" dirty="0" smtClean="0">
                <a:solidFill>
                  <a:srgbClr val="000000"/>
                </a:solidFill>
                <a:latin typeface="Consolas"/>
              </a:rPr>
              <a:t/>
            </a:r>
            <a:br>
              <a:rPr lang="en-US" sz="2400" dirty="0" smtClean="0">
                <a:solidFill>
                  <a:srgbClr val="000000"/>
                </a:solidFill>
                <a:latin typeface="Consolas"/>
              </a:rPr>
            </a:br>
            <a:r>
              <a:rPr lang="en-US" sz="2400" dirty="0" smtClean="0">
                <a:solidFill>
                  <a:srgbClr val="7F0055"/>
                </a:solidFill>
                <a:latin typeface="Consolas"/>
              </a:rPr>
              <a:t>public</a:t>
            </a:r>
            <a:r>
              <a:rPr lang="en-US" sz="2400" dirty="0" smtClean="0">
                <a:solidFill>
                  <a:srgbClr val="000000"/>
                </a:solidFill>
                <a:latin typeface="Consolas"/>
              </a:rPr>
              <a:t> </a:t>
            </a:r>
            <a:r>
              <a:rPr lang="en-US" sz="2400" dirty="0" smtClean="0">
                <a:solidFill>
                  <a:srgbClr val="7F0055"/>
                </a:solidFill>
                <a:latin typeface="Consolas"/>
              </a:rPr>
              <a:t>class</a:t>
            </a:r>
            <a:r>
              <a:rPr lang="en-US" sz="2400" dirty="0" smtClean="0">
                <a:solidFill>
                  <a:srgbClr val="000000"/>
                </a:solidFill>
                <a:latin typeface="Consolas"/>
              </a:rPr>
              <a:t> </a:t>
            </a:r>
            <a:r>
              <a:rPr lang="bg-BG" sz="2400" dirty="0" err="1" smtClean="0">
                <a:solidFill>
                  <a:srgbClr val="000000"/>
                </a:solidFill>
                <a:latin typeface="Consolas"/>
              </a:rPr>
              <a:t>Message</a:t>
            </a:r>
            <a:r>
              <a:rPr lang="en-US" sz="2400" dirty="0" smtClean="0">
                <a:solidFill>
                  <a:srgbClr val="000000"/>
                </a:solidFill>
                <a:latin typeface="Consolas"/>
              </a:rPr>
              <a:t>Bean </a:t>
            </a:r>
            <a:r>
              <a:rPr lang="en-US" sz="2400" dirty="0" smtClean="0">
                <a:solidFill>
                  <a:srgbClr val="7F0055"/>
                </a:solidFill>
                <a:latin typeface="Consolas"/>
              </a:rPr>
              <a:t>implements</a:t>
            </a:r>
            <a:r>
              <a:rPr lang="bg-BG" sz="2400" dirty="0" smtClean="0">
                <a:solidFill>
                  <a:srgbClr val="000000"/>
                </a:solidFill>
                <a:latin typeface="Consolas"/>
              </a:rPr>
              <a:t> </a:t>
            </a:r>
            <a:r>
              <a:rPr lang="en-US" sz="2400" dirty="0" err="1" smtClean="0">
                <a:solidFill>
                  <a:schemeClr val="accent5"/>
                </a:solidFill>
                <a:latin typeface="Consolas"/>
              </a:rPr>
              <a:t>MessageListener</a:t>
            </a:r>
            <a:r>
              <a:rPr lang="en-US" sz="2400" dirty="0" smtClean="0">
                <a:solidFill>
                  <a:srgbClr val="000000"/>
                </a:solidFill>
                <a:latin typeface="Consolas"/>
              </a:rPr>
              <a:t> </a:t>
            </a:r>
            <a:r>
              <a:rPr lang="en-US" sz="2400" u="sng" dirty="0" smtClean="0">
                <a:solidFill>
                  <a:srgbClr val="000000"/>
                </a:solidFill>
                <a:latin typeface="Consolas"/>
              </a:rPr>
              <a:t>{</a:t>
            </a:r>
          </a:p>
          <a:p>
            <a:r>
              <a:rPr lang="en-US" sz="2400" dirty="0" smtClean="0">
                <a:solidFill>
                  <a:srgbClr val="7F0055"/>
                </a:solidFill>
                <a:latin typeface="Consolas"/>
              </a:rPr>
              <a:t>   </a:t>
            </a:r>
            <a:r>
              <a:rPr lang="bg-BG" sz="2400" dirty="0" smtClean="0">
                <a:solidFill>
                  <a:srgbClr val="7F0055"/>
                </a:solidFill>
                <a:latin typeface="Consolas"/>
              </a:rPr>
              <a:t>	</a:t>
            </a:r>
            <a:r>
              <a:rPr lang="en-US" sz="2000" dirty="0" smtClean="0">
                <a:solidFill>
                  <a:schemeClr val="accent2">
                    <a:lumMod val="60000"/>
                    <a:lumOff val="40000"/>
                  </a:schemeClr>
                </a:solidFill>
                <a:latin typeface="Consolas"/>
              </a:rPr>
              <a:t>@</a:t>
            </a:r>
            <a:r>
              <a:rPr lang="bg-BG" sz="2000" dirty="0" err="1" smtClean="0">
                <a:solidFill>
                  <a:schemeClr val="accent2">
                    <a:lumMod val="60000"/>
                    <a:lumOff val="40000"/>
                  </a:schemeClr>
                </a:solidFill>
                <a:latin typeface="Consolas"/>
              </a:rPr>
              <a:t>Override</a:t>
            </a:r>
            <a:r>
              <a:rPr lang="en-US" sz="2400" dirty="0" smtClean="0">
                <a:solidFill>
                  <a:srgbClr val="000000"/>
                </a:solidFill>
                <a:latin typeface="Consolas"/>
              </a:rPr>
              <a:t/>
            </a:r>
            <a:br>
              <a:rPr lang="en-US" sz="2400" dirty="0" smtClean="0">
                <a:solidFill>
                  <a:srgbClr val="000000"/>
                </a:solidFill>
                <a:latin typeface="Consolas"/>
              </a:rPr>
            </a:br>
            <a:r>
              <a:rPr lang="bg-BG" sz="2400" dirty="0" smtClean="0">
                <a:solidFill>
                  <a:srgbClr val="000000"/>
                </a:solidFill>
                <a:latin typeface="Consolas"/>
              </a:rPr>
              <a:t>	</a:t>
            </a:r>
            <a:r>
              <a:rPr lang="en-US" sz="2400" dirty="0" smtClean="0">
                <a:solidFill>
                  <a:srgbClr val="7F0055"/>
                </a:solidFill>
                <a:latin typeface="Consolas"/>
              </a:rPr>
              <a:t>public</a:t>
            </a:r>
            <a:r>
              <a:rPr lang="en-US" sz="2400" dirty="0" smtClean="0">
                <a:solidFill>
                  <a:srgbClr val="000000"/>
                </a:solidFill>
                <a:latin typeface="Consolas"/>
              </a:rPr>
              <a:t> </a:t>
            </a:r>
            <a:r>
              <a:rPr lang="en-US" sz="2400" dirty="0" smtClean="0">
                <a:solidFill>
                  <a:srgbClr val="7F0055"/>
                </a:solidFill>
                <a:latin typeface="Consolas"/>
              </a:rPr>
              <a:t>void </a:t>
            </a:r>
            <a:r>
              <a:rPr lang="en-US" sz="2400" dirty="0" err="1" smtClean="0">
                <a:solidFill>
                  <a:schemeClr val="accent5"/>
                </a:solidFill>
                <a:latin typeface="Consolas"/>
              </a:rPr>
              <a:t>onMessage</a:t>
            </a:r>
            <a:r>
              <a:rPr lang="en-US" sz="2400" dirty="0" smtClean="0">
                <a:solidFill>
                  <a:srgbClr val="000000"/>
                </a:solidFill>
                <a:latin typeface="Consolas"/>
              </a:rPr>
              <a:t>(Message </a:t>
            </a:r>
            <a:r>
              <a:rPr lang="en-US" sz="2400" dirty="0" err="1" smtClean="0">
                <a:solidFill>
                  <a:srgbClr val="000000"/>
                </a:solidFill>
                <a:latin typeface="Consolas"/>
              </a:rPr>
              <a:t>message</a:t>
            </a:r>
            <a:r>
              <a:rPr lang="en-US" sz="2400" dirty="0" smtClean="0">
                <a:solidFill>
                  <a:srgbClr val="000000"/>
                </a:solidFill>
                <a:latin typeface="Consolas"/>
              </a:rPr>
              <a:t>) { </a:t>
            </a:r>
            <a:r>
              <a:rPr lang="en-US" sz="2400" u="sng" dirty="0" smtClean="0">
                <a:solidFill>
                  <a:srgbClr val="000000"/>
                </a:solidFill>
                <a:latin typeface="Consolas"/>
              </a:rPr>
              <a:t/>
            </a:r>
            <a:br>
              <a:rPr lang="en-US" sz="2400" u="sng" dirty="0" smtClean="0">
                <a:solidFill>
                  <a:srgbClr val="000000"/>
                </a:solidFill>
                <a:latin typeface="Consolas"/>
              </a:rPr>
            </a:br>
            <a:r>
              <a:rPr lang="en-US" sz="2400" dirty="0" smtClean="0">
                <a:solidFill>
                  <a:srgbClr val="000000"/>
                </a:solidFill>
                <a:latin typeface="Consolas"/>
              </a:rPr>
              <a:t>        ......</a:t>
            </a:r>
            <a:r>
              <a:rPr lang="en-US" sz="2400" u="sng" dirty="0" smtClean="0">
                <a:solidFill>
                  <a:srgbClr val="000000"/>
                </a:solidFill>
                <a:latin typeface="Consolas"/>
              </a:rPr>
              <a:t/>
            </a:r>
            <a:br>
              <a:rPr lang="en-US" sz="2400" u="sng" dirty="0" smtClean="0">
                <a:solidFill>
                  <a:srgbClr val="000000"/>
                </a:solidFill>
                <a:latin typeface="Consolas"/>
              </a:rPr>
            </a:br>
            <a:r>
              <a:rPr lang="en-US" sz="2400" dirty="0" smtClean="0">
                <a:solidFill>
                  <a:srgbClr val="000000"/>
                </a:solidFill>
                <a:latin typeface="Consolas"/>
              </a:rPr>
              <a:t>    </a:t>
            </a:r>
            <a:r>
              <a:rPr lang="bg-BG" sz="2400" dirty="0" smtClean="0">
                <a:solidFill>
                  <a:srgbClr val="000000"/>
                </a:solidFill>
                <a:latin typeface="Consolas"/>
              </a:rPr>
              <a:t>  </a:t>
            </a:r>
            <a:r>
              <a:rPr lang="en-US" sz="2400" dirty="0" smtClean="0">
                <a:solidFill>
                  <a:srgbClr val="000000"/>
                </a:solidFill>
                <a:latin typeface="Consolas"/>
              </a:rPr>
              <a:t>}</a:t>
            </a:r>
            <a:br>
              <a:rPr lang="en-US" sz="2400" dirty="0" smtClean="0">
                <a:solidFill>
                  <a:srgbClr val="000000"/>
                </a:solidFill>
                <a:latin typeface="Consolas"/>
              </a:rPr>
            </a:br>
            <a:r>
              <a:rPr lang="en-US" sz="2400" dirty="0" smtClean="0">
                <a:solidFill>
                  <a:srgbClr val="000000"/>
                </a:solidFill>
                <a:latin typeface="Consolas"/>
              </a:rPr>
              <a:t>}</a:t>
            </a:r>
          </a:p>
          <a:p>
            <a:endParaRPr lang="en-US" sz="1600" dirty="0" smtClean="0">
              <a:latin typeface="Consolas"/>
            </a:endParaRPr>
          </a:p>
          <a:p>
            <a:pPr lvl="0"/>
            <a:endParaRPr lang="en-US" sz="1600" dirty="0" smtClean="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a:xfrm>
            <a:off x="324000" y="4363656"/>
            <a:ext cx="8496300" cy="1718057"/>
          </a:xfrm>
        </p:spPr>
        <p:txBody>
          <a:bodyPr/>
          <a:lstStyle/>
          <a:p>
            <a:r>
              <a:rPr lang="bg-BG" dirty="0" smtClean="0"/>
              <a:t>За контакти</a:t>
            </a:r>
            <a:r>
              <a:rPr lang="en-US" dirty="0" smtClean="0"/>
              <a:t>:</a:t>
            </a:r>
          </a:p>
          <a:p>
            <a:endParaRPr lang="en-US" dirty="0" smtClean="0"/>
          </a:p>
          <a:p>
            <a:r>
              <a:rPr lang="en-US" dirty="0" smtClean="0">
                <a:solidFill>
                  <a:srgbClr val="FF0000"/>
                </a:solidFill>
              </a:rPr>
              <a:t>ivan.ivanov@sap.com</a:t>
            </a:r>
          </a:p>
          <a:p>
            <a:r>
              <a:rPr lang="en-US" smtClean="0">
                <a:solidFill>
                  <a:srgbClr val="FF0000"/>
                </a:solidFill>
              </a:rPr>
              <a:t>tzvetan.gaydev@sap.com</a:t>
            </a:r>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t>Beginning Java EE 6 Platform with Glassfish 3, Antonio </a:t>
            </a:r>
            <a:r>
              <a:rPr lang="en-US" b="0" dirty="0" err="1" smtClean="0"/>
              <a:t>Goncalves</a:t>
            </a:r>
            <a:endParaRPr lang="ru-RU" b="0" dirty="0"/>
          </a:p>
        </p:txBody>
      </p:sp>
    </p:spTree>
    <p:extLst>
      <p:ext uri="{BB962C8B-B14F-4D97-AF65-F5344CB8AC3E}">
        <p14:creationId xmlns:p14="http://schemas.microsoft.com/office/powerpoint/2010/main" val="3761975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Въведение</a:t>
            </a:r>
            <a:endParaRPr lang="en-US" sz="3200" dirty="0"/>
          </a:p>
        </p:txBody>
      </p:sp>
      <p:sp>
        <p:nvSpPr>
          <p:cNvPr id="4" name="Text Placeholder 3"/>
          <p:cNvSpPr>
            <a:spLocks noGrp="1"/>
          </p:cNvSpPr>
          <p:nvPr>
            <p:ph type="body" sz="quarter" idx="11"/>
          </p:nvPr>
        </p:nvSpPr>
        <p:spPr>
          <a:xfrm>
            <a:off x="323999" y="1747776"/>
            <a:ext cx="5856882" cy="3449257"/>
          </a:xfrm>
        </p:spPr>
        <p:txBody>
          <a:bodyPr/>
          <a:lstStyle/>
          <a:p>
            <a:pPr lvl="0"/>
            <a:r>
              <a:rPr lang="bg-BG" sz="2400" dirty="0" smtClean="0"/>
              <a:t>Реализират бизнес логиката</a:t>
            </a:r>
          </a:p>
          <a:p>
            <a:pPr lvl="0"/>
            <a:r>
              <a:rPr lang="bg-BG" sz="2400" dirty="0" smtClean="0"/>
              <a:t>Автоматични транзакции и сигурност</a:t>
            </a:r>
          </a:p>
          <a:p>
            <a:pPr lvl="0"/>
            <a:r>
              <a:rPr lang="en-US" sz="2400" dirty="0" smtClean="0"/>
              <a:t>Thread safety, pooling</a:t>
            </a:r>
            <a:endParaRPr lang="bg-BG" sz="2400" dirty="0" smtClean="0"/>
          </a:p>
          <a:p>
            <a:pPr lvl="0"/>
            <a:r>
              <a:rPr lang="bg-BG" sz="2400" dirty="0" smtClean="0"/>
              <a:t>Могат да бъдат достъпвани отдалечено</a:t>
            </a:r>
            <a:endParaRPr lang="en-US" sz="2400" dirty="0" smtClean="0"/>
          </a:p>
          <a:p>
            <a:pPr lvl="0"/>
            <a:endParaRPr lang="en-US" sz="2000" dirty="0"/>
          </a:p>
        </p:txBody>
      </p:sp>
      <p:grpSp>
        <p:nvGrpSpPr>
          <p:cNvPr id="8" name="Group 7"/>
          <p:cNvGrpSpPr/>
          <p:nvPr/>
        </p:nvGrpSpPr>
        <p:grpSpPr>
          <a:xfrm>
            <a:off x="6250329" y="1296365"/>
            <a:ext cx="1863524" cy="1331088"/>
            <a:chOff x="6250329" y="1296365"/>
            <a:chExt cx="1863524" cy="1331088"/>
          </a:xfrm>
        </p:grpSpPr>
        <p:sp>
          <p:nvSpPr>
            <p:cNvPr id="6" name="Rectangle 5"/>
            <p:cNvSpPr/>
            <p:nvPr/>
          </p:nvSpPr>
          <p:spPr bwMode="gray">
            <a:xfrm>
              <a:off x="6250329" y="1597306"/>
              <a:ext cx="1863524" cy="1030147"/>
            </a:xfrm>
            <a:prstGeom prst="rect">
              <a:avLst/>
            </a:prstGeom>
            <a:solidFill>
              <a:schemeClr val="bg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600" b="1" i="0" u="none" strike="noStrike" kern="0" cap="none" spc="0" normalizeH="0" baseline="0" noProof="0" dirty="0" smtClean="0">
                  <a:ln>
                    <a:noFill/>
                  </a:ln>
                  <a:effectLst/>
                  <a:uLnTx/>
                  <a:uFillTx/>
                  <a:ea typeface="Arial Unicode MS" pitchFamily="34" charset="-128"/>
                  <a:cs typeface="Arial Unicode MS" pitchFamily="34" charset="-128"/>
                </a:rPr>
                <a:t>Презентационен</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ectangle 6"/>
            <p:cNvSpPr/>
            <p:nvPr/>
          </p:nvSpPr>
          <p:spPr bwMode="gray">
            <a:xfrm>
              <a:off x="6250329" y="1296365"/>
              <a:ext cx="763929" cy="335665"/>
            </a:xfrm>
            <a:prstGeom prst="rect">
              <a:avLst/>
            </a:prstGeom>
            <a:solidFill>
              <a:schemeClr val="bg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grpSp>
        <p:nvGrpSpPr>
          <p:cNvPr id="9" name="Group 8"/>
          <p:cNvGrpSpPr/>
          <p:nvPr/>
        </p:nvGrpSpPr>
        <p:grpSpPr>
          <a:xfrm>
            <a:off x="6298557" y="2976623"/>
            <a:ext cx="1863524" cy="1331088"/>
            <a:chOff x="6250329" y="1296365"/>
            <a:chExt cx="1863524" cy="1331088"/>
          </a:xfrm>
          <a:solidFill>
            <a:schemeClr val="accent1"/>
          </a:solidFill>
        </p:grpSpPr>
        <p:sp>
          <p:nvSpPr>
            <p:cNvPr id="10" name="Rectangle 9"/>
            <p:cNvSpPr/>
            <p:nvPr/>
          </p:nvSpPr>
          <p:spPr bwMode="gray">
            <a:xfrm>
              <a:off x="6250329" y="1597306"/>
              <a:ext cx="1863524" cy="1030147"/>
            </a:xfrm>
            <a:prstGeom prst="rect">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1600" b="1" kern="0" dirty="0" smtClean="0">
                  <a:ea typeface="Arial Unicode MS" pitchFamily="34" charset="-128"/>
                  <a:cs typeface="Arial Unicode MS" pitchFamily="34" charset="-128"/>
                </a:rPr>
                <a:t>Бизнес</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1" name="Rectangle 10"/>
            <p:cNvSpPr/>
            <p:nvPr/>
          </p:nvSpPr>
          <p:spPr bwMode="gray">
            <a:xfrm>
              <a:off x="6250329" y="1296365"/>
              <a:ext cx="763929" cy="335665"/>
            </a:xfrm>
            <a:prstGeom prst="rect">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grpSp>
        <p:nvGrpSpPr>
          <p:cNvPr id="12" name="Group 11"/>
          <p:cNvGrpSpPr/>
          <p:nvPr/>
        </p:nvGrpSpPr>
        <p:grpSpPr>
          <a:xfrm>
            <a:off x="6312060" y="4668456"/>
            <a:ext cx="1863524" cy="1331088"/>
            <a:chOff x="6250329" y="1296365"/>
            <a:chExt cx="1863524" cy="1331088"/>
          </a:xfrm>
        </p:grpSpPr>
        <p:sp>
          <p:nvSpPr>
            <p:cNvPr id="13" name="Rectangle 12"/>
            <p:cNvSpPr/>
            <p:nvPr/>
          </p:nvSpPr>
          <p:spPr bwMode="gray">
            <a:xfrm>
              <a:off x="6250329" y="1597306"/>
              <a:ext cx="1863524" cy="1030147"/>
            </a:xfrm>
            <a:prstGeom prst="rect">
              <a:avLst/>
            </a:prstGeom>
            <a:solidFill>
              <a:schemeClr val="bg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400" b="1" i="0" u="none" strike="noStrike" kern="0" cap="none" spc="0" normalizeH="0" baseline="0" noProof="0" dirty="0" smtClean="0">
                  <a:ln>
                    <a:noFill/>
                  </a:ln>
                  <a:effectLst/>
                  <a:uLnTx/>
                  <a:uFillTx/>
                  <a:ea typeface="Arial Unicode MS" pitchFamily="34" charset="-128"/>
                  <a:cs typeface="Arial Unicode MS" pitchFamily="34" charset="-128"/>
                </a:rPr>
                <a:t>Достъп до данни</a:t>
              </a:r>
              <a:endParaRPr kumimoji="0" lang="en-US" sz="14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4" name="Rectangle 13"/>
            <p:cNvSpPr/>
            <p:nvPr/>
          </p:nvSpPr>
          <p:spPr bwMode="gray">
            <a:xfrm>
              <a:off x="6250329" y="1296365"/>
              <a:ext cx="763929" cy="335665"/>
            </a:xfrm>
            <a:prstGeom prst="rect">
              <a:avLst/>
            </a:prstGeom>
            <a:solidFill>
              <a:schemeClr val="bg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История на спецификацията</a:t>
            </a:r>
            <a:r>
              <a:rPr lang="en-US" sz="3200" dirty="0" smtClean="0"/>
              <a:t> </a:t>
            </a:r>
            <a:endParaRPr lang="en-US" sz="3200" dirty="0"/>
          </a:p>
        </p:txBody>
      </p:sp>
      <p:sp>
        <p:nvSpPr>
          <p:cNvPr id="3" name="Text Placeholder 2"/>
          <p:cNvSpPr>
            <a:spLocks noGrp="1"/>
          </p:cNvSpPr>
          <p:nvPr>
            <p:ph type="body" sz="quarter" idx="10"/>
          </p:nvPr>
        </p:nvSpPr>
        <p:spPr>
          <a:xfrm>
            <a:off x="324000" y="1284790"/>
            <a:ext cx="8494713" cy="4726588"/>
          </a:xfrm>
        </p:spPr>
        <p:txBody>
          <a:bodyPr/>
          <a:lstStyle/>
          <a:p>
            <a:pPr lvl="0"/>
            <a:r>
              <a:rPr lang="en-US" sz="2000" dirty="0" smtClean="0"/>
              <a:t>EJB 1.0 – 1998 </a:t>
            </a:r>
            <a:r>
              <a:rPr lang="bg-BG" sz="2000" dirty="0" smtClean="0"/>
              <a:t>г.</a:t>
            </a:r>
          </a:p>
          <a:p>
            <a:pPr lvl="2"/>
            <a:r>
              <a:rPr lang="en-US" sz="1800" dirty="0" err="1" smtClean="0"/>
              <a:t>Stateful</a:t>
            </a:r>
            <a:r>
              <a:rPr lang="en-US" sz="1800" dirty="0" smtClean="0"/>
              <a:t> </a:t>
            </a:r>
            <a:r>
              <a:rPr lang="bg-BG" sz="1800" dirty="0" smtClean="0"/>
              <a:t>и </a:t>
            </a:r>
            <a:r>
              <a:rPr lang="en-US" sz="1800" dirty="0" smtClean="0"/>
              <a:t>Stateless Session beans</a:t>
            </a:r>
          </a:p>
          <a:p>
            <a:pPr lvl="2"/>
            <a:r>
              <a:rPr lang="bg-BG" sz="1800" dirty="0" smtClean="0"/>
              <a:t>Опционална поддръжка на </a:t>
            </a:r>
            <a:r>
              <a:rPr lang="en-US" sz="1800" dirty="0" smtClean="0"/>
              <a:t>Entity beans</a:t>
            </a:r>
          </a:p>
          <a:p>
            <a:pPr lvl="0"/>
            <a:r>
              <a:rPr lang="en-US" sz="2000" dirty="0" smtClean="0"/>
              <a:t>EJB 1.1</a:t>
            </a:r>
            <a:endParaRPr lang="bg-BG" sz="2000" dirty="0" smtClean="0"/>
          </a:p>
          <a:p>
            <a:pPr lvl="2"/>
            <a:r>
              <a:rPr lang="bg-BG" sz="1800" dirty="0" smtClean="0"/>
              <a:t>Поддръжка на </a:t>
            </a:r>
            <a:r>
              <a:rPr lang="en-US" sz="1800" dirty="0" smtClean="0"/>
              <a:t>Entity beans</a:t>
            </a:r>
          </a:p>
          <a:p>
            <a:pPr lvl="2"/>
            <a:r>
              <a:rPr lang="en-US" sz="1800" dirty="0" smtClean="0"/>
              <a:t>Deployment descriptor</a:t>
            </a:r>
          </a:p>
          <a:p>
            <a:pPr lvl="0"/>
            <a:r>
              <a:rPr lang="en-US" sz="2000" dirty="0" smtClean="0"/>
              <a:t>EJB 2.0 – 2001 </a:t>
            </a:r>
            <a:r>
              <a:rPr lang="bg-BG" sz="2000" dirty="0" smtClean="0"/>
              <a:t>г.</a:t>
            </a:r>
          </a:p>
          <a:p>
            <a:pPr lvl="2"/>
            <a:r>
              <a:rPr lang="bg-BG" sz="1800" dirty="0" smtClean="0"/>
              <a:t>Локални интерфейси</a:t>
            </a:r>
            <a:endParaRPr lang="en-US" sz="1800" dirty="0" smtClean="0"/>
          </a:p>
          <a:p>
            <a:pPr lvl="2"/>
            <a:r>
              <a:rPr lang="en-US" sz="1800" dirty="0" smtClean="0"/>
              <a:t>Message driven beans</a:t>
            </a:r>
          </a:p>
          <a:p>
            <a:pPr lvl="2"/>
            <a:r>
              <a:rPr lang="en-US" sz="1800" dirty="0" smtClean="0"/>
              <a:t>EJB QL</a:t>
            </a:r>
          </a:p>
          <a:p>
            <a:pPr lvl="0"/>
            <a:r>
              <a:rPr lang="en-US" sz="2000" dirty="0" smtClean="0"/>
              <a:t>EJB 2.1 – 2003 </a:t>
            </a:r>
            <a:r>
              <a:rPr lang="bg-BG" sz="2000" dirty="0" smtClean="0"/>
              <a:t>г.</a:t>
            </a:r>
          </a:p>
          <a:p>
            <a:pPr lvl="2"/>
            <a:r>
              <a:rPr lang="en-US" sz="1800" dirty="0" smtClean="0"/>
              <a:t>SOAP </a:t>
            </a:r>
            <a:r>
              <a:rPr lang="bg-BG" sz="1800" dirty="0" smtClean="0"/>
              <a:t>уеб услуги</a:t>
            </a:r>
            <a:endParaRPr lang="en-US" sz="1800" dirty="0" smtClean="0"/>
          </a:p>
          <a:p>
            <a:pPr lvl="2"/>
            <a:r>
              <a:rPr lang="en-US" sz="1800" dirty="0" smtClean="0"/>
              <a:t>Timer service</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Новости в </a:t>
            </a:r>
            <a:r>
              <a:rPr lang="en-US" sz="3200" dirty="0" smtClean="0"/>
              <a:t>EJB 3.x </a:t>
            </a:r>
            <a:endParaRPr lang="en-US" sz="3200" dirty="0"/>
          </a:p>
        </p:txBody>
      </p:sp>
      <p:sp>
        <p:nvSpPr>
          <p:cNvPr id="3" name="Text Placeholder 2"/>
          <p:cNvSpPr>
            <a:spLocks noGrp="1"/>
          </p:cNvSpPr>
          <p:nvPr>
            <p:ph type="body" sz="quarter" idx="10"/>
          </p:nvPr>
        </p:nvSpPr>
        <p:spPr>
          <a:xfrm>
            <a:off x="324000" y="1296365"/>
            <a:ext cx="8494713" cy="4785348"/>
          </a:xfrm>
        </p:spPr>
        <p:txBody>
          <a:bodyPr/>
          <a:lstStyle/>
          <a:p>
            <a:pPr lvl="0"/>
            <a:r>
              <a:rPr lang="bg-BG" sz="2400" dirty="0" smtClean="0"/>
              <a:t>Фокус върху лесната употреба – </a:t>
            </a:r>
            <a:r>
              <a:rPr lang="en-US" sz="2400" dirty="0" smtClean="0"/>
              <a:t>POJOs </a:t>
            </a:r>
          </a:p>
          <a:p>
            <a:pPr lvl="0"/>
            <a:r>
              <a:rPr lang="en-US" sz="2400" dirty="0" smtClean="0"/>
              <a:t>Entity beans --&gt; JPA</a:t>
            </a:r>
          </a:p>
          <a:p>
            <a:pPr lvl="0"/>
            <a:r>
              <a:rPr lang="bg-BG" sz="2400" dirty="0" smtClean="0"/>
              <a:t>Няма нужда от локални интерфейси и от интерфейси изобщо</a:t>
            </a:r>
          </a:p>
          <a:p>
            <a:pPr lvl="0"/>
            <a:r>
              <a:rPr lang="en-US" sz="2400" dirty="0" smtClean="0"/>
              <a:t>Dependency injection</a:t>
            </a:r>
          </a:p>
          <a:p>
            <a:pPr lvl="0"/>
            <a:r>
              <a:rPr lang="en-US" sz="2400" dirty="0" smtClean="0"/>
              <a:t>Callback </a:t>
            </a:r>
            <a:r>
              <a:rPr lang="bg-BG" sz="2400" dirty="0" smtClean="0"/>
              <a:t>методи в жизнения цикъл на </a:t>
            </a:r>
            <a:r>
              <a:rPr lang="en-US" sz="2400" dirty="0" smtClean="0"/>
              <a:t>EJB-</a:t>
            </a:r>
            <a:r>
              <a:rPr lang="bg-BG" sz="2400" dirty="0" smtClean="0"/>
              <a:t>а</a:t>
            </a:r>
          </a:p>
          <a:p>
            <a:pPr lvl="0"/>
            <a:r>
              <a:rPr lang="en-US" sz="2400" dirty="0" smtClean="0"/>
              <a:t>Singleton beans</a:t>
            </a:r>
          </a:p>
          <a:p>
            <a:pPr lvl="0"/>
            <a:r>
              <a:rPr lang="bg-BG" sz="2400" dirty="0" smtClean="0"/>
              <a:t>Асинхронни методи</a:t>
            </a:r>
            <a:endParaRPr lang="en-US" sz="2400" dirty="0" smtClean="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EJB </a:t>
            </a:r>
            <a:r>
              <a:rPr lang="bg-BG" sz="3200" dirty="0" smtClean="0"/>
              <a:t>контейнерът</a:t>
            </a:r>
            <a:r>
              <a:rPr lang="en-US" sz="3200" dirty="0" smtClean="0"/>
              <a:t> </a:t>
            </a:r>
            <a:endParaRPr lang="en-US" sz="3200" dirty="0"/>
          </a:p>
        </p:txBody>
      </p:sp>
      <p:sp>
        <p:nvSpPr>
          <p:cNvPr id="3" name="Text Placeholder 2"/>
          <p:cNvSpPr>
            <a:spLocks noGrp="1"/>
          </p:cNvSpPr>
          <p:nvPr>
            <p:ph type="body" sz="quarter" idx="10"/>
          </p:nvPr>
        </p:nvSpPr>
        <p:spPr>
          <a:xfrm>
            <a:off x="324000" y="1365813"/>
            <a:ext cx="8494713" cy="4715900"/>
          </a:xfrm>
        </p:spPr>
        <p:txBody>
          <a:bodyPr/>
          <a:lstStyle/>
          <a:p>
            <a:pPr lvl="0"/>
            <a:r>
              <a:rPr lang="en-US" sz="2400" dirty="0" smtClean="0"/>
              <a:t>Dependency injection</a:t>
            </a:r>
          </a:p>
          <a:p>
            <a:pPr lvl="0"/>
            <a:r>
              <a:rPr lang="bg-BG" sz="2400" dirty="0" smtClean="0"/>
              <a:t>Управление на състоянието</a:t>
            </a:r>
            <a:endParaRPr lang="en-US" sz="2400" dirty="0" smtClean="0"/>
          </a:p>
          <a:p>
            <a:pPr lvl="0"/>
            <a:r>
              <a:rPr lang="en-US" sz="2400" dirty="0" smtClean="0"/>
              <a:t>Pooling </a:t>
            </a:r>
            <a:r>
              <a:rPr lang="bg-BG" sz="2400" dirty="0" smtClean="0"/>
              <a:t>на инстанциите</a:t>
            </a:r>
          </a:p>
          <a:p>
            <a:pPr lvl="0"/>
            <a:r>
              <a:rPr lang="bg-BG" sz="2400" dirty="0" smtClean="0"/>
              <a:t>Управление на транзакциите</a:t>
            </a:r>
            <a:endParaRPr lang="en-US" sz="2400" dirty="0" smtClean="0"/>
          </a:p>
          <a:p>
            <a:pPr lvl="0"/>
            <a:r>
              <a:rPr lang="bg-BG" sz="2400" dirty="0" smtClean="0"/>
              <a:t>Управление на оторизацията при достъпа</a:t>
            </a:r>
          </a:p>
          <a:p>
            <a:pPr lvl="0"/>
            <a:r>
              <a:rPr lang="en-US" sz="2400" dirty="0" smtClean="0"/>
              <a:t>Thread safety</a:t>
            </a:r>
          </a:p>
          <a:p>
            <a:pPr lvl="0"/>
            <a:r>
              <a:rPr lang="bg-BG" sz="2400" dirty="0" smtClean="0"/>
              <a:t>Отдалечено извикване на методи</a:t>
            </a:r>
          </a:p>
          <a:p>
            <a:pPr lvl="0"/>
            <a:r>
              <a:rPr lang="en-US" sz="2400" dirty="0" smtClean="0"/>
              <a:t>Messaging</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Session beans </a:t>
            </a:r>
            <a:endParaRPr lang="en-US" sz="3200" dirty="0"/>
          </a:p>
        </p:txBody>
      </p:sp>
      <p:sp>
        <p:nvSpPr>
          <p:cNvPr id="3" name="Text Placeholder 2"/>
          <p:cNvSpPr>
            <a:spLocks noGrp="1"/>
          </p:cNvSpPr>
          <p:nvPr>
            <p:ph type="body" sz="quarter" idx="10"/>
          </p:nvPr>
        </p:nvSpPr>
        <p:spPr/>
        <p:txBody>
          <a:bodyPr/>
          <a:lstStyle/>
          <a:p>
            <a:pPr lvl="0"/>
            <a:r>
              <a:rPr lang="bg-BG" sz="2800" dirty="0" smtClean="0"/>
              <a:t>Компоненти управлявани от </a:t>
            </a:r>
            <a:r>
              <a:rPr lang="en-US" sz="2800" dirty="0" smtClean="0"/>
              <a:t>EJB </a:t>
            </a:r>
            <a:r>
              <a:rPr lang="bg-BG" sz="2800" dirty="0" smtClean="0"/>
              <a:t>контейнера</a:t>
            </a:r>
          </a:p>
          <a:p>
            <a:pPr lvl="0"/>
            <a:r>
              <a:rPr lang="bg-BG" sz="2800" dirty="0" smtClean="0"/>
              <a:t>Дефинират бизнес логиката на приложението </a:t>
            </a:r>
          </a:p>
          <a:p>
            <a:pPr lvl="0"/>
            <a:r>
              <a:rPr lang="bg-BG" sz="2800" dirty="0" smtClean="0"/>
              <a:t>Типове:</a:t>
            </a:r>
            <a:endParaRPr lang="en-US" sz="2800" dirty="0" smtClean="0"/>
          </a:p>
          <a:p>
            <a:pPr lvl="2"/>
            <a:r>
              <a:rPr lang="en-US" sz="2400" dirty="0" smtClean="0"/>
              <a:t>Stateless</a:t>
            </a:r>
          </a:p>
          <a:p>
            <a:pPr lvl="2"/>
            <a:r>
              <a:rPr lang="en-US" sz="2400" dirty="0" err="1" smtClean="0"/>
              <a:t>Stateful</a:t>
            </a:r>
            <a:endParaRPr lang="en-US" sz="2400" dirty="0" smtClean="0"/>
          </a:p>
          <a:p>
            <a:pPr lvl="2"/>
            <a:r>
              <a:rPr lang="en-US" sz="2400" dirty="0" smtClean="0"/>
              <a:t>Singleton</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Stateless EJBs</a:t>
            </a:r>
            <a:endParaRPr lang="en-US" sz="3200" dirty="0"/>
          </a:p>
        </p:txBody>
      </p:sp>
      <p:sp>
        <p:nvSpPr>
          <p:cNvPr id="4" name="Text Placeholder 3"/>
          <p:cNvSpPr>
            <a:spLocks noGrp="1"/>
          </p:cNvSpPr>
          <p:nvPr>
            <p:ph type="body" sz="quarter" idx="11"/>
          </p:nvPr>
        </p:nvSpPr>
        <p:spPr>
          <a:xfrm>
            <a:off x="335573" y="1319514"/>
            <a:ext cx="8484336" cy="2824223"/>
          </a:xfrm>
        </p:spPr>
        <p:txBody>
          <a:bodyPr/>
          <a:lstStyle/>
          <a:p>
            <a:pPr lvl="0"/>
            <a:r>
              <a:rPr lang="bg-BG" sz="2400" dirty="0" smtClean="0"/>
              <a:t>Не запазва състояние между резличните извиквания</a:t>
            </a:r>
          </a:p>
          <a:p>
            <a:pPr lvl="0"/>
            <a:r>
              <a:rPr lang="bg-BG" sz="2400" dirty="0" smtClean="0"/>
              <a:t>Използва се за задачи, завършвани с едно извикване на метод</a:t>
            </a:r>
          </a:p>
          <a:p>
            <a:pPr lvl="0"/>
            <a:r>
              <a:rPr lang="bg-BG" sz="2400" dirty="0" smtClean="0"/>
              <a:t>Една инстанция се споделя от много клиенти</a:t>
            </a:r>
            <a:endParaRPr lang="en-US" sz="2400" dirty="0" smtClean="0"/>
          </a:p>
          <a:p>
            <a:pPr lvl="0"/>
            <a:endParaRPr lang="en-US" sz="2000" dirty="0"/>
          </a:p>
        </p:txBody>
      </p:sp>
      <p:sp>
        <p:nvSpPr>
          <p:cNvPr id="15" name="Rounded Rectangle 14"/>
          <p:cNvSpPr/>
          <p:nvPr/>
        </p:nvSpPr>
        <p:spPr bwMode="gray">
          <a:xfrm>
            <a:off x="5995686" y="3576577"/>
            <a:ext cx="2893671" cy="2777924"/>
          </a:xfrm>
          <a:prstGeom prst="roundRect">
            <a:avLst/>
          </a:prstGeom>
          <a:solidFill>
            <a:schemeClr val="accent1"/>
          </a:solidFill>
          <a:ln w="6350" algn="ctr">
            <a:noFill/>
            <a:miter lim="800000"/>
            <a:headEnd/>
            <a:tailEnd/>
          </a:ln>
        </p:spPr>
        <p:txBody>
          <a:bodyPr lIns="90000" tIns="72000" rIns="90000" bIns="72000" rtlCol="0" anchor="t"/>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Контейнер</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ectangle 15"/>
          <p:cNvSpPr/>
          <p:nvPr/>
        </p:nvSpPr>
        <p:spPr bwMode="gray">
          <a:xfrm>
            <a:off x="6204030" y="4514126"/>
            <a:ext cx="2465408" cy="1608881"/>
          </a:xfrm>
          <a:prstGeom prst="rect">
            <a:avLst/>
          </a:prstGeom>
          <a:solidFill>
            <a:schemeClr val="bg1"/>
          </a:solidFill>
          <a:ln w="6350" algn="ctr">
            <a:noFill/>
            <a:miter lim="800000"/>
            <a:headEnd/>
            <a:tailEnd/>
          </a:ln>
        </p:spPr>
        <p:txBody>
          <a:bodyPr lIns="90000" tIns="72000" rIns="90000" bIns="72000" rtlCol="0" anchor="t"/>
          <a:lstStyle/>
          <a:p>
            <a:pPr marR="0" algn="ctr" defTabSz="914400" eaLnBrk="1" fontAlgn="base" latinLnBrk="0" hangingPunct="1">
              <a:lnSpc>
                <a:spcPct val="100000"/>
              </a:lnSpc>
              <a:spcBef>
                <a:spcPct val="50000"/>
              </a:spcBef>
              <a:spcAft>
                <a:spcPct val="0"/>
              </a:spcAft>
              <a:buClr>
                <a:srgbClr val="F0AB00"/>
              </a:buClr>
              <a:buSzPct val="80000"/>
              <a:tabLst/>
            </a:pPr>
            <a:r>
              <a:rPr lang="en-US" b="1" kern="0" dirty="0" smtClean="0">
                <a:ea typeface="Arial Unicode MS" pitchFamily="34" charset="-128"/>
                <a:cs typeface="Arial Unicode MS" pitchFamily="34" charset="-128"/>
              </a:rPr>
              <a:t>Pool</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Rounded Rectangle 16"/>
          <p:cNvSpPr/>
          <p:nvPr/>
        </p:nvSpPr>
        <p:spPr bwMode="gray">
          <a:xfrm>
            <a:off x="6296628" y="4977110"/>
            <a:ext cx="2280213" cy="41668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sz="1600" b="1" kern="0" dirty="0" smtClean="0">
                <a:ea typeface="Arial Unicode MS" pitchFamily="34" charset="-128"/>
                <a:cs typeface="Arial Unicode MS" pitchFamily="34" charset="-128"/>
              </a:rPr>
              <a:t>Инстанция 1</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8" name="Rounded Rectangle 17"/>
          <p:cNvSpPr/>
          <p:nvPr/>
        </p:nvSpPr>
        <p:spPr bwMode="gray">
          <a:xfrm>
            <a:off x="6298556" y="5557774"/>
            <a:ext cx="2280213" cy="416689"/>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600" b="1" i="0" u="none" strike="noStrike" kern="0" cap="none" spc="0" normalizeH="0" baseline="0" noProof="0" dirty="0" smtClean="0">
                <a:ln>
                  <a:noFill/>
                </a:ln>
                <a:effectLst/>
                <a:uLnTx/>
                <a:uFillTx/>
                <a:ea typeface="Arial Unicode MS" pitchFamily="34" charset="-128"/>
                <a:cs typeface="Arial Unicode MS" pitchFamily="34" charset="-128"/>
              </a:rPr>
              <a:t>Инстанция 2</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ectangle 18"/>
          <p:cNvSpPr/>
          <p:nvPr/>
        </p:nvSpPr>
        <p:spPr bwMode="gray">
          <a:xfrm>
            <a:off x="2743200" y="4074284"/>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1</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0" name="Rectangle 19"/>
          <p:cNvSpPr/>
          <p:nvPr/>
        </p:nvSpPr>
        <p:spPr bwMode="gray">
          <a:xfrm>
            <a:off x="2721983" y="4955887"/>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2</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1" name="Rectangle 20"/>
          <p:cNvSpPr/>
          <p:nvPr/>
        </p:nvSpPr>
        <p:spPr bwMode="gray">
          <a:xfrm>
            <a:off x="2712337" y="5814345"/>
            <a:ext cx="2245489" cy="706056"/>
          </a:xfrm>
          <a:prstGeom prst="rect">
            <a:avLst/>
          </a:prstGeom>
          <a:solidFill>
            <a:schemeClr val="accent2">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1" i="0" u="none" strike="noStrike" kern="0" cap="none" spc="0" normalizeH="0" baseline="0" noProof="0" dirty="0" smtClean="0">
                <a:ln>
                  <a:noFill/>
                </a:ln>
                <a:effectLst/>
                <a:uLnTx/>
                <a:uFillTx/>
                <a:ea typeface="Arial Unicode MS" pitchFamily="34" charset="-128"/>
                <a:cs typeface="Arial Unicode MS" pitchFamily="34" charset="-128"/>
              </a:rPr>
              <a:t>Клиент 3</a:t>
            </a:r>
            <a:endParaRPr kumimoji="0" lang="en-US" b="1"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23" name="Straight Arrow Connector 22"/>
          <p:cNvCxnSpPr>
            <a:stCxn id="19" idx="3"/>
          </p:cNvCxnSpPr>
          <p:nvPr/>
        </p:nvCxnSpPr>
        <p:spPr>
          <a:xfrm>
            <a:off x="4988689" y="4427312"/>
            <a:ext cx="1215341" cy="596101"/>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3"/>
            <a:endCxn id="16" idx="1"/>
          </p:cNvCxnSpPr>
          <p:nvPr/>
        </p:nvCxnSpPr>
        <p:spPr>
          <a:xfrm>
            <a:off x="4967472" y="5308915"/>
            <a:ext cx="1236558" cy="9652"/>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1" idx="3"/>
          </p:cNvCxnSpPr>
          <p:nvPr/>
        </p:nvCxnSpPr>
        <p:spPr>
          <a:xfrm flipV="1">
            <a:off x="4957826" y="5706319"/>
            <a:ext cx="1223055" cy="461054"/>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a:t>
            </a:r>
            <a:r>
              <a:rPr lang="en-US" sz="3200" dirty="0" smtClean="0"/>
              <a:t>Stateless EJB</a:t>
            </a:r>
            <a:endParaRPr lang="en-US" sz="2800" b="0" dirty="0"/>
          </a:p>
        </p:txBody>
      </p:sp>
      <p:sp>
        <p:nvSpPr>
          <p:cNvPr id="3" name="Text Placeholder 2"/>
          <p:cNvSpPr>
            <a:spLocks noGrp="1"/>
          </p:cNvSpPr>
          <p:nvPr>
            <p:ph type="body" sz="quarter" idx="10"/>
          </p:nvPr>
        </p:nvSpPr>
        <p:spPr>
          <a:xfrm>
            <a:off x="300850" y="1875099"/>
            <a:ext cx="8494713" cy="3912243"/>
          </a:xfrm>
        </p:spPr>
        <p:txBody>
          <a:bodyPr/>
          <a:lstStyle/>
          <a:p>
            <a:r>
              <a:rPr lang="en-US" sz="2800" dirty="0" smtClean="0">
                <a:solidFill>
                  <a:schemeClr val="accent5"/>
                </a:solidFill>
                <a:latin typeface="Consolas"/>
              </a:rPr>
              <a:t>@Stateless</a:t>
            </a:r>
            <a:r>
              <a:rPr lang="en-US" sz="2800" dirty="0" smtClean="0">
                <a:solidFill>
                  <a:srgbClr val="000000"/>
                </a:solidFill>
                <a:latin typeface="Consolas"/>
              </a:rPr>
              <a:t/>
            </a:r>
            <a:br>
              <a:rPr lang="en-US" sz="2800" dirty="0" smtClean="0">
                <a:solidFill>
                  <a:srgbClr val="000000"/>
                </a:solidFill>
                <a:latin typeface="Consolas"/>
              </a:rPr>
            </a:br>
            <a:r>
              <a:rPr lang="en-US" sz="2800" dirty="0" smtClean="0">
                <a:solidFill>
                  <a:srgbClr val="7F0055"/>
                </a:solidFill>
                <a:latin typeface="Consolas"/>
              </a:rPr>
              <a:t>public</a:t>
            </a:r>
            <a:r>
              <a:rPr lang="en-US" sz="2800" dirty="0" smtClean="0">
                <a:solidFill>
                  <a:srgbClr val="000000"/>
                </a:solidFill>
                <a:latin typeface="Consolas"/>
              </a:rPr>
              <a:t> </a:t>
            </a:r>
            <a:r>
              <a:rPr lang="en-US" sz="2800" dirty="0" smtClean="0">
                <a:solidFill>
                  <a:srgbClr val="7F0055"/>
                </a:solidFill>
                <a:latin typeface="Consolas"/>
              </a:rPr>
              <a:t>class</a:t>
            </a:r>
            <a:r>
              <a:rPr lang="en-US" sz="2800" dirty="0" smtClean="0">
                <a:solidFill>
                  <a:srgbClr val="000000"/>
                </a:solidFill>
                <a:latin typeface="Consolas"/>
              </a:rPr>
              <a:t> </a:t>
            </a:r>
            <a:r>
              <a:rPr lang="en-US" sz="2800" dirty="0" err="1" smtClean="0">
                <a:solidFill>
                  <a:srgbClr val="000000"/>
                </a:solidFill>
                <a:latin typeface="Consolas"/>
              </a:rPr>
              <a:t>UserBean</a:t>
            </a:r>
            <a:r>
              <a:rPr lang="en-US" sz="2800" dirty="0" smtClean="0">
                <a:solidFill>
                  <a:srgbClr val="000000"/>
                </a:solidFill>
                <a:latin typeface="Consolas"/>
              </a:rPr>
              <a:t> </a:t>
            </a:r>
            <a:r>
              <a:rPr lang="en-US" sz="2800" u="sng" dirty="0" smtClean="0">
                <a:solidFill>
                  <a:srgbClr val="000000"/>
                </a:solidFill>
                <a:latin typeface="Consolas"/>
              </a:rPr>
              <a:t>{</a:t>
            </a:r>
          </a:p>
          <a:p>
            <a:r>
              <a:rPr lang="en-US" sz="2800" dirty="0" smtClean="0">
                <a:solidFill>
                  <a:srgbClr val="7F0055"/>
                </a:solidFill>
                <a:latin typeface="Consolas"/>
              </a:rPr>
              <a:t>    public</a:t>
            </a:r>
            <a:r>
              <a:rPr lang="en-US" sz="2800" dirty="0" smtClean="0">
                <a:solidFill>
                  <a:srgbClr val="000000"/>
                </a:solidFill>
                <a:latin typeface="Consolas"/>
              </a:rPr>
              <a:t> User </a:t>
            </a:r>
            <a:r>
              <a:rPr lang="en-US" sz="2800" dirty="0" err="1" smtClean="0">
                <a:solidFill>
                  <a:srgbClr val="000000"/>
                </a:solidFill>
                <a:latin typeface="Consolas"/>
              </a:rPr>
              <a:t>findUser</a:t>
            </a:r>
            <a:r>
              <a:rPr lang="en-US" sz="2800" dirty="0" smtClean="0">
                <a:solidFill>
                  <a:srgbClr val="000000"/>
                </a:solidFill>
                <a:latin typeface="Consolas"/>
              </a:rPr>
              <a:t>(String name)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r>
              <a:rPr lang="en-US" sz="2800" u="sng" dirty="0" smtClean="0">
                <a:solidFill>
                  <a:srgbClr val="000000"/>
                </a:solidFill>
                <a:latin typeface="Consolas"/>
              </a:rPr>
              <a:t/>
            </a:r>
            <a:br>
              <a:rPr lang="en-US" sz="2800" u="sng" dirty="0" smtClean="0">
                <a:solidFill>
                  <a:srgbClr val="000000"/>
                </a:solidFill>
                <a:latin typeface="Consolas"/>
              </a:rPr>
            </a:br>
            <a:r>
              <a:rPr lang="en-US" sz="2800" dirty="0" smtClean="0">
                <a:solidFill>
                  <a:srgbClr val="000000"/>
                </a:solidFill>
                <a:latin typeface="Consolas"/>
              </a:rPr>
              <a:t>    }</a:t>
            </a:r>
            <a:br>
              <a:rPr lang="en-US" sz="2800" dirty="0" smtClean="0">
                <a:solidFill>
                  <a:srgbClr val="000000"/>
                </a:solidFill>
                <a:latin typeface="Consolas"/>
              </a:rPr>
            </a:br>
            <a:r>
              <a:rPr lang="en-US" sz="2800" dirty="0" smtClean="0">
                <a:solidFill>
                  <a:srgbClr val="000000"/>
                </a:solidFill>
                <a:latin typeface="Consolas"/>
              </a:rPr>
              <a:t>}</a:t>
            </a:r>
          </a:p>
          <a:p>
            <a:endParaRPr lang="en-US" dirty="0" smtClean="0">
              <a:latin typeface="Consolas"/>
            </a:endParaRPr>
          </a:p>
          <a:p>
            <a:pPr lvl="0"/>
            <a:endParaRPr lang="en-US" dirty="0" smtClean="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1469</TotalTime>
  <Words>620</Words>
  <Application>Microsoft Office PowerPoint</Application>
  <PresentationFormat>On-screen Show (4:3)</PresentationFormat>
  <Paragraphs>167</Paragraphs>
  <Slides>25</Slides>
  <Notes>23</Notes>
  <HiddenSlides>1</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SAP_2012_v1.1</vt:lpstr>
      <vt:lpstr>Enterprise Java Beans</vt:lpstr>
      <vt:lpstr>Съдържание</vt:lpstr>
      <vt:lpstr>Въведение</vt:lpstr>
      <vt:lpstr>История на спецификацията </vt:lpstr>
      <vt:lpstr>Новости в EJB 3.x </vt:lpstr>
      <vt:lpstr>EJB контейнерът </vt:lpstr>
      <vt:lpstr>Session beans </vt:lpstr>
      <vt:lpstr>Stateless EJBs</vt:lpstr>
      <vt:lpstr>Дефиниране на Stateless EJB</vt:lpstr>
      <vt:lpstr>Stateful EJBs</vt:lpstr>
      <vt:lpstr>Дефиниране на Stateful EJB</vt:lpstr>
      <vt:lpstr>Singleton</vt:lpstr>
      <vt:lpstr>Дефиниране на Singleton EJB</vt:lpstr>
      <vt:lpstr>Dependency injection</vt:lpstr>
      <vt:lpstr>Достъп през JNDI </vt:lpstr>
      <vt:lpstr>Работа с entity manager</vt:lpstr>
      <vt:lpstr>Асинхронно извикване на методи</vt:lpstr>
      <vt:lpstr>Timer service</vt:lpstr>
      <vt:lpstr>Session EJB програмен модел </vt:lpstr>
      <vt:lpstr>Message Driven Beans</vt:lpstr>
      <vt:lpstr>Модели на комуникация</vt:lpstr>
      <vt:lpstr>Дефиниране на Message Driven EJB</vt:lpstr>
      <vt:lpstr>Благодаря за вниманието!</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i061125</cp:lastModifiedBy>
  <cp:revision>85</cp:revision>
  <dcterms:created xsi:type="dcterms:W3CDTF">2012-01-25T11:08:33Z</dcterms:created>
  <dcterms:modified xsi:type="dcterms:W3CDTF">2013-01-25T08:23:04Z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-1930088852</vt:i4>
  </property>
  <property fmtid="{D5CDD505-2E9C-101B-9397-08002B2CF9AE}" pid="3" name="_NewReviewCycle">
    <vt:lpwstr/>
  </property>
  <property fmtid="{D5CDD505-2E9C-101B-9397-08002B2CF9AE}" pid="4" name="_EmailSubject">
    <vt:lpwstr>Лекция за EJB</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-52194514</vt:i4>
  </property>
</Properties>
</file>