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5" r:id="rId10"/>
    <p:sldId id="266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30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90" r:id="rId34"/>
    <p:sldId id="287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288" r:id="rId48"/>
    <p:sldId id="289" r:id="rId49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6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12.8.2016 г.</a:t>
            </a:fld>
            <a:endParaRPr lang="bg-B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12.8.2016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12.8.2016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12.8.2016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12.8.2016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12.8.2016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12.8.2016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12.8.2016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12.8.2016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12.8.2016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12.8.2016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58510F-6E25-4C99-81A4-785F1B64C993}" type="datetimeFigureOut">
              <a:rPr lang="bg-BG" smtClean="0"/>
              <a:t>12.8.2016 г.</a:t>
            </a:fld>
            <a:endParaRPr lang="bg-B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Remote</a:t>
            </a:r>
            <a:br>
              <a:rPr lang="en-US" b="1" dirty="0"/>
            </a:br>
            <a:r>
              <a:rPr lang="en-US" b="1" dirty="0"/>
              <a:t>Method</a:t>
            </a:r>
            <a:br>
              <a:rPr lang="en-US" b="1" dirty="0"/>
            </a:br>
            <a:r>
              <a:rPr lang="en-US" b="1" dirty="0"/>
              <a:t>Invocation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Лекция </a:t>
            </a:r>
            <a:r>
              <a:rPr lang="en-US" dirty="0" smtClean="0"/>
              <a:t>No 1</a:t>
            </a:r>
            <a:r>
              <a:rPr lang="bg-BG" smtClean="0"/>
              <a:t>3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11331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Example</a:t>
            </a:r>
            <a:endParaRPr lang="bg-BG" dirty="0"/>
          </a:p>
        </p:txBody>
      </p:sp>
      <p:sp>
        <p:nvSpPr>
          <p:cNvPr id="3" name="Rectangle 2"/>
          <p:cNvSpPr/>
          <p:nvPr/>
        </p:nvSpPr>
        <p:spPr>
          <a:xfrm>
            <a:off x="899592" y="1989995"/>
            <a:ext cx="71287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catch(</a:t>
            </a:r>
            <a:r>
              <a:rPr lang="en-US" b="1" dirty="0" err="1"/>
              <a:t>IOException</a:t>
            </a:r>
            <a:r>
              <a:rPr lang="en-US" b="1" dirty="0"/>
              <a:t> e) {</a:t>
            </a:r>
          </a:p>
          <a:p>
            <a:r>
              <a:rPr lang="en-US" b="1" dirty="0"/>
              <a:t>      </a:t>
            </a:r>
            <a:r>
              <a:rPr lang="en-US" b="1" dirty="0" err="1"/>
              <a:t>System.out.println</a:t>
            </a:r>
            <a:r>
              <a:rPr lang="en-US" b="1" dirty="0"/>
              <a:t>(e);</a:t>
            </a:r>
          </a:p>
          <a:p>
            <a:r>
              <a:rPr lang="en-US" b="1" dirty="0"/>
              <a:t>    }</a:t>
            </a:r>
          </a:p>
          <a:p>
            <a:r>
              <a:rPr lang="en-US" b="1" dirty="0"/>
              <a:t>  }</a:t>
            </a:r>
          </a:p>
          <a:p>
            <a:r>
              <a:rPr lang="en-US" b="1" dirty="0"/>
              <a:t>  public static String uppers(String input) {</a:t>
            </a:r>
          </a:p>
          <a:p>
            <a:r>
              <a:rPr lang="en-US" b="1" dirty="0"/>
              <a:t>    char let;</a:t>
            </a:r>
          </a:p>
          <a:p>
            <a:r>
              <a:rPr lang="en-US" b="1" dirty="0"/>
              <a:t>    </a:t>
            </a:r>
            <a:r>
              <a:rPr lang="en-US" b="1" dirty="0" err="1"/>
              <a:t>StringBuffer</a:t>
            </a:r>
            <a:r>
              <a:rPr lang="en-US" b="1" dirty="0"/>
              <a:t> </a:t>
            </a:r>
            <a:r>
              <a:rPr lang="en-US" b="1" dirty="0" err="1"/>
              <a:t>sb</a:t>
            </a:r>
            <a:r>
              <a:rPr lang="en-US" b="1" dirty="0"/>
              <a:t> = new </a:t>
            </a:r>
            <a:r>
              <a:rPr lang="en-US" b="1" dirty="0" err="1"/>
              <a:t>StringBuffer</a:t>
            </a:r>
            <a:r>
              <a:rPr lang="en-US" b="1" dirty="0"/>
              <a:t>(input);</a:t>
            </a:r>
          </a:p>
          <a:p>
            <a:r>
              <a:rPr lang="en-US" b="1" dirty="0"/>
              <a:t>    for (</a:t>
            </a:r>
            <a:r>
              <a:rPr lang="en-US" b="1" dirty="0" err="1"/>
              <a:t>int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= 0; </a:t>
            </a:r>
            <a:r>
              <a:rPr lang="en-US" b="1" dirty="0" err="1"/>
              <a:t>i</a:t>
            </a:r>
            <a:r>
              <a:rPr lang="en-US" b="1" dirty="0"/>
              <a:t> &lt; </a:t>
            </a:r>
            <a:r>
              <a:rPr lang="en-US" b="1" dirty="0" err="1"/>
              <a:t>sb.length</a:t>
            </a:r>
            <a:r>
              <a:rPr lang="en-US" b="1" dirty="0"/>
              <a:t>(); </a:t>
            </a:r>
            <a:r>
              <a:rPr lang="en-US" b="1" dirty="0" err="1"/>
              <a:t>i</a:t>
            </a:r>
            <a:r>
              <a:rPr lang="en-US" b="1" dirty="0"/>
              <a:t>++) {</a:t>
            </a:r>
          </a:p>
          <a:p>
            <a:r>
              <a:rPr lang="en-US" b="1" dirty="0"/>
              <a:t>      let = </a:t>
            </a:r>
            <a:r>
              <a:rPr lang="en-US" b="1" dirty="0" err="1"/>
              <a:t>sb.charAt</a:t>
            </a:r>
            <a:r>
              <a:rPr lang="en-US" b="1" dirty="0"/>
              <a:t>(</a:t>
            </a:r>
            <a:r>
              <a:rPr lang="en-US" b="1" dirty="0" err="1"/>
              <a:t>i</a:t>
            </a:r>
            <a:r>
              <a:rPr lang="en-US" b="1" dirty="0"/>
              <a:t>);</a:t>
            </a:r>
          </a:p>
          <a:p>
            <a:r>
              <a:rPr lang="en-US" b="1" dirty="0"/>
              <a:t>      let = </a:t>
            </a:r>
            <a:r>
              <a:rPr lang="en-US" b="1" dirty="0" err="1"/>
              <a:t>Character.toUpperCase</a:t>
            </a:r>
            <a:r>
              <a:rPr lang="en-US" b="1" dirty="0"/>
              <a:t>(let);</a:t>
            </a:r>
          </a:p>
          <a:p>
            <a:r>
              <a:rPr lang="en-US" b="1" dirty="0"/>
              <a:t>      </a:t>
            </a:r>
            <a:r>
              <a:rPr lang="en-US" b="1" dirty="0" err="1"/>
              <a:t>sb.setCharAt</a:t>
            </a:r>
            <a:r>
              <a:rPr lang="en-US" b="1" dirty="0"/>
              <a:t>(</a:t>
            </a:r>
            <a:r>
              <a:rPr lang="en-US" b="1" dirty="0" err="1"/>
              <a:t>i,let</a:t>
            </a:r>
            <a:r>
              <a:rPr lang="en-US" b="1" dirty="0"/>
              <a:t>);</a:t>
            </a:r>
          </a:p>
          <a:p>
            <a:r>
              <a:rPr lang="en-US" b="1" dirty="0"/>
              <a:t>    }</a:t>
            </a:r>
          </a:p>
          <a:p>
            <a:r>
              <a:rPr lang="en-US" b="1" dirty="0"/>
              <a:t>    return </a:t>
            </a:r>
            <a:r>
              <a:rPr lang="en-US" b="1" dirty="0" err="1"/>
              <a:t>sb.toString</a:t>
            </a:r>
            <a:r>
              <a:rPr lang="en-US" b="1" dirty="0"/>
              <a:t>();</a:t>
            </a:r>
          </a:p>
          <a:p>
            <a:r>
              <a:rPr lang="en-US" b="1" dirty="0"/>
              <a:t>  }</a:t>
            </a:r>
          </a:p>
          <a:p>
            <a:r>
              <a:rPr lang="en-US" b="1" dirty="0"/>
              <a:t>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30503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Procedures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bg-BG" dirty="0" smtClean="0"/>
              <a:t>В предходния пример клиентът комуникираше със сървъра през </a:t>
            </a:r>
            <a:r>
              <a:rPr lang="en-US" dirty="0" smtClean="0"/>
              <a:t>socket connection</a:t>
            </a:r>
            <a:r>
              <a:rPr lang="bg-BG" dirty="0" smtClean="0"/>
              <a:t>, ползващ протокол, познат на двете страни</a:t>
            </a:r>
            <a:endParaRPr lang="en-US" dirty="0"/>
          </a:p>
          <a:p>
            <a:r>
              <a:rPr lang="bg-BG" dirty="0" smtClean="0"/>
              <a:t>И клиентът, и сървърът трябваше да са наясно със </a:t>
            </a:r>
            <a:r>
              <a:rPr lang="en-US" dirty="0" smtClean="0"/>
              <a:t>socket level details</a:t>
            </a:r>
            <a:endParaRPr lang="en-US" dirty="0"/>
          </a:p>
          <a:p>
            <a:r>
              <a:rPr lang="bg-BG" dirty="0" smtClean="0"/>
              <a:t>Най-добре би било, ако и тези детайли се скрият и се работи на абстрактно ниво, където заявките към сървъра изглеждат като извикване на локални процеури от гледна точка на клиента</a:t>
            </a:r>
            <a:endParaRPr lang="en-US" dirty="0"/>
          </a:p>
          <a:p>
            <a:r>
              <a:rPr lang="bg-BG" dirty="0" smtClean="0"/>
              <a:t>Това е идея, разработена като </a:t>
            </a:r>
            <a:r>
              <a:rPr lang="en-US" dirty="0" smtClean="0"/>
              <a:t>Remote </a:t>
            </a:r>
            <a:r>
              <a:rPr lang="en-US" dirty="0"/>
              <a:t>Procedure Call (RPC), </a:t>
            </a:r>
            <a:r>
              <a:rPr lang="bg-BG" dirty="0" smtClean="0"/>
              <a:t>технология, въведена в края на </a:t>
            </a:r>
            <a:r>
              <a:rPr lang="en-US" dirty="0" smtClean="0"/>
              <a:t>1970</a:t>
            </a:r>
            <a:endParaRPr lang="en-US" dirty="0"/>
          </a:p>
          <a:p>
            <a:r>
              <a:rPr lang="bg-BG" dirty="0" smtClean="0"/>
              <a:t>Две </a:t>
            </a:r>
            <a:r>
              <a:rPr lang="en-US" dirty="0" smtClean="0"/>
              <a:t>RPC </a:t>
            </a:r>
            <a:r>
              <a:rPr lang="bg-BG" dirty="0" smtClean="0"/>
              <a:t>спецификации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 smtClean="0"/>
              <a:t>SUN’s </a:t>
            </a:r>
            <a:r>
              <a:rPr lang="en-US" dirty="0"/>
              <a:t>Open Network Computing (ONC) RPC</a:t>
            </a:r>
          </a:p>
          <a:p>
            <a:pPr lvl="1"/>
            <a:r>
              <a:rPr lang="en-US" dirty="0" smtClean="0"/>
              <a:t>OSF’s </a:t>
            </a:r>
            <a:r>
              <a:rPr lang="en-US" dirty="0"/>
              <a:t>Distributed Computing Environment (DCE) RPC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2546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Object Technology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RPC </a:t>
            </a:r>
            <a:r>
              <a:rPr lang="bg-BG" dirty="0" smtClean="0"/>
              <a:t>не е обектно-ориентирана. В ОО света имаме разпределени обекти и отдалечено извикване на методи.</a:t>
            </a:r>
            <a:endParaRPr lang="en-US" dirty="0" smtClean="0"/>
          </a:p>
          <a:p>
            <a:r>
              <a:rPr lang="bg-BG" dirty="0" smtClean="0"/>
              <a:t>Съществуват много </a:t>
            </a:r>
            <a:r>
              <a:rPr lang="en-US" dirty="0" smtClean="0"/>
              <a:t>Distributed Object Technologies</a:t>
            </a:r>
            <a:r>
              <a:rPr lang="bg-BG" dirty="0" smtClean="0"/>
              <a:t> като три се използват широко:</a:t>
            </a:r>
            <a:endParaRPr lang="en-US" dirty="0"/>
          </a:p>
          <a:p>
            <a:pPr lvl="1"/>
            <a:r>
              <a:rPr lang="en-US" dirty="0" smtClean="0"/>
              <a:t>RMI</a:t>
            </a:r>
            <a:endParaRPr lang="en-US" dirty="0"/>
          </a:p>
          <a:p>
            <a:pPr lvl="1"/>
            <a:r>
              <a:rPr lang="en-US" dirty="0" smtClean="0"/>
              <a:t>CORBA</a:t>
            </a:r>
            <a:endParaRPr lang="en-US" dirty="0"/>
          </a:p>
          <a:p>
            <a:pPr lvl="1"/>
            <a:r>
              <a:rPr lang="en-US" dirty="0" smtClean="0"/>
              <a:t>SOAP</a:t>
            </a:r>
            <a:endParaRPr lang="en-US" dirty="0"/>
          </a:p>
          <a:p>
            <a:r>
              <a:rPr lang="en-US" dirty="0" smtClean="0"/>
              <a:t>Remote </a:t>
            </a:r>
            <a:r>
              <a:rPr lang="en-US" dirty="0"/>
              <a:t>Method Invocation (RMI)</a:t>
            </a:r>
          </a:p>
          <a:p>
            <a:pPr lvl="1"/>
            <a:r>
              <a:rPr lang="bg-BG" dirty="0" smtClean="0"/>
              <a:t>Разработена от </a:t>
            </a:r>
            <a:r>
              <a:rPr lang="en-US" dirty="0" smtClean="0"/>
              <a:t>SUN</a:t>
            </a:r>
            <a:endParaRPr lang="en-US" dirty="0"/>
          </a:p>
          <a:p>
            <a:pPr lvl="1"/>
            <a:r>
              <a:rPr lang="bg-BG" dirty="0" smtClean="0"/>
              <a:t>Включена в ядрото на </a:t>
            </a:r>
            <a:r>
              <a:rPr lang="en-US" dirty="0" smtClean="0"/>
              <a:t>Java </a:t>
            </a:r>
            <a:r>
              <a:rPr lang="en-US" dirty="0"/>
              <a:t>API</a:t>
            </a:r>
          </a:p>
          <a:p>
            <a:pPr lvl="1"/>
            <a:r>
              <a:rPr lang="en-US" dirty="0" smtClean="0"/>
              <a:t>Java-centric</a:t>
            </a:r>
            <a:endParaRPr lang="en-US" dirty="0"/>
          </a:p>
          <a:p>
            <a:pPr lvl="1"/>
            <a:r>
              <a:rPr lang="bg-BG" dirty="0" smtClean="0"/>
              <a:t>Обектните интерфейси са дефинирани като</a:t>
            </a:r>
            <a:r>
              <a:rPr lang="en-US" dirty="0" smtClean="0"/>
              <a:t> </a:t>
            </a:r>
            <a:r>
              <a:rPr lang="en-US" dirty="0"/>
              <a:t>Java interfaces</a:t>
            </a:r>
          </a:p>
          <a:p>
            <a:pPr lvl="1"/>
            <a:r>
              <a:rPr lang="bg-BG" dirty="0" smtClean="0"/>
              <a:t>Ползва обектна сериализация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85629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Object Technology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Common Object Request Broker Architecture (CORBA)</a:t>
            </a:r>
          </a:p>
          <a:p>
            <a:pPr lvl="1"/>
            <a:r>
              <a:rPr lang="bg-BG" dirty="0" smtClean="0"/>
              <a:t>Разработена от </a:t>
            </a:r>
            <a:r>
              <a:rPr lang="en-US" dirty="0" smtClean="0"/>
              <a:t>Object </a:t>
            </a:r>
            <a:r>
              <a:rPr lang="en-US" dirty="0"/>
              <a:t>Management Group (OMG)</a:t>
            </a:r>
          </a:p>
          <a:p>
            <a:pPr lvl="1"/>
            <a:r>
              <a:rPr lang="bg-BG" dirty="0" smtClean="0"/>
              <a:t>Езиково и платформено независима</a:t>
            </a:r>
            <a:endParaRPr lang="en-US" dirty="0"/>
          </a:p>
          <a:p>
            <a:pPr lvl="1"/>
            <a:r>
              <a:rPr lang="bg-BG" dirty="0" smtClean="0"/>
              <a:t>Обектните интерфейси са дефинирани в</a:t>
            </a:r>
            <a:r>
              <a:rPr lang="en-US" dirty="0" smtClean="0"/>
              <a:t> </a:t>
            </a:r>
            <a:r>
              <a:rPr lang="en-US" dirty="0"/>
              <a:t>Interface Definition Language (IDL)</a:t>
            </a:r>
          </a:p>
          <a:p>
            <a:pPr lvl="1"/>
            <a:r>
              <a:rPr lang="en-US" dirty="0" smtClean="0"/>
              <a:t>Object </a:t>
            </a:r>
            <a:r>
              <a:rPr lang="en-US" dirty="0"/>
              <a:t>Request Broker (ORB) </a:t>
            </a:r>
            <a:r>
              <a:rPr lang="bg-BG" dirty="0" smtClean="0"/>
              <a:t>улеснява клиент-сървър </a:t>
            </a:r>
            <a:r>
              <a:rPr lang="en-US" dirty="0" smtClean="0"/>
              <a:t>request/response </a:t>
            </a:r>
            <a:r>
              <a:rPr lang="bg-BG" dirty="0" smtClean="0"/>
              <a:t>действия</a:t>
            </a:r>
            <a:endParaRPr lang="en-US" dirty="0"/>
          </a:p>
          <a:p>
            <a:pPr lvl="1"/>
            <a:r>
              <a:rPr lang="en-US" dirty="0" smtClean="0"/>
              <a:t>ORBs </a:t>
            </a:r>
            <a:r>
              <a:rPr lang="bg-BG" dirty="0" smtClean="0"/>
              <a:t>комуникира чрез бинарен протокол, наречен </a:t>
            </a:r>
            <a:r>
              <a:rPr lang="en-US" dirty="0" smtClean="0"/>
              <a:t>Internet Inter-ORB Protocol </a:t>
            </a:r>
            <a:r>
              <a:rPr lang="en-US" dirty="0"/>
              <a:t>(IIOP)</a:t>
            </a:r>
          </a:p>
          <a:p>
            <a:r>
              <a:rPr lang="en-US" dirty="0" smtClean="0"/>
              <a:t>SOAP</a:t>
            </a:r>
            <a:endParaRPr lang="en-US" dirty="0"/>
          </a:p>
          <a:p>
            <a:pPr lvl="1"/>
            <a:r>
              <a:rPr lang="en-US" dirty="0" smtClean="0"/>
              <a:t>Simple </a:t>
            </a:r>
            <a:r>
              <a:rPr lang="en-US" dirty="0"/>
              <a:t>Object Access Protocol</a:t>
            </a:r>
          </a:p>
          <a:p>
            <a:pPr lvl="1"/>
            <a:r>
              <a:rPr lang="en-US" dirty="0" smtClean="0"/>
              <a:t>XML-</a:t>
            </a:r>
            <a:r>
              <a:rPr lang="bg-BG" dirty="0" smtClean="0"/>
              <a:t>базиран</a:t>
            </a:r>
            <a:endParaRPr lang="en-US" dirty="0"/>
          </a:p>
          <a:p>
            <a:pPr lvl="1"/>
            <a:r>
              <a:rPr lang="bg-BG" dirty="0" smtClean="0"/>
              <a:t>Разработен от ранна спецификация </a:t>
            </a:r>
            <a:r>
              <a:rPr lang="en-US" dirty="0" smtClean="0"/>
              <a:t>XML-RPC</a:t>
            </a:r>
            <a:endParaRPr lang="en-US" dirty="0"/>
          </a:p>
          <a:p>
            <a:pPr lvl="1"/>
            <a:r>
              <a:rPr lang="bg-BG" dirty="0" smtClean="0"/>
              <a:t>Стандартизиран от </a:t>
            </a:r>
            <a:r>
              <a:rPr lang="en-US" dirty="0" smtClean="0"/>
              <a:t>W3C</a:t>
            </a:r>
            <a:endParaRPr lang="en-US" dirty="0"/>
          </a:p>
          <a:p>
            <a:pPr lvl="1"/>
            <a:r>
              <a:rPr lang="bg-BG" dirty="0" smtClean="0"/>
              <a:t>Съществуват много реализации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44539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RMI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g-BG" dirty="0" smtClean="0"/>
              <a:t>Предоставя възможности за използване на разпределени обекти в </a:t>
            </a:r>
            <a:r>
              <a:rPr lang="en-US" dirty="0" smtClean="0"/>
              <a:t>Java </a:t>
            </a:r>
            <a:r>
              <a:rPr lang="bg-BG" dirty="0" smtClean="0"/>
              <a:t>приложения</a:t>
            </a:r>
            <a:endParaRPr lang="en-US" dirty="0"/>
          </a:p>
          <a:p>
            <a:r>
              <a:rPr lang="bg-BG" dirty="0" smtClean="0"/>
              <a:t>Позволява на </a:t>
            </a:r>
            <a:r>
              <a:rPr lang="en-US" dirty="0" smtClean="0"/>
              <a:t>Java </a:t>
            </a:r>
            <a:r>
              <a:rPr lang="bg-BG" dirty="0" smtClean="0"/>
              <a:t>метод да получи референция към отдалечен обект и да извика методи на отдалечения обект, по същия начин, както ако отделечения обект е локален.</a:t>
            </a:r>
            <a:endParaRPr lang="en-US" dirty="0"/>
          </a:p>
          <a:p>
            <a:r>
              <a:rPr lang="bg-BG" dirty="0" smtClean="0"/>
              <a:t>Отдалеченият обект може да е на друга </a:t>
            </a:r>
            <a:r>
              <a:rPr lang="en-US" dirty="0" smtClean="0"/>
              <a:t>JVM o</a:t>
            </a:r>
            <a:r>
              <a:rPr lang="bg-BG" dirty="0" smtClean="0"/>
              <a:t>на същия хост илина различен хост в мрежата</a:t>
            </a:r>
            <a:endParaRPr lang="en-US" dirty="0"/>
          </a:p>
          <a:p>
            <a:r>
              <a:rPr lang="bg-BG" dirty="0" smtClean="0"/>
              <a:t>Използваме сериализация на обекта за </a:t>
            </a:r>
            <a:r>
              <a:rPr lang="en-US" dirty="0" smtClean="0"/>
              <a:t>marshal </a:t>
            </a:r>
            <a:r>
              <a:rPr lang="bg-BG" dirty="0" smtClean="0"/>
              <a:t>и </a:t>
            </a:r>
            <a:r>
              <a:rPr lang="en-US" dirty="0" err="1" smtClean="0"/>
              <a:t>unmarshal</a:t>
            </a:r>
            <a:r>
              <a:rPr lang="en-US" dirty="0" smtClean="0"/>
              <a:t> </a:t>
            </a:r>
            <a:r>
              <a:rPr lang="bg-BG" dirty="0" smtClean="0"/>
              <a:t>на аргументите на метод</a:t>
            </a:r>
            <a:endParaRPr lang="en-US" dirty="0"/>
          </a:p>
          <a:p>
            <a:r>
              <a:rPr lang="bg-BG" dirty="0" smtClean="0"/>
              <a:t>Поддържа динамично сваляне на необходимите </a:t>
            </a:r>
            <a:r>
              <a:rPr lang="en-US" dirty="0" smtClean="0"/>
              <a:t>class </a:t>
            </a:r>
            <a:r>
              <a:rPr lang="en-US" dirty="0"/>
              <a:t>files </a:t>
            </a:r>
            <a:r>
              <a:rPr lang="bg-BG" dirty="0" smtClean="0"/>
              <a:t>през мрежата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160254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RMI Application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RMI Application</a:t>
            </a:r>
            <a:endParaRPr lang="bg-B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07915"/>
            <a:ext cx="6467475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4523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RMI Stubs and Skeletons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RMI </a:t>
            </a:r>
            <a:r>
              <a:rPr lang="bg-BG" dirty="0" smtClean="0"/>
              <a:t>използва </a:t>
            </a:r>
            <a:r>
              <a:rPr lang="en-US" dirty="0" smtClean="0"/>
              <a:t>stub </a:t>
            </a:r>
            <a:r>
              <a:rPr lang="bg-BG" dirty="0" smtClean="0"/>
              <a:t>и </a:t>
            </a:r>
            <a:r>
              <a:rPr lang="en-US" dirty="0" smtClean="0"/>
              <a:t>skeleton objects</a:t>
            </a:r>
            <a:r>
              <a:rPr lang="bg-BG" dirty="0" smtClean="0"/>
              <a:t>,</a:t>
            </a:r>
            <a:r>
              <a:rPr lang="en-US" dirty="0" smtClean="0"/>
              <a:t> </a:t>
            </a:r>
            <a:r>
              <a:rPr lang="bg-BG" dirty="0" smtClean="0"/>
              <a:t>за да осъществи връзка между клиент и</a:t>
            </a:r>
            <a:r>
              <a:rPr lang="en-US" dirty="0" smtClean="0"/>
              <a:t> </a:t>
            </a:r>
            <a:r>
              <a:rPr lang="bg-BG" dirty="0" smtClean="0"/>
              <a:t>отдалечен обект</a:t>
            </a:r>
            <a:endParaRPr lang="en-US" dirty="0"/>
          </a:p>
          <a:p>
            <a:r>
              <a:rPr lang="bg-BG" dirty="0" smtClean="0"/>
              <a:t>Един </a:t>
            </a:r>
            <a:r>
              <a:rPr lang="en-US" dirty="0" smtClean="0"/>
              <a:t>stub </a:t>
            </a:r>
            <a:r>
              <a:rPr lang="bg-BG" dirty="0" smtClean="0"/>
              <a:t>е </a:t>
            </a:r>
            <a:r>
              <a:rPr lang="en-US" dirty="0" smtClean="0"/>
              <a:t>proxy </a:t>
            </a:r>
            <a:r>
              <a:rPr lang="bg-BG" dirty="0" smtClean="0"/>
              <a:t>за отдалечения обект, който е отговорен за пренасочване на извикването на метод от клиента към сървъра, където се намира реализацията на актуалния отдалечен обект </a:t>
            </a:r>
          </a:p>
          <a:p>
            <a:r>
              <a:rPr lang="bg-BG" dirty="0" smtClean="0"/>
              <a:t>Клиентската референция към отдалечения обект е референция към локален </a:t>
            </a:r>
            <a:r>
              <a:rPr lang="en-US" dirty="0" smtClean="0"/>
              <a:t>stub</a:t>
            </a:r>
            <a:r>
              <a:rPr lang="en-US" dirty="0"/>
              <a:t>.  </a:t>
            </a:r>
            <a:r>
              <a:rPr lang="bg-BG" dirty="0" smtClean="0"/>
              <a:t>Клиентът има локално копие на обекта</a:t>
            </a:r>
            <a:r>
              <a:rPr lang="en-US" dirty="0" smtClean="0"/>
              <a:t> stub.</a:t>
            </a:r>
            <a:endParaRPr lang="en-US" dirty="0"/>
          </a:p>
          <a:p>
            <a:r>
              <a:rPr lang="bg-BG" dirty="0" smtClean="0"/>
              <a:t>Един </a:t>
            </a:r>
            <a:r>
              <a:rPr lang="en-US" dirty="0" smtClean="0"/>
              <a:t>skeleton </a:t>
            </a:r>
            <a:r>
              <a:rPr lang="bg-BG" dirty="0" smtClean="0"/>
              <a:t>е обект от сървъра, който съдържа метод, разпределящ извикванията на реализацията на актуалния отдалечен обект</a:t>
            </a:r>
            <a:endParaRPr lang="en-US" dirty="0"/>
          </a:p>
          <a:p>
            <a:r>
              <a:rPr lang="bg-BG" dirty="0" smtClean="0"/>
              <a:t>Отдалеченият обект има връзан </a:t>
            </a:r>
            <a:r>
              <a:rPr lang="en-US" dirty="0" smtClean="0"/>
              <a:t>local </a:t>
            </a:r>
            <a:r>
              <a:rPr lang="en-US" dirty="0"/>
              <a:t>skeleton </a:t>
            </a:r>
            <a:r>
              <a:rPr lang="en-US" dirty="0" smtClean="0"/>
              <a:t>object</a:t>
            </a:r>
            <a:r>
              <a:rPr lang="bg-BG" dirty="0" smtClean="0"/>
              <a:t>, за да разпредели отдалечените извиквания към него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36911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RMI Stubs and Skeletons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Java </a:t>
            </a:r>
            <a:r>
              <a:rPr lang="en-US" dirty="0"/>
              <a:t>2 (JDK1.2) </a:t>
            </a:r>
            <a:r>
              <a:rPr lang="bg-BG" dirty="0" smtClean="0"/>
              <a:t>не изисква явен </a:t>
            </a:r>
            <a:r>
              <a:rPr lang="en-US" dirty="0" smtClean="0"/>
              <a:t>skeleton </a:t>
            </a:r>
            <a:r>
              <a:rPr lang="en-US" dirty="0"/>
              <a:t>class</a:t>
            </a:r>
            <a:r>
              <a:rPr lang="en-US" dirty="0" smtClean="0"/>
              <a:t>. skeleton </a:t>
            </a:r>
            <a:r>
              <a:rPr lang="en-US" dirty="0"/>
              <a:t>object </a:t>
            </a:r>
            <a:r>
              <a:rPr lang="bg-BG" dirty="0" smtClean="0"/>
              <a:t>се предоставя автоматично от сървъра</a:t>
            </a:r>
            <a:r>
              <a:rPr lang="en-US" dirty="0" smtClean="0"/>
              <a:t>.</a:t>
            </a:r>
            <a:endParaRPr lang="en-US" dirty="0"/>
          </a:p>
          <a:p>
            <a:r>
              <a:rPr lang="bg-BG" dirty="0" smtClean="0"/>
              <a:t>Един метод може да получи референция към отдалечен обект:</a:t>
            </a:r>
            <a:endParaRPr lang="en-US" dirty="0"/>
          </a:p>
          <a:p>
            <a:pPr lvl="1"/>
            <a:r>
              <a:rPr lang="bg-BG" dirty="0" smtClean="0"/>
              <a:t>Чрез търсене на отдалечения обект в </a:t>
            </a:r>
            <a:r>
              <a:rPr lang="en-US" dirty="0" smtClean="0"/>
              <a:t>directory </a:t>
            </a:r>
            <a:r>
              <a:rPr lang="en-US" dirty="0"/>
              <a:t>service.  RMI </a:t>
            </a:r>
            <a:r>
              <a:rPr lang="bg-BG" dirty="0" smtClean="0"/>
              <a:t>предоставя </a:t>
            </a:r>
            <a:r>
              <a:rPr lang="en-US" dirty="0" smtClean="0"/>
              <a:t>directory service</a:t>
            </a:r>
            <a:r>
              <a:rPr lang="bg-BG" dirty="0" smtClean="0"/>
              <a:t>, наречена </a:t>
            </a:r>
            <a:r>
              <a:rPr lang="en-US" dirty="0" smtClean="0"/>
              <a:t>RMI </a:t>
            </a:r>
            <a:r>
              <a:rPr lang="en-US" dirty="0"/>
              <a:t>registry </a:t>
            </a:r>
            <a:r>
              <a:rPr lang="bg-BG" dirty="0" smtClean="0"/>
              <a:t>за тази цел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bg-BG" dirty="0" smtClean="0"/>
              <a:t>Чрез получаване на референция към отдалечен обект като аргумент на метод или връщана стойност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225077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an RMI Application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bg-BG" dirty="0" smtClean="0"/>
              <a:t>Един обект става отдалечено достъпен чрез реализация на отдалечен интерфейс, който има следните характеристики:</a:t>
            </a:r>
            <a:endParaRPr lang="en-US" dirty="0"/>
          </a:p>
          <a:p>
            <a:r>
              <a:rPr lang="bg-BG" dirty="0" smtClean="0"/>
              <a:t>Отдалеченият интерфейс наследява </a:t>
            </a:r>
            <a:r>
              <a:rPr lang="en-US" dirty="0" smtClean="0"/>
              <a:t>interface </a:t>
            </a:r>
            <a:r>
              <a:rPr lang="en-US" dirty="0" err="1"/>
              <a:t>java.rmi.Remote</a:t>
            </a:r>
            <a:endParaRPr lang="en-US" dirty="0"/>
          </a:p>
          <a:p>
            <a:r>
              <a:rPr lang="bg-BG" dirty="0" smtClean="0"/>
              <a:t>Всеки метод в интерфейса декларира </a:t>
            </a:r>
            <a:r>
              <a:rPr lang="en-US" dirty="0" err="1" smtClean="0"/>
              <a:t>java.rmi.RemoteException</a:t>
            </a:r>
            <a:r>
              <a:rPr lang="en-US" dirty="0" smtClean="0"/>
              <a:t> </a:t>
            </a:r>
            <a:r>
              <a:rPr lang="bg-BG" dirty="0" smtClean="0"/>
              <a:t>в клаузата си </a:t>
            </a:r>
            <a:r>
              <a:rPr lang="en-US" dirty="0" smtClean="0"/>
              <a:t>throws, </a:t>
            </a:r>
            <a:r>
              <a:rPr lang="bg-BG" dirty="0" smtClean="0"/>
              <a:t>в добавка на останалите изключителни ситуации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749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an RMI Application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bg-BG" dirty="0" smtClean="0"/>
              <a:t>За да се разработи </a:t>
            </a:r>
            <a:r>
              <a:rPr lang="en-US" dirty="0" smtClean="0"/>
              <a:t>RMI Application</a:t>
            </a:r>
            <a:r>
              <a:rPr lang="bg-BG" dirty="0" smtClean="0"/>
              <a:t>, трябва да се спазят следните стъпки: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bg-BG" dirty="0" smtClean="0"/>
              <a:t>Разработка и реализация на компонентите в разпределеното приложение</a:t>
            </a:r>
            <a:endParaRPr lang="en-US" dirty="0"/>
          </a:p>
          <a:p>
            <a:pPr lvl="1"/>
            <a:r>
              <a:rPr lang="bg-BG" dirty="0" smtClean="0"/>
              <a:t>Дефиниране на отдалечените интерфейси</a:t>
            </a:r>
            <a:endParaRPr lang="en-US" dirty="0"/>
          </a:p>
          <a:p>
            <a:pPr lvl="1"/>
            <a:r>
              <a:rPr lang="bg-BG" dirty="0" smtClean="0"/>
              <a:t>Реализация на отдалечените обекти</a:t>
            </a:r>
            <a:endParaRPr lang="en-US" dirty="0"/>
          </a:p>
          <a:p>
            <a:pPr lvl="1"/>
            <a:r>
              <a:rPr lang="bg-BG" dirty="0" smtClean="0"/>
              <a:t>Реализация на клиентите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bg-BG" dirty="0" smtClean="0"/>
              <a:t>Компилация на кода и генериране на </a:t>
            </a:r>
            <a:r>
              <a:rPr lang="en-US" dirty="0" smtClean="0"/>
              <a:t>stubs (</a:t>
            </a:r>
            <a:r>
              <a:rPr lang="bg-BG" dirty="0" smtClean="0"/>
              <a:t>и </a:t>
            </a:r>
            <a:r>
              <a:rPr lang="en-US" dirty="0" smtClean="0"/>
              <a:t>skeletons</a:t>
            </a:r>
            <a:r>
              <a:rPr lang="en-US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bg-BG" dirty="0" smtClean="0"/>
              <a:t>Позволява се мрежов достъп до класовете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bg-BG" dirty="0" smtClean="0"/>
              <a:t>Стартиране на приложението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18354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Computing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bg-BG" dirty="0" smtClean="0"/>
              <a:t>Разпределеното изчисление изисква разработка и реализация на приложения като множество от софтуерни обекти (процеси, нишки, класове), които се споделят през мрежа от машини</a:t>
            </a:r>
            <a:endParaRPr lang="en-US" dirty="0"/>
          </a:p>
          <a:p>
            <a:r>
              <a:rPr lang="bg-BG" dirty="0" smtClean="0"/>
              <a:t>Предимства на </a:t>
            </a:r>
            <a:r>
              <a:rPr lang="en-US" dirty="0" smtClean="0"/>
              <a:t>Distributed </a:t>
            </a:r>
            <a:r>
              <a:rPr lang="en-US" dirty="0"/>
              <a:t>Computing</a:t>
            </a:r>
          </a:p>
          <a:p>
            <a:pPr lvl="1"/>
            <a:r>
              <a:rPr lang="bg-BG" dirty="0" smtClean="0"/>
              <a:t>Производителност </a:t>
            </a:r>
            <a:endParaRPr lang="en-US" dirty="0"/>
          </a:p>
          <a:p>
            <a:pPr lvl="1"/>
            <a:r>
              <a:rPr lang="bg-BG" dirty="0" smtClean="0"/>
              <a:t>Скалируемост </a:t>
            </a:r>
            <a:endParaRPr lang="en-US" dirty="0"/>
          </a:p>
          <a:p>
            <a:pPr lvl="1"/>
            <a:r>
              <a:rPr lang="bg-BG" dirty="0" smtClean="0"/>
              <a:t>Споделяне на ресурси</a:t>
            </a:r>
            <a:endParaRPr lang="en-US" dirty="0"/>
          </a:p>
          <a:p>
            <a:pPr lvl="1"/>
            <a:r>
              <a:rPr lang="bg-BG" dirty="0" smtClean="0"/>
              <a:t>Отказоустойчивост </a:t>
            </a:r>
            <a:endParaRPr lang="en-US" dirty="0"/>
          </a:p>
          <a:p>
            <a:r>
              <a:rPr lang="bg-BG" dirty="0" smtClean="0"/>
              <a:t>Трудности при разработка на </a:t>
            </a:r>
            <a:r>
              <a:rPr lang="en-US" dirty="0" smtClean="0"/>
              <a:t>Distributed </a:t>
            </a:r>
            <a:r>
              <a:rPr lang="en-US" dirty="0"/>
              <a:t>Computing systems</a:t>
            </a:r>
          </a:p>
          <a:p>
            <a:pPr lvl="1"/>
            <a:r>
              <a:rPr lang="bg-BG" dirty="0" smtClean="0"/>
              <a:t>Латентност </a:t>
            </a:r>
            <a:endParaRPr lang="en-US" dirty="0"/>
          </a:p>
          <a:p>
            <a:pPr lvl="1"/>
            <a:r>
              <a:rPr lang="bg-BG" dirty="0" smtClean="0"/>
              <a:t>Синхронизация </a:t>
            </a:r>
          </a:p>
          <a:p>
            <a:pPr lvl="1"/>
            <a:r>
              <a:rPr lang="bg-BG" dirty="0" smtClean="0"/>
              <a:t>Частични грешки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93054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g-BG" dirty="0" smtClean="0"/>
              <a:t>Класическия пример </a:t>
            </a:r>
            <a:r>
              <a:rPr lang="en-US" dirty="0" smtClean="0"/>
              <a:t>“</a:t>
            </a:r>
            <a:r>
              <a:rPr lang="en-US" dirty="0"/>
              <a:t>Hello, World” </a:t>
            </a:r>
            <a:r>
              <a:rPr lang="bg-BG" dirty="0" smtClean="0"/>
              <a:t>с </a:t>
            </a:r>
            <a:r>
              <a:rPr lang="en-US" dirty="0" smtClean="0"/>
              <a:t>RMI</a:t>
            </a:r>
            <a:r>
              <a:rPr lang="en-US" dirty="0"/>
              <a:t>!</a:t>
            </a:r>
          </a:p>
          <a:p>
            <a:r>
              <a:rPr lang="bg-BG" dirty="0" smtClean="0"/>
              <a:t>Дефинираме отдалечения интерфейс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bg-BG" dirty="0" smtClean="0"/>
              <a:t>Класът, реализиращ този интерфейс може да се ползва като отдалечен обект</a:t>
            </a:r>
            <a:r>
              <a:rPr lang="en-US" dirty="0" smtClean="0"/>
              <a:t>.  </a:t>
            </a:r>
            <a:r>
              <a:rPr lang="bg-BG" dirty="0" smtClean="0"/>
              <a:t>Клиентите могат отдалечено да извикат метода </a:t>
            </a:r>
            <a:r>
              <a:rPr lang="en-US" dirty="0" err="1" smtClean="0"/>
              <a:t>sayHello</a:t>
            </a:r>
            <a:r>
              <a:rPr lang="en-US" dirty="0" smtClean="0"/>
              <a:t>()</a:t>
            </a:r>
            <a:r>
              <a:rPr lang="bg-BG" dirty="0" smtClean="0"/>
              <a:t>, който ще върне низа </a:t>
            </a:r>
            <a:r>
              <a:rPr lang="en-US" dirty="0" smtClean="0"/>
              <a:t>“</a:t>
            </a:r>
            <a:r>
              <a:rPr lang="en-US" dirty="0"/>
              <a:t>Hello, World” </a:t>
            </a:r>
            <a:r>
              <a:rPr lang="bg-BG" dirty="0" smtClean="0"/>
              <a:t>на клиента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59632" y="2693819"/>
            <a:ext cx="64807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import </a:t>
            </a:r>
            <a:r>
              <a:rPr lang="en-US" b="1" dirty="0" err="1"/>
              <a:t>java.rmi</a:t>
            </a:r>
            <a:r>
              <a:rPr lang="en-US" b="1" dirty="0"/>
              <a:t>.*;</a:t>
            </a:r>
          </a:p>
          <a:p>
            <a:r>
              <a:rPr lang="en-US" b="1" dirty="0"/>
              <a:t>   /**</a:t>
            </a:r>
          </a:p>
          <a:p>
            <a:r>
              <a:rPr lang="en-US" b="1" dirty="0"/>
              <a:t>   * Hello Interface.</a:t>
            </a:r>
          </a:p>
          <a:p>
            <a:r>
              <a:rPr lang="en-US" b="1" dirty="0"/>
              <a:t>    */</a:t>
            </a:r>
          </a:p>
          <a:p>
            <a:r>
              <a:rPr lang="en-US" b="1" dirty="0"/>
              <a:t>   public interface </a:t>
            </a:r>
            <a:r>
              <a:rPr lang="en-US" b="1" dirty="0" err="1"/>
              <a:t>IHello</a:t>
            </a:r>
            <a:r>
              <a:rPr lang="en-US" b="1" dirty="0"/>
              <a:t> extends Remote {</a:t>
            </a:r>
          </a:p>
          <a:p>
            <a:r>
              <a:rPr lang="en-US" b="1" dirty="0"/>
              <a:t>     public String </a:t>
            </a:r>
            <a:r>
              <a:rPr lang="en-US" b="1" dirty="0" err="1"/>
              <a:t>sayHello</a:t>
            </a:r>
            <a:r>
              <a:rPr lang="en-US" b="1" dirty="0"/>
              <a:t>() throws </a:t>
            </a:r>
            <a:r>
              <a:rPr lang="en-US" b="1" dirty="0" err="1"/>
              <a:t>RemoteException</a:t>
            </a:r>
            <a:r>
              <a:rPr lang="en-US" b="1" dirty="0"/>
              <a:t>;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7008071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bg-BG" dirty="0" smtClean="0"/>
              <a:t>Следва реализация на отдалечения обект като сървър</a:t>
            </a:r>
            <a:endParaRPr lang="en-US" dirty="0"/>
          </a:p>
          <a:p>
            <a:r>
              <a:rPr lang="bg-BG" dirty="0" smtClean="0"/>
              <a:t>Реализацията на отдалечения обект сървър трябва да:</a:t>
            </a:r>
            <a:endParaRPr lang="en-US" dirty="0"/>
          </a:p>
          <a:p>
            <a:pPr lvl="1"/>
            <a:r>
              <a:rPr lang="bg-BG" dirty="0" smtClean="0"/>
              <a:t>Декларира отдалечен интерфейс, който ще се реализира</a:t>
            </a:r>
            <a:endParaRPr lang="en-US" dirty="0"/>
          </a:p>
          <a:p>
            <a:pPr lvl="1"/>
            <a:r>
              <a:rPr lang="bg-BG" dirty="0" smtClean="0"/>
              <a:t>Дефинира конструкторза отдалечения обект</a:t>
            </a:r>
            <a:endParaRPr lang="en-US" dirty="0"/>
          </a:p>
          <a:p>
            <a:pPr lvl="1"/>
            <a:r>
              <a:rPr lang="bg-BG" dirty="0" smtClean="0"/>
              <a:t>Предоставя реализация на всеки отдалечен метод в отдалечения интерфейс</a:t>
            </a:r>
            <a:endParaRPr lang="en-US" dirty="0"/>
          </a:p>
          <a:p>
            <a:pPr lvl="1"/>
            <a:r>
              <a:rPr lang="bg-BG" dirty="0" smtClean="0"/>
              <a:t>Създава и инсталира </a:t>
            </a:r>
            <a:r>
              <a:rPr lang="en-US" dirty="0" smtClean="0"/>
              <a:t>security </a:t>
            </a:r>
            <a:r>
              <a:rPr lang="en-US" dirty="0"/>
              <a:t>manager</a:t>
            </a:r>
          </a:p>
          <a:p>
            <a:pPr lvl="1"/>
            <a:r>
              <a:rPr lang="bg-BG" dirty="0" smtClean="0"/>
              <a:t>Създава една или повече инстанции на отдалечения обект</a:t>
            </a:r>
            <a:endParaRPr lang="en-US" dirty="0"/>
          </a:p>
          <a:p>
            <a:pPr lvl="1"/>
            <a:r>
              <a:rPr lang="bg-BG" dirty="0" smtClean="0"/>
              <a:t>Регистрира поне един отдалечен обект с </a:t>
            </a:r>
            <a:r>
              <a:rPr lang="en-US" dirty="0" smtClean="0"/>
              <a:t>RMI </a:t>
            </a:r>
            <a:r>
              <a:rPr lang="en-US" dirty="0"/>
              <a:t>remote </a:t>
            </a:r>
            <a:r>
              <a:rPr lang="en-US" dirty="0" smtClean="0"/>
              <a:t>object registry (</a:t>
            </a:r>
            <a:r>
              <a:rPr lang="bg-BG" dirty="0" smtClean="0"/>
              <a:t>или друга подобна услуга</a:t>
            </a:r>
            <a:r>
              <a:rPr lang="en-US" dirty="0" smtClean="0"/>
              <a:t>)</a:t>
            </a:r>
            <a:endParaRPr lang="en-US" dirty="0"/>
          </a:p>
          <a:p>
            <a:r>
              <a:rPr lang="bg-BG" dirty="0" smtClean="0"/>
              <a:t>С цел улеснение реализацията на нашия отдалечен обект ще наследи </a:t>
            </a:r>
            <a:r>
              <a:rPr lang="en-US" dirty="0" err="1" smtClean="0"/>
              <a:t>java.rmi.server.UnicastRemoteObject</a:t>
            </a:r>
            <a:r>
              <a:rPr lang="en-US" dirty="0"/>
              <a:t>.  </a:t>
            </a:r>
            <a:r>
              <a:rPr lang="bg-BG" dirty="0" smtClean="0"/>
              <a:t>Този клас предоставя възможност за експорт на отдалечени обекти, чрез прослушване на постъпващи извиквания към отдалечен обект на наонимен порт.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948126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отдалечения обект на сървъра: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2422043"/>
            <a:ext cx="77768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import </a:t>
            </a:r>
            <a:r>
              <a:rPr lang="en-US" b="1" dirty="0" err="1"/>
              <a:t>java.rmi</a:t>
            </a:r>
            <a:r>
              <a:rPr lang="en-US" b="1" dirty="0"/>
              <a:t>.*;</a:t>
            </a:r>
          </a:p>
          <a:p>
            <a:r>
              <a:rPr lang="en-US" b="1" dirty="0"/>
              <a:t>   import </a:t>
            </a:r>
            <a:r>
              <a:rPr lang="en-US" b="1" dirty="0" err="1"/>
              <a:t>java.rmi.server</a:t>
            </a:r>
            <a:r>
              <a:rPr lang="en-US" b="1" dirty="0" smtClean="0"/>
              <a:t>.*;</a:t>
            </a:r>
          </a:p>
          <a:p>
            <a:endParaRPr lang="en-US" b="1" dirty="0"/>
          </a:p>
          <a:p>
            <a:r>
              <a:rPr lang="en-US" b="1" dirty="0"/>
              <a:t>   // Hello  Server.</a:t>
            </a:r>
          </a:p>
          <a:p>
            <a:r>
              <a:rPr lang="en-US" b="1" dirty="0"/>
              <a:t>   public class </a:t>
            </a:r>
            <a:r>
              <a:rPr lang="en-US" b="1" dirty="0" err="1"/>
              <a:t>HelloServer</a:t>
            </a:r>
            <a:r>
              <a:rPr lang="en-US" b="1" dirty="0"/>
              <a:t> extends </a:t>
            </a:r>
            <a:r>
              <a:rPr lang="en-US" b="1" dirty="0" err="1"/>
              <a:t>UnicastRemoteObject</a:t>
            </a:r>
            <a:endParaRPr lang="en-US" b="1" dirty="0"/>
          </a:p>
          <a:p>
            <a:r>
              <a:rPr lang="en-US" b="1" dirty="0"/>
              <a:t>     implements </a:t>
            </a:r>
            <a:r>
              <a:rPr lang="en-US" b="1" dirty="0" err="1"/>
              <a:t>IHello</a:t>
            </a:r>
            <a:r>
              <a:rPr lang="en-US" b="1" dirty="0"/>
              <a:t>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   private String name</a:t>
            </a:r>
            <a:r>
              <a:rPr lang="en-US" b="1" dirty="0" smtClean="0"/>
              <a:t>;</a:t>
            </a:r>
          </a:p>
          <a:p>
            <a:endParaRPr lang="en-US" b="1" dirty="0"/>
          </a:p>
          <a:p>
            <a:r>
              <a:rPr lang="en-US" b="1" dirty="0"/>
              <a:t>     public </a:t>
            </a:r>
            <a:r>
              <a:rPr lang="en-US" b="1" dirty="0" err="1"/>
              <a:t>HelloServer</a:t>
            </a:r>
            <a:r>
              <a:rPr lang="en-US" b="1" dirty="0"/>
              <a:t>(String name) throws </a:t>
            </a:r>
            <a:r>
              <a:rPr lang="en-US" b="1" dirty="0" err="1"/>
              <a:t>RemoteException</a:t>
            </a:r>
            <a:r>
              <a:rPr lang="en-US" b="1" dirty="0"/>
              <a:t> {</a:t>
            </a:r>
          </a:p>
          <a:p>
            <a:r>
              <a:rPr lang="en-US" b="1" dirty="0"/>
              <a:t>       super();</a:t>
            </a:r>
          </a:p>
          <a:p>
            <a:r>
              <a:rPr lang="en-US" b="1" dirty="0"/>
              <a:t>       this.name = name;</a:t>
            </a:r>
          </a:p>
          <a:p>
            <a:r>
              <a:rPr lang="en-US" b="1" dirty="0"/>
              <a:t>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 public String </a:t>
            </a:r>
            <a:r>
              <a:rPr lang="en-US" b="1" dirty="0" err="1"/>
              <a:t>sayHello</a:t>
            </a:r>
            <a:r>
              <a:rPr lang="en-US" b="1" dirty="0"/>
              <a:t>() {return "Hello, World!";}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8310750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1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1879079"/>
            <a:ext cx="756084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static void main(String[] </a:t>
            </a:r>
            <a:r>
              <a:rPr lang="en-US" b="1" dirty="0" err="1"/>
              <a:t>args</a:t>
            </a:r>
            <a:r>
              <a:rPr lang="en-US" b="1" dirty="0"/>
              <a:t>) {</a:t>
            </a:r>
          </a:p>
          <a:p>
            <a:r>
              <a:rPr lang="en-US" b="1" dirty="0"/>
              <a:t>       // Install a security manager!</a:t>
            </a:r>
          </a:p>
          <a:p>
            <a:r>
              <a:rPr lang="en-US" b="1" dirty="0"/>
              <a:t>       </a:t>
            </a:r>
            <a:r>
              <a:rPr lang="en-US" b="1" dirty="0" err="1"/>
              <a:t>System.setSecurityManager</a:t>
            </a:r>
            <a:r>
              <a:rPr lang="en-US" b="1" dirty="0"/>
              <a:t>(new </a:t>
            </a:r>
            <a:r>
              <a:rPr lang="en-US" b="1" dirty="0" err="1"/>
              <a:t>RMISecurityManager</a:t>
            </a:r>
            <a:r>
              <a:rPr lang="en-US" b="1" dirty="0" smtClean="0"/>
              <a:t>());</a:t>
            </a:r>
          </a:p>
          <a:p>
            <a:endParaRPr lang="en-US" b="1" dirty="0"/>
          </a:p>
          <a:p>
            <a:r>
              <a:rPr lang="en-US" b="1" dirty="0"/>
              <a:t>       try {</a:t>
            </a:r>
          </a:p>
          <a:p>
            <a:endParaRPr lang="en-US" b="1" dirty="0"/>
          </a:p>
          <a:p>
            <a:r>
              <a:rPr lang="en-US" b="1" dirty="0"/>
              <a:t>         // Register the remote object as "</a:t>
            </a:r>
            <a:r>
              <a:rPr lang="en-US" b="1" dirty="0" err="1"/>
              <a:t>HelloServer</a:t>
            </a:r>
            <a:r>
              <a:rPr lang="en-US" b="1" dirty="0"/>
              <a:t>".</a:t>
            </a:r>
          </a:p>
          <a:p>
            <a:r>
              <a:rPr lang="en-US" b="1" dirty="0"/>
              <a:t>  </a:t>
            </a:r>
            <a:r>
              <a:rPr lang="en-US" b="1" dirty="0" smtClean="0"/>
              <a:t>       Registry </a:t>
            </a:r>
            <a:r>
              <a:rPr lang="en-US" b="1" dirty="0" err="1"/>
              <a:t>reg</a:t>
            </a:r>
            <a:r>
              <a:rPr lang="en-US" b="1" dirty="0"/>
              <a:t> = </a:t>
            </a:r>
            <a:r>
              <a:rPr lang="en-US" b="1" dirty="0" err="1"/>
              <a:t>LocateRegistry.createRegistry</a:t>
            </a:r>
            <a:r>
              <a:rPr lang="en-US" b="1" dirty="0"/>
              <a:t>(1099);</a:t>
            </a:r>
          </a:p>
          <a:p>
            <a:r>
              <a:rPr lang="en-US" b="1" dirty="0"/>
              <a:t>         </a:t>
            </a:r>
            <a:r>
              <a:rPr lang="en-US" b="1" dirty="0" err="1" smtClean="0"/>
              <a:t>reg.rebind</a:t>
            </a:r>
            <a:r>
              <a:rPr lang="en-US" b="1" dirty="0"/>
              <a:t>("</a:t>
            </a:r>
            <a:r>
              <a:rPr lang="en-US" b="1" dirty="0" err="1"/>
              <a:t>HelloServer</a:t>
            </a:r>
            <a:r>
              <a:rPr lang="en-US" b="1" dirty="0"/>
              <a:t>",new </a:t>
            </a:r>
            <a:r>
              <a:rPr lang="en-US" b="1" dirty="0" err="1"/>
              <a:t>HelloServer</a:t>
            </a:r>
            <a:r>
              <a:rPr lang="en-US" b="1" dirty="0"/>
              <a:t>("</a:t>
            </a:r>
            <a:r>
              <a:rPr lang="en-US" b="1" dirty="0" err="1"/>
              <a:t>HelloServer</a:t>
            </a:r>
            <a:r>
              <a:rPr lang="en-US" b="1" dirty="0"/>
              <a:t>"));         </a:t>
            </a:r>
            <a:r>
              <a:rPr lang="en-US" b="1" dirty="0" smtClean="0"/>
              <a:t>             	</a:t>
            </a:r>
            <a:r>
              <a:rPr lang="en-US" b="1" dirty="0" err="1" smtClean="0"/>
              <a:t>System.out.println</a:t>
            </a:r>
            <a:r>
              <a:rPr lang="en-US" b="1" dirty="0"/>
              <a:t>("</a:t>
            </a:r>
            <a:r>
              <a:rPr lang="en-US" b="1" dirty="0" err="1"/>
              <a:t>HelloServer</a:t>
            </a:r>
            <a:r>
              <a:rPr lang="en-US" b="1" dirty="0"/>
              <a:t> bound in registry!");</a:t>
            </a:r>
          </a:p>
          <a:p>
            <a:r>
              <a:rPr lang="en-US" b="1" dirty="0"/>
              <a:t>       }</a:t>
            </a:r>
          </a:p>
          <a:p>
            <a:r>
              <a:rPr lang="en-US" b="1" dirty="0"/>
              <a:t>       catch(Exception e) {</a:t>
            </a:r>
          </a:p>
          <a:p>
            <a:r>
              <a:rPr lang="en-US" b="1" dirty="0"/>
              <a:t>         </a:t>
            </a:r>
            <a:r>
              <a:rPr lang="en-US" b="1" dirty="0" err="1"/>
              <a:t>System.out.println</a:t>
            </a:r>
            <a:r>
              <a:rPr lang="en-US" b="1" dirty="0"/>
              <a:t>("</a:t>
            </a:r>
            <a:r>
              <a:rPr lang="en-US" b="1" dirty="0" err="1"/>
              <a:t>HelloServer</a:t>
            </a:r>
            <a:r>
              <a:rPr lang="en-US" b="1" dirty="0"/>
              <a:t> error: " + </a:t>
            </a:r>
            <a:r>
              <a:rPr lang="en-US" b="1" dirty="0" err="1"/>
              <a:t>e.getMessage</a:t>
            </a:r>
            <a:r>
              <a:rPr lang="en-US" b="1" dirty="0"/>
              <a:t>());</a:t>
            </a:r>
          </a:p>
          <a:p>
            <a:r>
              <a:rPr lang="en-US" b="1" dirty="0"/>
              <a:t>         </a:t>
            </a:r>
            <a:r>
              <a:rPr lang="en-US" b="1" dirty="0" err="1"/>
              <a:t>e.printStackTrace</a:t>
            </a:r>
            <a:r>
              <a:rPr lang="en-US" b="1" dirty="0"/>
              <a:t>();</a:t>
            </a:r>
          </a:p>
          <a:p>
            <a:r>
              <a:rPr lang="en-US" b="1" dirty="0"/>
              <a:t>       }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</a:t>
            </a:r>
            <a:r>
              <a:rPr lang="en-US" b="1" dirty="0" smtClean="0"/>
              <a:t>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3236139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Сега ще покажем клиентското приложение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2422043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import </a:t>
            </a:r>
            <a:r>
              <a:rPr lang="en-US" b="1" dirty="0" err="1"/>
              <a:t>java.rmi</a:t>
            </a:r>
            <a:r>
              <a:rPr lang="en-US" b="1" dirty="0" smtClean="0"/>
              <a:t>.*;</a:t>
            </a:r>
          </a:p>
          <a:p>
            <a:endParaRPr lang="en-US" b="1" dirty="0"/>
          </a:p>
          <a:p>
            <a:r>
              <a:rPr lang="en-US" b="1" dirty="0"/>
              <a:t>   // Hello Client.</a:t>
            </a:r>
          </a:p>
          <a:p>
            <a:r>
              <a:rPr lang="en-US" b="1" dirty="0"/>
              <a:t>   public class </a:t>
            </a:r>
            <a:r>
              <a:rPr lang="en-US" b="1" dirty="0" err="1"/>
              <a:t>HelloClient</a:t>
            </a:r>
            <a:r>
              <a:rPr lang="en-US" b="1" dirty="0"/>
              <a:t>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    public static void main(String[] </a:t>
            </a:r>
            <a:r>
              <a:rPr lang="en-US" b="1" dirty="0" err="1"/>
              <a:t>args</a:t>
            </a:r>
            <a:r>
              <a:rPr lang="en-US" b="1" dirty="0"/>
              <a:t>)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 smtClean="0"/>
              <a:t>     try </a:t>
            </a:r>
            <a:r>
              <a:rPr lang="en-US" b="1" dirty="0"/>
              <a:t>{</a:t>
            </a:r>
          </a:p>
          <a:p>
            <a:r>
              <a:rPr lang="en-US" b="1" dirty="0"/>
              <a:t>         // Get a reference to the remote object.</a:t>
            </a:r>
          </a:p>
          <a:p>
            <a:r>
              <a:rPr lang="en-US" b="1" dirty="0"/>
              <a:t>         </a:t>
            </a:r>
            <a:r>
              <a:rPr lang="en-US" b="1" dirty="0"/>
              <a:t> Registry </a:t>
            </a:r>
            <a:r>
              <a:rPr lang="en-US" b="1" dirty="0" err="1"/>
              <a:t>reg</a:t>
            </a:r>
            <a:r>
              <a:rPr lang="en-US" b="1" dirty="0"/>
              <a:t> = </a:t>
            </a:r>
            <a:r>
              <a:rPr lang="en-US" b="1" dirty="0" err="1"/>
              <a:t>LocateRegistry.getRegistry</a:t>
            </a:r>
            <a:r>
              <a:rPr lang="en-US" b="1" dirty="0"/>
              <a:t>("127.0.0.1", 1099);</a:t>
            </a:r>
          </a:p>
          <a:p>
            <a:r>
              <a:rPr lang="en-US" b="1" dirty="0"/>
              <a:t>           </a:t>
            </a:r>
            <a:r>
              <a:rPr lang="en-US" b="1" dirty="0" err="1"/>
              <a:t>IHello</a:t>
            </a:r>
            <a:r>
              <a:rPr lang="en-US" b="1" dirty="0"/>
              <a:t> server = (</a:t>
            </a:r>
            <a:r>
              <a:rPr lang="en-US" b="1" dirty="0" err="1"/>
              <a:t>IHello</a:t>
            </a:r>
            <a:r>
              <a:rPr lang="en-US" b="1" dirty="0"/>
              <a:t>)</a:t>
            </a:r>
            <a:r>
              <a:rPr lang="en-US" b="1" dirty="0" err="1"/>
              <a:t>reg.lookup</a:t>
            </a:r>
            <a:r>
              <a:rPr lang="en-US" b="1" dirty="0"/>
              <a:t>("</a:t>
            </a:r>
            <a:r>
              <a:rPr lang="en-US" b="1" dirty="0" err="1"/>
              <a:t>HelloServer</a:t>
            </a:r>
            <a:r>
              <a:rPr lang="en-US" b="1" dirty="0"/>
              <a:t>");         </a:t>
            </a:r>
            <a:r>
              <a:rPr lang="en-US" b="1" dirty="0" err="1"/>
              <a:t>System.out.println</a:t>
            </a:r>
            <a:r>
              <a:rPr lang="en-US" b="1" dirty="0"/>
              <a:t>("Bound to: " + server);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8572376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1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27584" y="2427853"/>
            <a:ext cx="54543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         //</a:t>
            </a:r>
            <a:r>
              <a:rPr lang="en-US" b="1" dirty="0"/>
              <a:t>Invoke the remote method.</a:t>
            </a:r>
          </a:p>
          <a:p>
            <a:r>
              <a:rPr lang="en-US" b="1" dirty="0"/>
              <a:t>         </a:t>
            </a:r>
            <a:r>
              <a:rPr lang="en-US" b="1" dirty="0" err="1"/>
              <a:t>System.out.println</a:t>
            </a:r>
            <a:r>
              <a:rPr lang="en-US" b="1" dirty="0"/>
              <a:t>(</a:t>
            </a:r>
            <a:r>
              <a:rPr lang="en-US" b="1" dirty="0" err="1"/>
              <a:t>server.sayHello</a:t>
            </a:r>
            <a:r>
              <a:rPr lang="en-US" b="1" dirty="0"/>
              <a:t>());</a:t>
            </a:r>
          </a:p>
          <a:p>
            <a:r>
              <a:rPr lang="en-US" b="1" dirty="0"/>
              <a:t>       }</a:t>
            </a:r>
          </a:p>
          <a:p>
            <a:r>
              <a:rPr lang="en-US" b="1" dirty="0"/>
              <a:t>       catch(Exception e) {</a:t>
            </a:r>
          </a:p>
          <a:p>
            <a:r>
              <a:rPr lang="en-US" b="1" dirty="0"/>
              <a:t>         </a:t>
            </a:r>
            <a:r>
              <a:rPr lang="en-US" b="1" dirty="0" err="1"/>
              <a:t>e.printStackTrace</a:t>
            </a:r>
            <a:r>
              <a:rPr lang="en-US" b="1" dirty="0"/>
              <a:t>();</a:t>
            </a:r>
          </a:p>
          <a:p>
            <a:r>
              <a:rPr lang="en-US" b="1" dirty="0"/>
              <a:t>       }</a:t>
            </a:r>
          </a:p>
          <a:p>
            <a:r>
              <a:rPr lang="en-US" b="1" dirty="0"/>
              <a:t>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4866809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18459"/>
            <a:ext cx="8229600" cy="4389120"/>
          </a:xfrm>
        </p:spPr>
        <p:txBody>
          <a:bodyPr/>
          <a:lstStyle/>
          <a:p>
            <a:r>
              <a:rPr lang="bg-BG" dirty="0" smtClean="0"/>
              <a:t>Следва компилация на клиента и сървъра: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bg-BG" dirty="0" smtClean="0"/>
              <a:t>Ще използваме </a:t>
            </a:r>
            <a:r>
              <a:rPr lang="bg-BG" dirty="0" smtClean="0"/>
              <a:t> динамично генериране на </a:t>
            </a:r>
            <a:r>
              <a:rPr lang="en-US" dirty="0" smtClean="0"/>
              <a:t>stub </a:t>
            </a:r>
            <a:r>
              <a:rPr lang="bg-BG" dirty="0" smtClean="0"/>
              <a:t>и </a:t>
            </a:r>
            <a:r>
              <a:rPr lang="en-US" dirty="0" smtClean="0"/>
              <a:t>skeleton </a:t>
            </a:r>
            <a:r>
              <a:rPr lang="bg-BG" dirty="0" smtClean="0"/>
              <a:t>класове (възможно е и чрез </a:t>
            </a:r>
            <a:r>
              <a:rPr lang="en-US" dirty="0" err="1"/>
              <a:t>rmic</a:t>
            </a:r>
            <a:r>
              <a:rPr lang="en-US" dirty="0"/>
              <a:t> utility </a:t>
            </a:r>
            <a:r>
              <a:rPr lang="bg-BG" dirty="0"/>
              <a:t>за </a:t>
            </a:r>
            <a:r>
              <a:rPr lang="bg-BG" dirty="0" smtClean="0"/>
              <a:t>генерация)</a:t>
            </a:r>
            <a:r>
              <a:rPr lang="en-US" dirty="0" smtClean="0"/>
              <a:t>:</a:t>
            </a:r>
            <a:endParaRPr lang="en-US" dirty="0" smtClean="0"/>
          </a:p>
          <a:p>
            <a:endParaRPr lang="en-US" dirty="0"/>
          </a:p>
          <a:p>
            <a:r>
              <a:rPr lang="bg-BG" dirty="0" smtClean="0"/>
              <a:t>Ето генерацията на </a:t>
            </a:r>
            <a:r>
              <a:rPr lang="en-US" dirty="0" smtClean="0"/>
              <a:t>stub </a:t>
            </a:r>
            <a:r>
              <a:rPr lang="bg-BG" dirty="0" smtClean="0"/>
              <a:t>и </a:t>
            </a:r>
            <a:r>
              <a:rPr lang="en-US" dirty="0" smtClean="0"/>
              <a:t>skeleton </a:t>
            </a:r>
            <a:r>
              <a:rPr lang="en-US" dirty="0" smtClean="0"/>
              <a:t>classes</a:t>
            </a:r>
            <a:r>
              <a:rPr lang="bg-BG" dirty="0" smtClean="0"/>
              <a:t> (в случай с използване на </a:t>
            </a:r>
            <a:r>
              <a:rPr lang="en-US" dirty="0" err="1" smtClean="0"/>
              <a:t>rmic</a:t>
            </a:r>
            <a:r>
              <a:rPr lang="en-US" dirty="0" smtClean="0"/>
              <a:t>):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87624" y="236165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javac</a:t>
            </a:r>
            <a:r>
              <a:rPr lang="en-US" b="1" dirty="0">
                <a:solidFill>
                  <a:srgbClr val="FF0000"/>
                </a:solidFill>
              </a:rPr>
              <a:t> IHello.java</a:t>
            </a:r>
          </a:p>
          <a:p>
            <a:r>
              <a:rPr lang="en-US" b="1" dirty="0" err="1">
                <a:solidFill>
                  <a:srgbClr val="FF0000"/>
                </a:solidFill>
              </a:rPr>
              <a:t>javac</a:t>
            </a:r>
            <a:r>
              <a:rPr lang="en-US" b="1" dirty="0">
                <a:solidFill>
                  <a:srgbClr val="FF0000"/>
                </a:solidFill>
              </a:rPr>
              <a:t> HelloServer.java</a:t>
            </a:r>
          </a:p>
          <a:p>
            <a:r>
              <a:rPr lang="en-US" b="1" dirty="0" err="1">
                <a:solidFill>
                  <a:srgbClr val="FF0000"/>
                </a:solidFill>
              </a:rPr>
              <a:t>javac</a:t>
            </a:r>
            <a:r>
              <a:rPr lang="en-US" b="1" dirty="0">
                <a:solidFill>
                  <a:srgbClr val="FF0000"/>
                </a:solidFill>
              </a:rPr>
              <a:t> HelloClient.java</a:t>
            </a:r>
            <a:endParaRPr lang="bg-BG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87624" y="4653136"/>
            <a:ext cx="1869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rmic</a:t>
            </a:r>
            <a:r>
              <a:rPr lang="en-US" b="1" dirty="0"/>
              <a:t> </a:t>
            </a:r>
            <a:r>
              <a:rPr lang="en-US" b="1" dirty="0" err="1"/>
              <a:t>HelloServer</a:t>
            </a:r>
            <a:endParaRPr lang="bg-BG" b="1" dirty="0"/>
          </a:p>
        </p:txBody>
      </p:sp>
      <p:sp>
        <p:nvSpPr>
          <p:cNvPr id="6" name="Rectangle 5"/>
          <p:cNvSpPr/>
          <p:nvPr/>
        </p:nvSpPr>
        <p:spPr>
          <a:xfrm>
            <a:off x="1187624" y="5980839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HelloServer_Stub.class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err="1">
                <a:solidFill>
                  <a:srgbClr val="FF0000"/>
                </a:solidFill>
              </a:rPr>
              <a:t>HelloServer_Skel.class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(</a:t>
            </a:r>
            <a:r>
              <a:rPr lang="bg-BG" b="1" dirty="0" smtClean="0">
                <a:solidFill>
                  <a:srgbClr val="FF0000"/>
                </a:solidFill>
              </a:rPr>
              <a:t>не е необходима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Java 2)</a:t>
            </a:r>
            <a:endParaRPr lang="bg-BG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9179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b="1" dirty="0"/>
              <a:t>RMI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340768"/>
            <a:ext cx="7772400" cy="4572000"/>
          </a:xfrm>
        </p:spPr>
        <p:txBody>
          <a:bodyPr>
            <a:normAutofit fontScale="92500" lnSpcReduction="20000"/>
          </a:bodyPr>
          <a:lstStyle/>
          <a:p>
            <a:r>
              <a:rPr lang="bg-BG" dirty="0" smtClean="0"/>
              <a:t>Следващата стъпка е да направим </a:t>
            </a:r>
            <a:r>
              <a:rPr lang="en-US" dirty="0" smtClean="0"/>
              <a:t>class </a:t>
            </a:r>
            <a:r>
              <a:rPr lang="en-US" dirty="0"/>
              <a:t>files </a:t>
            </a:r>
            <a:r>
              <a:rPr lang="bg-BG" dirty="0" smtClean="0"/>
              <a:t>достъпни в мрежата. Нека предположим, че всички тези класове са достъпни локално на клиента и сървъра през техните </a:t>
            </a:r>
            <a:r>
              <a:rPr lang="en-US" dirty="0" smtClean="0"/>
              <a:t>CLASSPATH</a:t>
            </a:r>
            <a:r>
              <a:rPr lang="en-US" dirty="0"/>
              <a:t>.  </a:t>
            </a:r>
            <a:r>
              <a:rPr lang="bg-BG" dirty="0" smtClean="0"/>
              <a:t>По този начин не трябва да се притесняваме за сваляне на класовете по мрежата. В следващият пример ще видим как да се справим с тази ситуация.</a:t>
            </a:r>
            <a:endParaRPr lang="en-US" dirty="0"/>
          </a:p>
          <a:p>
            <a:r>
              <a:rPr lang="bg-BG" dirty="0" smtClean="0"/>
              <a:t>Файлове, които клиентът трябва да има в </a:t>
            </a:r>
            <a:r>
              <a:rPr lang="en-US" dirty="0" smtClean="0"/>
              <a:t>CLASSPATH: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bg-BG" dirty="0" smtClean="0"/>
              <a:t>Файлове, които сървъра трябва да има в </a:t>
            </a:r>
            <a:r>
              <a:rPr lang="en-US" dirty="0" smtClean="0"/>
              <a:t>CLASSPATH: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224136" y="40050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IHello.class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err="1">
                <a:solidFill>
                  <a:srgbClr val="FF0000"/>
                </a:solidFill>
              </a:rPr>
              <a:t>HelloClient.class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err="1">
                <a:solidFill>
                  <a:srgbClr val="FF0000"/>
                </a:solidFill>
              </a:rPr>
              <a:t>HelloServer_Stub.class</a:t>
            </a:r>
            <a:endParaRPr lang="bg-BG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6144" y="5613047"/>
            <a:ext cx="55801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IHello.class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err="1">
                <a:solidFill>
                  <a:srgbClr val="FF0000"/>
                </a:solidFill>
              </a:rPr>
              <a:t>HelloServer.class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err="1">
                <a:solidFill>
                  <a:srgbClr val="FF0000"/>
                </a:solidFill>
              </a:rPr>
              <a:t>HelloServer_Stub.class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err="1">
                <a:solidFill>
                  <a:srgbClr val="FF0000"/>
                </a:solidFill>
              </a:rPr>
              <a:t>HelloServer_Skel.class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(</a:t>
            </a:r>
            <a:r>
              <a:rPr lang="bg-BG" b="1" dirty="0" smtClean="0">
                <a:solidFill>
                  <a:srgbClr val="FF0000"/>
                </a:solidFill>
              </a:rPr>
              <a:t>не е необходим в </a:t>
            </a:r>
            <a:r>
              <a:rPr lang="en-US" b="1" dirty="0" smtClean="0">
                <a:solidFill>
                  <a:srgbClr val="FF0000"/>
                </a:solidFill>
              </a:rPr>
              <a:t>Java 2)</a:t>
            </a:r>
            <a:endParaRPr lang="bg-BG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1122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en-US" b="1" dirty="0"/>
              <a:t>RMI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674" y="1340768"/>
            <a:ext cx="8229600" cy="3960440"/>
          </a:xfrm>
        </p:spPr>
        <p:txBody>
          <a:bodyPr>
            <a:normAutofit fontScale="92500" lnSpcReduction="10000"/>
          </a:bodyPr>
          <a:lstStyle/>
          <a:p>
            <a:r>
              <a:rPr lang="bg-BG" dirty="0" smtClean="0"/>
              <a:t>Ако стартирате този пример в </a:t>
            </a:r>
            <a:r>
              <a:rPr lang="en-US" dirty="0" smtClean="0"/>
              <a:t>Java </a:t>
            </a:r>
            <a:r>
              <a:rPr lang="en-US" dirty="0"/>
              <a:t>2, </a:t>
            </a:r>
            <a:r>
              <a:rPr lang="bg-BG" dirty="0" smtClean="0"/>
              <a:t>се нуждаете от политика за сигурност, която ще позволи свалянето на </a:t>
            </a:r>
            <a:r>
              <a:rPr lang="en-US" dirty="0" smtClean="0"/>
              <a:t>class </a:t>
            </a:r>
            <a:r>
              <a:rPr lang="en-US" dirty="0"/>
              <a:t>files</a:t>
            </a:r>
          </a:p>
          <a:p>
            <a:r>
              <a:rPr lang="bg-BG" dirty="0" smtClean="0"/>
              <a:t>Ето примерна политика: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bg-BG" dirty="0" smtClean="0"/>
              <a:t>Ето политика, която позволява на програмата да се свърже или да осъществи връзка между всеки хост на порт&gt;1024 или да се свърже към всеки хост на порт 80 (</a:t>
            </a:r>
            <a:r>
              <a:rPr lang="en-US" dirty="0" smtClean="0"/>
              <a:t>HTTP port</a:t>
            </a:r>
            <a:r>
              <a:rPr lang="bg-BG" dirty="0" smtClean="0"/>
              <a:t> по подразбиране</a:t>
            </a:r>
            <a:r>
              <a:rPr lang="en-US" dirty="0" smtClean="0"/>
              <a:t>):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205880" y="2708920"/>
            <a:ext cx="5742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</a:t>
            </a:r>
            <a:r>
              <a:rPr lang="en-US" b="1" dirty="0">
                <a:solidFill>
                  <a:srgbClr val="FF0000"/>
                </a:solidFill>
              </a:rPr>
              <a:t>grant {</a:t>
            </a:r>
          </a:p>
          <a:p>
            <a:r>
              <a:rPr lang="en-US" b="1" dirty="0">
                <a:solidFill>
                  <a:srgbClr val="FF0000"/>
                </a:solidFill>
              </a:rPr>
              <a:t>       permission </a:t>
            </a:r>
            <a:r>
              <a:rPr lang="en-US" b="1" dirty="0" err="1">
                <a:solidFill>
                  <a:srgbClr val="FF0000"/>
                </a:solidFill>
              </a:rPr>
              <a:t>java.security.AllPermission</a:t>
            </a:r>
            <a:r>
              <a:rPr lang="en-US" b="1" dirty="0">
                <a:solidFill>
                  <a:srgbClr val="FF0000"/>
                </a:solidFill>
              </a:rPr>
              <a:t>;</a:t>
            </a:r>
          </a:p>
          <a:p>
            <a:r>
              <a:rPr lang="en-US" b="1" dirty="0">
                <a:solidFill>
                  <a:srgbClr val="FF0000"/>
                </a:solidFill>
              </a:rPr>
              <a:t>   };</a:t>
            </a:r>
            <a:endParaRPr lang="bg-BG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05880" y="5408056"/>
            <a:ext cx="79381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grant {</a:t>
            </a:r>
          </a:p>
          <a:p>
            <a:r>
              <a:rPr lang="en-US" b="1" dirty="0">
                <a:solidFill>
                  <a:srgbClr val="FF0000"/>
                </a:solidFill>
              </a:rPr>
              <a:t>       permission </a:t>
            </a:r>
            <a:r>
              <a:rPr lang="en-US" b="1" dirty="0" err="1">
                <a:solidFill>
                  <a:srgbClr val="FF0000"/>
                </a:solidFill>
              </a:rPr>
              <a:t>java.net.SocketPermission</a:t>
            </a:r>
            <a:r>
              <a:rPr lang="en-US" b="1" dirty="0">
                <a:solidFill>
                  <a:srgbClr val="FF0000"/>
                </a:solidFill>
              </a:rPr>
              <a:t> "*:1024-65535",</a:t>
            </a:r>
          </a:p>
          <a:p>
            <a:r>
              <a:rPr lang="en-US" b="1" dirty="0">
                <a:solidFill>
                  <a:srgbClr val="FF0000"/>
                </a:solidFill>
              </a:rPr>
              <a:t>           "</a:t>
            </a:r>
            <a:r>
              <a:rPr lang="en-US" b="1" dirty="0" err="1">
                <a:solidFill>
                  <a:srgbClr val="FF0000"/>
                </a:solidFill>
              </a:rPr>
              <a:t>connect,accept</a:t>
            </a:r>
            <a:r>
              <a:rPr lang="en-US" b="1" dirty="0" smtClean="0">
                <a:solidFill>
                  <a:srgbClr val="FF0000"/>
                </a:solidFill>
              </a:rPr>
              <a:t>";</a:t>
            </a:r>
            <a:r>
              <a:rPr lang="bg-BG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      permission </a:t>
            </a:r>
            <a:r>
              <a:rPr lang="en-US" b="1" dirty="0" err="1">
                <a:solidFill>
                  <a:srgbClr val="FF0000"/>
                </a:solidFill>
              </a:rPr>
              <a:t>java.net.SocketPermission</a:t>
            </a:r>
            <a:r>
              <a:rPr lang="en-US" b="1" dirty="0">
                <a:solidFill>
                  <a:srgbClr val="FF0000"/>
                </a:solidFill>
              </a:rPr>
              <a:t> "*:80", "connect";</a:t>
            </a:r>
          </a:p>
          <a:p>
            <a:r>
              <a:rPr lang="en-US" b="1" dirty="0">
                <a:solidFill>
                  <a:srgbClr val="FF0000"/>
                </a:solidFill>
              </a:rPr>
              <a:t>   };</a:t>
            </a:r>
            <a:endParaRPr lang="bg-BG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9424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g-BG" dirty="0" smtClean="0"/>
              <a:t>Сега сме готови </a:t>
            </a:r>
            <a:r>
              <a:rPr lang="bg-BG" dirty="0" smtClean="0"/>
              <a:t>да</a:t>
            </a:r>
            <a:r>
              <a:rPr lang="en-US" dirty="0" smtClean="0"/>
              <a:t> </a:t>
            </a:r>
            <a:r>
              <a:rPr lang="bg-BG" dirty="0" smtClean="0"/>
              <a:t>стартираме </a:t>
            </a:r>
            <a:r>
              <a:rPr lang="bg-BG" dirty="0" smtClean="0"/>
              <a:t>приложението</a:t>
            </a:r>
            <a:r>
              <a:rPr lang="en-US" dirty="0" smtClean="0"/>
              <a:t>:</a:t>
            </a:r>
            <a:endParaRPr lang="en-US" dirty="0"/>
          </a:p>
          <a:p>
            <a:r>
              <a:rPr lang="bg-BG" dirty="0" smtClean="0"/>
              <a:t>На сървъра:</a:t>
            </a:r>
            <a:endParaRPr lang="en-US" dirty="0"/>
          </a:p>
          <a:p>
            <a:pPr lvl="1"/>
            <a:r>
              <a:rPr lang="bg-BG" dirty="0" smtClean="0"/>
              <a:t>Стартираме </a:t>
            </a:r>
            <a:r>
              <a:rPr lang="en-US" dirty="0" err="1" smtClean="0"/>
              <a:t>rmiregistry</a:t>
            </a:r>
            <a:r>
              <a:rPr lang="en-US" dirty="0" smtClean="0"/>
              <a:t>:</a:t>
            </a:r>
          </a:p>
          <a:p>
            <a:pPr lvl="1"/>
            <a:endParaRPr lang="en-US" dirty="0"/>
          </a:p>
          <a:p>
            <a:pPr lvl="1"/>
            <a:r>
              <a:rPr lang="bg-BG" dirty="0" smtClean="0"/>
              <a:t>Стартираме сървъра: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bg-BG" dirty="0" smtClean="0"/>
              <a:t>На клиента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bg-BG" dirty="0" smtClean="0"/>
              <a:t>Стартираме клиента: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bg-BG" dirty="0" smtClean="0"/>
              <a:t>Ето и резултата от изпънението: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547664" y="3203684"/>
            <a:ext cx="1534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rmiregistry</a:t>
            </a:r>
            <a:r>
              <a:rPr lang="en-US" b="1" dirty="0">
                <a:solidFill>
                  <a:srgbClr val="FF0000"/>
                </a:solidFill>
              </a:rPr>
              <a:t> &amp;</a:t>
            </a:r>
            <a:endParaRPr lang="bg-BG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37478" y="4067780"/>
            <a:ext cx="4762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java -</a:t>
            </a:r>
            <a:r>
              <a:rPr lang="en-US" b="1" dirty="0" err="1">
                <a:solidFill>
                  <a:srgbClr val="FF0000"/>
                </a:solidFill>
              </a:rPr>
              <a:t>Djava.security.policy</a:t>
            </a:r>
            <a:r>
              <a:rPr lang="en-US" b="1" dirty="0">
                <a:solidFill>
                  <a:srgbClr val="FF0000"/>
                </a:solidFill>
              </a:rPr>
              <a:t>=policy </a:t>
            </a:r>
            <a:r>
              <a:rPr lang="en-US" b="1" dirty="0" err="1">
                <a:solidFill>
                  <a:srgbClr val="FF0000"/>
                </a:solidFill>
              </a:rPr>
              <a:t>HelloServer</a:t>
            </a:r>
            <a:endParaRPr lang="bg-BG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47664" y="5291916"/>
            <a:ext cx="4784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java  -</a:t>
            </a:r>
            <a:r>
              <a:rPr lang="en-US" b="1" dirty="0" err="1">
                <a:solidFill>
                  <a:srgbClr val="FF0000"/>
                </a:solidFill>
              </a:rPr>
              <a:t>Djava.security.policy</a:t>
            </a:r>
            <a:r>
              <a:rPr lang="en-US" b="1" dirty="0">
                <a:solidFill>
                  <a:srgbClr val="FF0000"/>
                </a:solidFill>
              </a:rPr>
              <a:t>=policy </a:t>
            </a:r>
            <a:r>
              <a:rPr lang="en-US" b="1" dirty="0" err="1">
                <a:solidFill>
                  <a:srgbClr val="FF0000"/>
                </a:solidFill>
              </a:rPr>
              <a:t>HelloClient</a:t>
            </a:r>
            <a:endParaRPr lang="bg-BG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731" y="6156012"/>
            <a:ext cx="1463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Hello, World!</a:t>
            </a:r>
            <a:endParaRPr lang="bg-BG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633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Client-Server Programming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Client-Server Model</a:t>
            </a:r>
          </a:p>
          <a:p>
            <a:pPr lvl="1"/>
            <a:r>
              <a:rPr lang="en-US" dirty="0" smtClean="0"/>
              <a:t>Client – </a:t>
            </a:r>
            <a:r>
              <a:rPr lang="bg-BG" dirty="0" smtClean="0"/>
              <a:t>обект, който прави заявка за услуга</a:t>
            </a:r>
            <a:endParaRPr lang="en-US" dirty="0"/>
          </a:p>
          <a:p>
            <a:pPr lvl="1"/>
            <a:r>
              <a:rPr lang="en-US" dirty="0" smtClean="0"/>
              <a:t>Server – </a:t>
            </a:r>
            <a:r>
              <a:rPr lang="bg-BG" dirty="0" smtClean="0"/>
              <a:t>обект, който отговаря на заявката и предоставя услугата</a:t>
            </a:r>
            <a:endParaRPr lang="en-US" dirty="0" smtClean="0"/>
          </a:p>
          <a:p>
            <a:endParaRPr lang="bg-BG" dirty="0" smtClean="0"/>
          </a:p>
          <a:p>
            <a:endParaRPr lang="bg-BG" dirty="0"/>
          </a:p>
          <a:p>
            <a:endParaRPr lang="bg-BG" dirty="0" smtClean="0"/>
          </a:p>
          <a:p>
            <a:r>
              <a:rPr lang="bg-BG" dirty="0" smtClean="0"/>
              <a:t>Доминиращият мрежов протокол, използван днес е </a:t>
            </a:r>
            <a:r>
              <a:rPr lang="en-US" dirty="0" smtClean="0"/>
              <a:t>Internet Protocol (IP).  </a:t>
            </a:r>
            <a:r>
              <a:rPr lang="bg-BG" dirty="0" smtClean="0"/>
              <a:t>Основният </a:t>
            </a:r>
            <a:r>
              <a:rPr lang="en-US" dirty="0" smtClean="0"/>
              <a:t>API </a:t>
            </a:r>
            <a:r>
              <a:rPr lang="bg-BG" dirty="0" smtClean="0"/>
              <a:t>за създаване на </a:t>
            </a:r>
            <a:r>
              <a:rPr lang="en-US" dirty="0" smtClean="0"/>
              <a:t>client-server programs</a:t>
            </a:r>
            <a:r>
              <a:rPr lang="bg-BG" dirty="0" smtClean="0"/>
              <a:t>,</a:t>
            </a:r>
            <a:r>
              <a:rPr lang="en-US" dirty="0" smtClean="0"/>
              <a:t> </a:t>
            </a:r>
            <a:r>
              <a:rPr lang="bg-BG" dirty="0" smtClean="0"/>
              <a:t>използващи </a:t>
            </a:r>
            <a:r>
              <a:rPr lang="en-US" dirty="0" smtClean="0"/>
              <a:t>IP </a:t>
            </a:r>
            <a:r>
              <a:rPr lang="bg-BG" dirty="0" smtClean="0"/>
              <a:t>е </a:t>
            </a:r>
            <a:r>
              <a:rPr lang="en-US" dirty="0" smtClean="0"/>
              <a:t>Berkeley socket API.</a:t>
            </a:r>
            <a:endParaRPr lang="bg-B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804" y="3356992"/>
            <a:ext cx="4762500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34917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g-BG" dirty="0" smtClean="0"/>
              <a:t>Сървърът в този пример реализира </a:t>
            </a:r>
            <a:r>
              <a:rPr lang="en-US" dirty="0" smtClean="0"/>
              <a:t>generic </a:t>
            </a:r>
            <a:r>
              <a:rPr lang="en-US" dirty="0"/>
              <a:t>compute engine</a:t>
            </a:r>
          </a:p>
          <a:p>
            <a:r>
              <a:rPr lang="bg-BG" dirty="0" smtClean="0"/>
              <a:t>Идеята е този клиент да има </a:t>
            </a:r>
            <a:r>
              <a:rPr lang="en-US" dirty="0" smtClean="0"/>
              <a:t>CPU-intensive </a:t>
            </a:r>
            <a:r>
              <a:rPr lang="en-US" dirty="0"/>
              <a:t>job </a:t>
            </a:r>
            <a:r>
              <a:rPr lang="bg-BG" dirty="0" smtClean="0"/>
              <a:t>за изпълнение, но няма мощта да ги направи. Затова той капсулира задачата като обект и я изпраща към сървър за изпълнение. Изчислителната машина на сървъра стартира </a:t>
            </a:r>
            <a:r>
              <a:rPr lang="en-US" dirty="0" smtClean="0"/>
              <a:t>job </a:t>
            </a:r>
            <a:r>
              <a:rPr lang="bg-BG" dirty="0" smtClean="0"/>
              <a:t>и връща резултата на клиента</a:t>
            </a:r>
            <a:r>
              <a:rPr lang="en-US" dirty="0" smtClean="0"/>
              <a:t>.</a:t>
            </a:r>
            <a:endParaRPr lang="en-US" dirty="0"/>
          </a:p>
          <a:p>
            <a:r>
              <a:rPr lang="bg-BG" dirty="0" smtClean="0"/>
              <a:t>Изчислителната машина на сървъра е с общо предназначение и може да изпълни поизволна задача на клиента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1353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Ще дефинираме отдалечения интерфейс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87624" y="2499861"/>
            <a:ext cx="65527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package compute;</a:t>
            </a:r>
          </a:p>
          <a:p>
            <a:r>
              <a:rPr lang="en-US" b="1" dirty="0"/>
              <a:t>   import </a:t>
            </a:r>
            <a:r>
              <a:rPr lang="en-US" b="1" dirty="0" err="1"/>
              <a:t>java.rmi</a:t>
            </a:r>
            <a:r>
              <a:rPr lang="en-US" b="1" dirty="0" smtClean="0"/>
              <a:t>.*;</a:t>
            </a:r>
          </a:p>
          <a:p>
            <a:endParaRPr lang="en-US" b="1" dirty="0"/>
          </a:p>
          <a:p>
            <a:r>
              <a:rPr lang="en-US" b="1" dirty="0"/>
              <a:t>   /**</a:t>
            </a:r>
          </a:p>
          <a:p>
            <a:r>
              <a:rPr lang="en-US" b="1" dirty="0"/>
              <a:t>   * Generic Compute Interface.</a:t>
            </a:r>
          </a:p>
          <a:p>
            <a:r>
              <a:rPr lang="en-US" b="1" dirty="0"/>
              <a:t>    */</a:t>
            </a:r>
          </a:p>
          <a:p>
            <a:r>
              <a:rPr lang="en-US" b="1" dirty="0"/>
              <a:t>   public interface Compute extends Remote {</a:t>
            </a:r>
          </a:p>
          <a:p>
            <a:r>
              <a:rPr lang="en-US" b="1" dirty="0"/>
              <a:t>     Object </a:t>
            </a:r>
            <a:r>
              <a:rPr lang="en-US" b="1" dirty="0" err="1"/>
              <a:t>executeTask</a:t>
            </a:r>
            <a:r>
              <a:rPr lang="en-US" b="1" dirty="0"/>
              <a:t>(Task t) throws </a:t>
            </a:r>
            <a:r>
              <a:rPr lang="en-US" b="1" dirty="0" err="1"/>
              <a:t>RemoteException</a:t>
            </a:r>
            <a:r>
              <a:rPr lang="en-US" b="1" dirty="0"/>
              <a:t>;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9765955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</a:t>
            </a:r>
            <a:r>
              <a:rPr lang="en-US" dirty="0" smtClean="0"/>
              <a:t>generic </a:t>
            </a:r>
            <a:r>
              <a:rPr lang="en-US" dirty="0"/>
              <a:t>task </a:t>
            </a:r>
            <a:r>
              <a:rPr lang="en-US" dirty="0" smtClean="0"/>
              <a:t>interface</a:t>
            </a:r>
            <a:r>
              <a:rPr lang="bg-BG" dirty="0" smtClean="0"/>
              <a:t>, необходим за примера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2931909"/>
            <a:ext cx="66967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</a:t>
            </a:r>
            <a:r>
              <a:rPr lang="en-US" b="1" dirty="0"/>
              <a:t>package compute;</a:t>
            </a:r>
          </a:p>
          <a:p>
            <a:r>
              <a:rPr lang="en-US" b="1" dirty="0"/>
              <a:t>   import </a:t>
            </a:r>
            <a:r>
              <a:rPr lang="en-US" b="1" dirty="0" err="1"/>
              <a:t>java.io.Serializable</a:t>
            </a:r>
            <a:r>
              <a:rPr lang="en-US" b="1" dirty="0" smtClean="0"/>
              <a:t>;</a:t>
            </a:r>
          </a:p>
          <a:p>
            <a:endParaRPr lang="en-US" b="1" dirty="0"/>
          </a:p>
          <a:p>
            <a:r>
              <a:rPr lang="en-US" b="1" dirty="0"/>
              <a:t>   /**</a:t>
            </a:r>
          </a:p>
          <a:p>
            <a:r>
              <a:rPr lang="en-US" b="1" dirty="0"/>
              <a:t>   * Task Interface.</a:t>
            </a:r>
          </a:p>
          <a:p>
            <a:r>
              <a:rPr lang="en-US" b="1" dirty="0"/>
              <a:t>    */</a:t>
            </a:r>
          </a:p>
          <a:p>
            <a:r>
              <a:rPr lang="en-US" b="1" dirty="0"/>
              <a:t>   public interface Task extends </a:t>
            </a:r>
            <a:r>
              <a:rPr lang="en-US" b="1" dirty="0" err="1"/>
              <a:t>Serializable</a:t>
            </a:r>
            <a:r>
              <a:rPr lang="en-US" b="1" dirty="0"/>
              <a:t> {</a:t>
            </a:r>
          </a:p>
          <a:p>
            <a:r>
              <a:rPr lang="en-US" b="1" dirty="0"/>
              <a:t>     Object execute();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8468858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отдалечения сървър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2422043"/>
            <a:ext cx="74168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</a:t>
            </a:r>
            <a:r>
              <a:rPr lang="en-US" b="1" dirty="0"/>
              <a:t>package engine</a:t>
            </a:r>
            <a:r>
              <a:rPr lang="en-US" b="1" dirty="0" smtClean="0"/>
              <a:t>;</a:t>
            </a:r>
          </a:p>
          <a:p>
            <a:endParaRPr lang="en-US" b="1" dirty="0"/>
          </a:p>
          <a:p>
            <a:r>
              <a:rPr lang="en-US" b="1" dirty="0"/>
              <a:t>   import </a:t>
            </a:r>
            <a:r>
              <a:rPr lang="en-US" b="1" dirty="0" err="1"/>
              <a:t>java.rmi</a:t>
            </a:r>
            <a:r>
              <a:rPr lang="en-US" b="1" dirty="0"/>
              <a:t>.*;</a:t>
            </a:r>
          </a:p>
          <a:p>
            <a:r>
              <a:rPr lang="en-US" b="1" dirty="0"/>
              <a:t>   import </a:t>
            </a:r>
            <a:r>
              <a:rPr lang="en-US" b="1" dirty="0" err="1"/>
              <a:t>java.rmi.server</a:t>
            </a:r>
            <a:r>
              <a:rPr lang="en-US" b="1" dirty="0"/>
              <a:t>.*;</a:t>
            </a:r>
          </a:p>
          <a:p>
            <a:r>
              <a:rPr lang="en-US" b="1" dirty="0"/>
              <a:t>   import compute</a:t>
            </a:r>
            <a:r>
              <a:rPr lang="en-US" b="1" dirty="0" smtClean="0"/>
              <a:t>.*;</a:t>
            </a:r>
          </a:p>
          <a:p>
            <a:endParaRPr lang="en-US" b="1" dirty="0"/>
          </a:p>
          <a:p>
            <a:r>
              <a:rPr lang="en-US" b="1" dirty="0"/>
              <a:t>   /**</a:t>
            </a:r>
          </a:p>
          <a:p>
            <a:r>
              <a:rPr lang="en-US" b="1" dirty="0"/>
              <a:t>   * Server that executes a task specified in a Task object.</a:t>
            </a:r>
          </a:p>
          <a:p>
            <a:r>
              <a:rPr lang="en-US" b="1" dirty="0"/>
              <a:t>    */</a:t>
            </a:r>
          </a:p>
          <a:p>
            <a:r>
              <a:rPr lang="en-US" b="1" dirty="0"/>
              <a:t>   public class </a:t>
            </a:r>
            <a:r>
              <a:rPr lang="en-US" b="1" dirty="0" err="1"/>
              <a:t>ComputeEngine</a:t>
            </a:r>
            <a:r>
              <a:rPr lang="en-US" b="1" dirty="0"/>
              <a:t> extends </a:t>
            </a:r>
            <a:r>
              <a:rPr lang="en-US" b="1" dirty="0" err="1"/>
              <a:t>UnicastRemoteObject</a:t>
            </a:r>
            <a:endParaRPr lang="en-US" b="1" dirty="0"/>
          </a:p>
          <a:p>
            <a:r>
              <a:rPr lang="en-US" b="1" dirty="0"/>
              <a:t>     implements Compute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    public </a:t>
            </a:r>
            <a:r>
              <a:rPr lang="en-US" b="1" dirty="0" err="1"/>
              <a:t>ComputeEngine</a:t>
            </a:r>
            <a:r>
              <a:rPr lang="en-US" b="1" dirty="0"/>
              <a:t>() throws </a:t>
            </a:r>
            <a:r>
              <a:rPr lang="en-US" b="1" dirty="0" err="1"/>
              <a:t>RemoteException</a:t>
            </a:r>
            <a:r>
              <a:rPr lang="en-US" b="1" dirty="0"/>
              <a:t> {</a:t>
            </a:r>
          </a:p>
          <a:p>
            <a:r>
              <a:rPr lang="en-US" b="1" dirty="0"/>
              <a:t>       super();</a:t>
            </a:r>
          </a:p>
          <a:p>
            <a:r>
              <a:rPr lang="en-US" b="1" dirty="0"/>
              <a:t>  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7804614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2050970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Object </a:t>
            </a:r>
            <a:r>
              <a:rPr lang="en-US" b="1" dirty="0" err="1"/>
              <a:t>executeTask</a:t>
            </a:r>
            <a:r>
              <a:rPr lang="en-US" b="1" dirty="0"/>
              <a:t>(Task t) {</a:t>
            </a:r>
          </a:p>
          <a:p>
            <a:r>
              <a:rPr lang="en-US" b="1" dirty="0"/>
              <a:t>       return </a:t>
            </a:r>
            <a:r>
              <a:rPr lang="en-US" b="1" dirty="0" err="1"/>
              <a:t>t.execute</a:t>
            </a:r>
            <a:r>
              <a:rPr lang="en-US" b="1" dirty="0"/>
              <a:t>();</a:t>
            </a:r>
          </a:p>
          <a:p>
            <a:r>
              <a:rPr lang="en-US" b="1" dirty="0"/>
              <a:t>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  public static void main(String[] </a:t>
            </a:r>
            <a:r>
              <a:rPr lang="en-US" b="1" dirty="0" err="1"/>
              <a:t>args</a:t>
            </a:r>
            <a:r>
              <a:rPr lang="en-US" b="1" dirty="0"/>
              <a:t>)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      // Install a security manager!</a:t>
            </a:r>
          </a:p>
          <a:p>
            <a:r>
              <a:rPr lang="en-US" b="1" dirty="0"/>
              <a:t>       if (</a:t>
            </a:r>
            <a:r>
              <a:rPr lang="en-US" b="1" dirty="0" err="1"/>
              <a:t>System.getSecurityManager</a:t>
            </a:r>
            <a:r>
              <a:rPr lang="en-US" b="1" dirty="0"/>
              <a:t>() == null) {</a:t>
            </a:r>
          </a:p>
          <a:p>
            <a:r>
              <a:rPr lang="en-US" b="1" dirty="0"/>
              <a:t>         </a:t>
            </a:r>
            <a:r>
              <a:rPr lang="en-US" b="1" dirty="0" err="1"/>
              <a:t>System.setSecurityManager</a:t>
            </a:r>
            <a:r>
              <a:rPr lang="en-US" b="1" dirty="0"/>
              <a:t>(new </a:t>
            </a:r>
            <a:r>
              <a:rPr lang="en-US" b="1" dirty="0" err="1"/>
              <a:t>RMISecurityManager</a:t>
            </a:r>
            <a:r>
              <a:rPr lang="en-US" b="1" dirty="0"/>
              <a:t>());</a:t>
            </a:r>
          </a:p>
          <a:p>
            <a:r>
              <a:rPr lang="en-US" b="1" dirty="0"/>
              <a:t>  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    // Create the remote object.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// </a:t>
            </a:r>
            <a:r>
              <a:rPr lang="en-US" b="1" dirty="0"/>
              <a:t>Register the remote object as "Compute".</a:t>
            </a:r>
          </a:p>
          <a:p>
            <a:r>
              <a:rPr lang="en-US" b="1" dirty="0"/>
              <a:t>       String name = "</a:t>
            </a:r>
            <a:r>
              <a:rPr lang="en-US" b="1" dirty="0" err="1"/>
              <a:t>rmi</a:t>
            </a:r>
            <a:r>
              <a:rPr lang="en-US" b="1" dirty="0"/>
              <a:t>://</a:t>
            </a:r>
            <a:r>
              <a:rPr lang="en-US" b="1" dirty="0" err="1"/>
              <a:t>serverhost</a:t>
            </a:r>
            <a:r>
              <a:rPr lang="en-US" b="1" dirty="0"/>
              <a:t>/Compute";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8891273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2039937"/>
            <a:ext cx="78488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   try </a:t>
            </a:r>
            <a:r>
              <a:rPr lang="en-US" b="1" dirty="0"/>
              <a:t>{</a:t>
            </a:r>
          </a:p>
          <a:p>
            <a:r>
              <a:rPr lang="en-US" b="1" dirty="0"/>
              <a:t>         </a:t>
            </a:r>
            <a:r>
              <a:rPr lang="en-US" b="1" dirty="0"/>
              <a:t> Registry </a:t>
            </a:r>
            <a:r>
              <a:rPr lang="en-US" b="1" dirty="0" err="1"/>
              <a:t>reg</a:t>
            </a:r>
            <a:r>
              <a:rPr lang="en-US" b="1" dirty="0"/>
              <a:t> = </a:t>
            </a:r>
            <a:r>
              <a:rPr lang="en-US" b="1" dirty="0" err="1"/>
              <a:t>LocateRegistry.createRegistry</a:t>
            </a:r>
            <a:r>
              <a:rPr lang="en-US" b="1" dirty="0"/>
              <a:t>(1099);</a:t>
            </a:r>
          </a:p>
          <a:p>
            <a:r>
              <a:rPr lang="en-US" b="1" dirty="0"/>
              <a:t>            </a:t>
            </a:r>
            <a:r>
              <a:rPr lang="en-US" b="1" dirty="0" err="1"/>
              <a:t>reg.rebind</a:t>
            </a:r>
            <a:r>
              <a:rPr lang="en-US" b="1" dirty="0"/>
              <a:t>("</a:t>
            </a:r>
            <a:r>
              <a:rPr lang="en-US" b="1" dirty="0" err="1"/>
              <a:t>Compute",new</a:t>
            </a:r>
            <a:r>
              <a:rPr lang="en-US" b="1" dirty="0"/>
              <a:t> </a:t>
            </a:r>
            <a:r>
              <a:rPr lang="en-US" b="1" dirty="0" err="1"/>
              <a:t>ComputeEngine</a:t>
            </a:r>
            <a:r>
              <a:rPr lang="en-US" b="1" dirty="0"/>
              <a:t>());         </a:t>
            </a:r>
            <a:r>
              <a:rPr lang="en-US" b="1" dirty="0" smtClean="0"/>
              <a:t> 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    </a:t>
            </a:r>
            <a:r>
              <a:rPr lang="en-US" b="1" dirty="0" err="1" smtClean="0"/>
              <a:t>System.out.println</a:t>
            </a:r>
            <a:r>
              <a:rPr lang="en-US" b="1" dirty="0"/>
              <a:t>("</a:t>
            </a:r>
            <a:r>
              <a:rPr lang="en-US" b="1" dirty="0" err="1"/>
              <a:t>ComputeEngine</a:t>
            </a:r>
            <a:r>
              <a:rPr lang="en-US" b="1" dirty="0"/>
              <a:t> bound");</a:t>
            </a:r>
          </a:p>
          <a:p>
            <a:r>
              <a:rPr lang="en-US" b="1" dirty="0"/>
              <a:t>       }</a:t>
            </a:r>
          </a:p>
          <a:p>
            <a:r>
              <a:rPr lang="en-US" b="1" dirty="0"/>
              <a:t>       catch (Exception e) {</a:t>
            </a:r>
          </a:p>
          <a:p>
            <a:r>
              <a:rPr lang="en-US" b="1" dirty="0"/>
              <a:t>         </a:t>
            </a:r>
            <a:r>
              <a:rPr lang="en-US" b="1" dirty="0" err="1"/>
              <a:t>System.err.println</a:t>
            </a:r>
            <a:r>
              <a:rPr lang="en-US" b="1" dirty="0"/>
              <a:t>("</a:t>
            </a:r>
            <a:r>
              <a:rPr lang="en-US" b="1" dirty="0" err="1"/>
              <a:t>ComputeEngine</a:t>
            </a:r>
            <a:r>
              <a:rPr lang="en-US" b="1" dirty="0"/>
              <a:t> exception: " +</a:t>
            </a:r>
          </a:p>
          <a:p>
            <a:r>
              <a:rPr lang="en-US" b="1" dirty="0"/>
              <a:t>                             </a:t>
            </a:r>
            <a:r>
              <a:rPr lang="en-US" b="1" dirty="0" err="1"/>
              <a:t>e.getMessage</a:t>
            </a:r>
            <a:r>
              <a:rPr lang="en-US" b="1" dirty="0"/>
              <a:t>());</a:t>
            </a:r>
          </a:p>
          <a:p>
            <a:r>
              <a:rPr lang="en-US" b="1" dirty="0"/>
              <a:t>         </a:t>
            </a:r>
            <a:r>
              <a:rPr lang="en-US" b="1" dirty="0" err="1"/>
              <a:t>e.printStackTrace</a:t>
            </a:r>
            <a:r>
              <a:rPr lang="en-US" b="1" dirty="0"/>
              <a:t>();</a:t>
            </a:r>
          </a:p>
          <a:p>
            <a:r>
              <a:rPr lang="en-US" b="1" dirty="0"/>
              <a:t>       }</a:t>
            </a:r>
          </a:p>
          <a:p>
            <a:r>
              <a:rPr lang="en-US" b="1" dirty="0"/>
              <a:t>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2082570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клиента, отправящ запитване към сървъра да изчисли </a:t>
            </a:r>
            <a:r>
              <a:rPr lang="en-US" dirty="0" smtClean="0"/>
              <a:t>pi</a:t>
            </a:r>
            <a:r>
              <a:rPr lang="en-US" dirty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2904033"/>
            <a:ext cx="77768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  package </a:t>
            </a:r>
            <a:r>
              <a:rPr lang="en-US" b="1" dirty="0"/>
              <a:t>client</a:t>
            </a:r>
            <a:r>
              <a:rPr lang="en-US" b="1" dirty="0" smtClean="0"/>
              <a:t>;</a:t>
            </a:r>
          </a:p>
          <a:p>
            <a:endParaRPr lang="en-US" b="1" dirty="0"/>
          </a:p>
          <a:p>
            <a:r>
              <a:rPr lang="en-US" b="1" dirty="0"/>
              <a:t>   import </a:t>
            </a:r>
            <a:r>
              <a:rPr lang="en-US" b="1" dirty="0" err="1"/>
              <a:t>java.rmi</a:t>
            </a:r>
            <a:r>
              <a:rPr lang="en-US" b="1" dirty="0"/>
              <a:t>.*;</a:t>
            </a:r>
          </a:p>
          <a:p>
            <a:r>
              <a:rPr lang="en-US" b="1" dirty="0"/>
              <a:t>   import </a:t>
            </a:r>
            <a:r>
              <a:rPr lang="en-US" b="1" dirty="0" err="1"/>
              <a:t>java.math</a:t>
            </a:r>
            <a:r>
              <a:rPr lang="en-US" b="1" dirty="0"/>
              <a:t>.*;</a:t>
            </a:r>
          </a:p>
          <a:p>
            <a:r>
              <a:rPr lang="en-US" b="1" dirty="0"/>
              <a:t>   import compute</a:t>
            </a:r>
            <a:r>
              <a:rPr lang="en-US" b="1" dirty="0" smtClean="0"/>
              <a:t>.*;</a:t>
            </a:r>
          </a:p>
          <a:p>
            <a:endParaRPr lang="en-US" b="1" dirty="0"/>
          </a:p>
          <a:p>
            <a:r>
              <a:rPr lang="en-US" b="1" dirty="0"/>
              <a:t>   /**</a:t>
            </a:r>
          </a:p>
          <a:p>
            <a:r>
              <a:rPr lang="en-US" b="1" dirty="0"/>
              <a:t>   * Client that asks the Generic Compute Server to compute pi.</a:t>
            </a:r>
          </a:p>
          <a:p>
            <a:r>
              <a:rPr lang="en-US" b="1" dirty="0"/>
              <a:t>    * The first command-line argument is the server hostname.</a:t>
            </a:r>
          </a:p>
          <a:p>
            <a:r>
              <a:rPr lang="en-US" b="1" dirty="0"/>
              <a:t>    * The second command-line argument is the number of required</a:t>
            </a:r>
          </a:p>
          <a:p>
            <a:r>
              <a:rPr lang="en-US" b="1" dirty="0"/>
              <a:t>    * digits after the decimal point for the computation.</a:t>
            </a:r>
          </a:p>
          <a:p>
            <a:r>
              <a:rPr lang="en-US" b="1" dirty="0"/>
              <a:t>    */</a:t>
            </a:r>
          </a:p>
          <a:p>
            <a:r>
              <a:rPr lang="en-US" b="1" dirty="0"/>
              <a:t>   public class </a:t>
            </a:r>
            <a:r>
              <a:rPr lang="en-US" b="1" dirty="0" err="1"/>
              <a:t>ComputePi</a:t>
            </a:r>
            <a:r>
              <a:rPr lang="en-US" b="1" dirty="0"/>
              <a:t> {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40532674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1917987"/>
            <a:ext cx="76328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static void main(String </a:t>
            </a:r>
            <a:r>
              <a:rPr lang="en-US" b="1" dirty="0" err="1"/>
              <a:t>args</a:t>
            </a:r>
            <a:r>
              <a:rPr lang="en-US" b="1" dirty="0"/>
              <a:t>[])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      try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        </a:t>
            </a:r>
            <a:r>
              <a:rPr lang="en-US" b="1" dirty="0"/>
              <a:t> Registry </a:t>
            </a:r>
            <a:r>
              <a:rPr lang="en-US" b="1" dirty="0" err="1"/>
              <a:t>reg</a:t>
            </a:r>
            <a:r>
              <a:rPr lang="en-US" b="1" dirty="0"/>
              <a:t> = </a:t>
            </a:r>
            <a:r>
              <a:rPr lang="en-US" b="1" dirty="0" err="1"/>
              <a:t>LocateRegistry.getRegistry</a:t>
            </a:r>
            <a:r>
              <a:rPr lang="en-US" b="1" dirty="0"/>
              <a:t>(</a:t>
            </a:r>
            <a:r>
              <a:rPr lang="en-US" b="1" dirty="0" err="1"/>
              <a:t>args</a:t>
            </a:r>
            <a:r>
              <a:rPr lang="en-US" b="1" dirty="0"/>
              <a:t>[0], 1099);</a:t>
            </a:r>
          </a:p>
          <a:p>
            <a:r>
              <a:rPr lang="en-US" b="1" dirty="0"/>
              <a:t>           Compute comp = (Compute)</a:t>
            </a:r>
            <a:r>
              <a:rPr lang="en-US" b="1" dirty="0" err="1"/>
              <a:t>reg.lookup</a:t>
            </a:r>
            <a:r>
              <a:rPr lang="en-US" b="1" dirty="0"/>
              <a:t>("Compute</a:t>
            </a:r>
            <a:r>
              <a:rPr lang="en-US" b="1" dirty="0" smtClean="0"/>
              <a:t>");</a:t>
            </a:r>
          </a:p>
          <a:p>
            <a:endParaRPr lang="en-US" b="1" dirty="0"/>
          </a:p>
          <a:p>
            <a:r>
              <a:rPr lang="en-US" b="1" dirty="0"/>
              <a:t>         // Create a Task object.</a:t>
            </a:r>
          </a:p>
          <a:p>
            <a:r>
              <a:rPr lang="en-US" b="1" dirty="0"/>
              <a:t>         Pi task = new Pi(</a:t>
            </a:r>
            <a:r>
              <a:rPr lang="en-US" b="1" dirty="0" err="1"/>
              <a:t>Integer.parseInt</a:t>
            </a:r>
            <a:r>
              <a:rPr lang="en-US" b="1" dirty="0"/>
              <a:t>(</a:t>
            </a:r>
            <a:r>
              <a:rPr lang="en-US" b="1" dirty="0" err="1"/>
              <a:t>args</a:t>
            </a:r>
            <a:r>
              <a:rPr lang="en-US" b="1" dirty="0"/>
              <a:t>[1]));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7347221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27584" y="2028904"/>
            <a:ext cx="77048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       // </a:t>
            </a:r>
            <a:r>
              <a:rPr lang="en-US" b="1" dirty="0"/>
              <a:t>Ask the server to perform the computation.</a:t>
            </a:r>
          </a:p>
          <a:p>
            <a:r>
              <a:rPr lang="en-US" b="1" dirty="0"/>
              <a:t>         </a:t>
            </a:r>
            <a:r>
              <a:rPr lang="en-US" b="1" dirty="0" err="1"/>
              <a:t>BigDecimal</a:t>
            </a:r>
            <a:r>
              <a:rPr lang="en-US" b="1" dirty="0"/>
              <a:t> pi = </a:t>
            </a:r>
            <a:r>
              <a:rPr lang="en-US" b="1" dirty="0" err="1" smtClean="0"/>
              <a:t>BigDecimal</a:t>
            </a:r>
            <a:r>
              <a:rPr lang="en-US" b="1" dirty="0" err="1" smtClean="0"/>
              <a:t>.valueOf</a:t>
            </a:r>
            <a:r>
              <a:rPr lang="en-US" b="1" dirty="0" smtClean="0"/>
              <a:t>((double)</a:t>
            </a:r>
            <a:r>
              <a:rPr lang="en-US" b="1" dirty="0" err="1" smtClean="0"/>
              <a:t>comp.executeTask</a:t>
            </a:r>
            <a:r>
              <a:rPr lang="en-US" b="1" dirty="0" smtClean="0"/>
              <a:t>(task</a:t>
            </a:r>
            <a:r>
              <a:rPr lang="en-US" b="1" dirty="0"/>
              <a:t>));</a:t>
            </a:r>
          </a:p>
          <a:p>
            <a:r>
              <a:rPr lang="en-US" b="1" dirty="0"/>
              <a:t>         </a:t>
            </a:r>
            <a:r>
              <a:rPr lang="en-US" b="1" dirty="0" err="1"/>
              <a:t>System.out.println</a:t>
            </a:r>
            <a:r>
              <a:rPr lang="en-US" b="1" dirty="0"/>
              <a:t>(pi);</a:t>
            </a:r>
          </a:p>
          <a:p>
            <a:r>
              <a:rPr lang="en-US" b="1" dirty="0"/>
              <a:t>       }</a:t>
            </a:r>
          </a:p>
          <a:p>
            <a:r>
              <a:rPr lang="en-US" b="1" dirty="0"/>
              <a:t>       catch (Exception e) {</a:t>
            </a:r>
          </a:p>
          <a:p>
            <a:r>
              <a:rPr lang="en-US" b="1" dirty="0"/>
              <a:t>         </a:t>
            </a:r>
            <a:r>
              <a:rPr lang="en-US" b="1" dirty="0" err="1"/>
              <a:t>System.err.println</a:t>
            </a:r>
            <a:r>
              <a:rPr lang="en-US" b="1" dirty="0"/>
              <a:t>("</a:t>
            </a:r>
            <a:r>
              <a:rPr lang="en-US" b="1" dirty="0" err="1"/>
              <a:t>ComputePi</a:t>
            </a:r>
            <a:r>
              <a:rPr lang="en-US" b="1" dirty="0"/>
              <a:t> exception: " +</a:t>
            </a:r>
          </a:p>
          <a:p>
            <a:r>
              <a:rPr lang="en-US" b="1" dirty="0"/>
              <a:t>                            </a:t>
            </a:r>
            <a:r>
              <a:rPr lang="en-US" b="1" dirty="0" err="1"/>
              <a:t>e.getMessage</a:t>
            </a:r>
            <a:r>
              <a:rPr lang="en-US" b="1" dirty="0"/>
              <a:t>());</a:t>
            </a:r>
          </a:p>
          <a:p>
            <a:r>
              <a:rPr lang="en-US" b="1" dirty="0"/>
              <a:t>         </a:t>
            </a:r>
            <a:r>
              <a:rPr lang="en-US" b="1" dirty="0" err="1"/>
              <a:t>e.printStackTrace</a:t>
            </a:r>
            <a:r>
              <a:rPr lang="en-US" b="1" dirty="0"/>
              <a:t>();</a:t>
            </a:r>
          </a:p>
          <a:p>
            <a:r>
              <a:rPr lang="en-US" b="1" dirty="0"/>
              <a:t>       }</a:t>
            </a:r>
          </a:p>
          <a:p>
            <a:r>
              <a:rPr lang="en-US" b="1" dirty="0"/>
              <a:t>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44529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част от класа </a:t>
            </a:r>
            <a:r>
              <a:rPr lang="en-US" dirty="0" smtClean="0"/>
              <a:t>Pi</a:t>
            </a:r>
            <a:r>
              <a:rPr lang="bg-BG" dirty="0" smtClean="0"/>
              <a:t>, използван в клиента: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2638067"/>
            <a:ext cx="59584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</a:t>
            </a:r>
            <a:r>
              <a:rPr lang="en-US" b="1" dirty="0"/>
              <a:t>package client;</a:t>
            </a:r>
          </a:p>
          <a:p>
            <a:r>
              <a:rPr lang="en-US" b="1" dirty="0"/>
              <a:t>   import compute.*;</a:t>
            </a:r>
          </a:p>
          <a:p>
            <a:r>
              <a:rPr lang="en-US" b="1" dirty="0"/>
              <a:t>   import </a:t>
            </a:r>
            <a:r>
              <a:rPr lang="en-US" b="1" dirty="0" err="1"/>
              <a:t>java.math</a:t>
            </a:r>
            <a:r>
              <a:rPr lang="en-US" b="1" dirty="0" smtClean="0"/>
              <a:t>.*;</a:t>
            </a:r>
          </a:p>
          <a:p>
            <a:endParaRPr lang="en-US" b="1" dirty="0"/>
          </a:p>
          <a:p>
            <a:r>
              <a:rPr lang="en-US" b="1" dirty="0"/>
              <a:t>   public class Pi implements Task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    private </a:t>
            </a:r>
            <a:r>
              <a:rPr lang="en-US" b="1" dirty="0" err="1"/>
              <a:t>int</a:t>
            </a:r>
            <a:r>
              <a:rPr lang="en-US" b="1" dirty="0"/>
              <a:t> digits</a:t>
            </a:r>
            <a:r>
              <a:rPr lang="en-US" b="1" dirty="0" smtClean="0"/>
              <a:t>;</a:t>
            </a:r>
          </a:p>
          <a:p>
            <a:endParaRPr lang="en-US" b="1" dirty="0"/>
          </a:p>
          <a:p>
            <a:r>
              <a:rPr lang="en-US" b="1" dirty="0"/>
              <a:t>     public Pi(</a:t>
            </a:r>
            <a:r>
              <a:rPr lang="en-US" b="1" dirty="0" err="1"/>
              <a:t>int</a:t>
            </a:r>
            <a:r>
              <a:rPr lang="en-US" b="1" dirty="0"/>
              <a:t> digits) {</a:t>
            </a:r>
            <a:r>
              <a:rPr lang="en-US" b="1" dirty="0" err="1"/>
              <a:t>this.digits</a:t>
            </a:r>
            <a:r>
              <a:rPr lang="en-US" b="1" dirty="0"/>
              <a:t> = digits</a:t>
            </a:r>
            <a:r>
              <a:rPr lang="en-US" b="1" dirty="0" smtClean="0"/>
              <a:t>;}</a:t>
            </a:r>
          </a:p>
          <a:p>
            <a:endParaRPr lang="en-US" b="1" dirty="0"/>
          </a:p>
          <a:p>
            <a:r>
              <a:rPr lang="en-US" b="1" dirty="0"/>
              <a:t>     public Object execute() {</a:t>
            </a:r>
          </a:p>
          <a:p>
            <a:r>
              <a:rPr lang="en-US" b="1" dirty="0"/>
              <a:t>       // Pi calculation code goes here!</a:t>
            </a:r>
          </a:p>
          <a:p>
            <a:r>
              <a:rPr lang="en-US" b="1" dirty="0"/>
              <a:t>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968008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Client-Server Programming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Спазването на всички детайли в извикването на </a:t>
            </a:r>
            <a:r>
              <a:rPr lang="en-US" dirty="0" smtClean="0"/>
              <a:t>socket </a:t>
            </a:r>
            <a:r>
              <a:rPr lang="en-US" dirty="0"/>
              <a:t>library </a:t>
            </a:r>
            <a:r>
              <a:rPr lang="bg-BG" dirty="0" smtClean="0"/>
              <a:t>е трудно.</a:t>
            </a:r>
            <a:endParaRPr lang="en-US" dirty="0"/>
          </a:p>
          <a:p>
            <a:r>
              <a:rPr lang="bg-BG" dirty="0" smtClean="0"/>
              <a:t>За улеснение използваме </a:t>
            </a:r>
            <a:r>
              <a:rPr lang="en-US" dirty="0" smtClean="0"/>
              <a:t>java.net package</a:t>
            </a:r>
            <a:r>
              <a:rPr lang="bg-BG" dirty="0" smtClean="0"/>
              <a:t>, предоставящ класове на абстрактно ниво като по този начин скрива много от детайлите на </a:t>
            </a:r>
            <a:r>
              <a:rPr lang="en-US" dirty="0" smtClean="0"/>
              <a:t>socket-level programming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335967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24038"/>
            <a:ext cx="7386388" cy="3693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78138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bg-BG" dirty="0" smtClean="0"/>
              <a:t>Следва създаване на приложението. Ето създаване на </a:t>
            </a:r>
            <a:r>
              <a:rPr lang="en-US" dirty="0" smtClean="0"/>
              <a:t>jar file </a:t>
            </a:r>
            <a:r>
              <a:rPr lang="bg-BG" dirty="0" smtClean="0"/>
              <a:t>от интерфейсните класове: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bg-BG" dirty="0" smtClean="0"/>
              <a:t>Следва създаване на сървърните класове:</a:t>
            </a:r>
            <a:endParaRPr lang="en-US" dirty="0"/>
          </a:p>
          <a:p>
            <a:pPr lvl="1"/>
            <a:r>
              <a:rPr lang="bg-BG" dirty="0" smtClean="0"/>
              <a:t>Нека програмистът на </a:t>
            </a:r>
            <a:r>
              <a:rPr lang="en-US" dirty="0" err="1" smtClean="0"/>
              <a:t>ComputeEngine</a:t>
            </a:r>
            <a:r>
              <a:rPr lang="en-US" dirty="0" smtClean="0"/>
              <a:t> </a:t>
            </a:r>
            <a:r>
              <a:rPr lang="en-US" dirty="0"/>
              <a:t>class, </a:t>
            </a:r>
            <a:r>
              <a:rPr lang="bg-BG" dirty="0" smtClean="0"/>
              <a:t>е поставил </a:t>
            </a:r>
            <a:r>
              <a:rPr lang="en-US" dirty="0" smtClean="0"/>
              <a:t>ComputeEngine.java </a:t>
            </a:r>
            <a:r>
              <a:rPr lang="bg-BG" dirty="0" smtClean="0"/>
              <a:t>в папка </a:t>
            </a:r>
            <a:r>
              <a:rPr lang="en-US" dirty="0" smtClean="0"/>
              <a:t>/</a:t>
            </a:r>
            <a:r>
              <a:rPr lang="en-US" dirty="0"/>
              <a:t>home/</a:t>
            </a:r>
            <a:r>
              <a:rPr lang="en-US" dirty="0" err="1"/>
              <a:t>ann</a:t>
            </a:r>
            <a:r>
              <a:rPr lang="en-US" dirty="0"/>
              <a:t>/</a:t>
            </a:r>
            <a:r>
              <a:rPr lang="en-US" dirty="0" err="1"/>
              <a:t>src</a:t>
            </a:r>
            <a:r>
              <a:rPr lang="en-US" dirty="0"/>
              <a:t>/engine </a:t>
            </a:r>
            <a:r>
              <a:rPr lang="bg-BG" dirty="0" smtClean="0"/>
              <a:t>и е поставил </a:t>
            </a:r>
            <a:r>
              <a:rPr lang="en-US" dirty="0" smtClean="0"/>
              <a:t>class </a:t>
            </a:r>
            <a:r>
              <a:rPr lang="en-US" dirty="0"/>
              <a:t>files </a:t>
            </a:r>
            <a:r>
              <a:rPr lang="bg-BG" dirty="0" smtClean="0"/>
              <a:t>за клиента в поддиректория на </a:t>
            </a:r>
            <a:r>
              <a:rPr lang="en-US" dirty="0" err="1" smtClean="0"/>
              <a:t>public_html</a:t>
            </a:r>
            <a:r>
              <a:rPr lang="en-US" dirty="0" smtClean="0"/>
              <a:t> </a:t>
            </a:r>
            <a:r>
              <a:rPr lang="bg-BG" dirty="0" smtClean="0"/>
              <a:t>папка:</a:t>
            </a:r>
            <a:r>
              <a:rPr lang="en-US" dirty="0" smtClean="0"/>
              <a:t> </a:t>
            </a:r>
            <a:r>
              <a:rPr lang="en-US" dirty="0"/>
              <a:t>/home/</a:t>
            </a:r>
            <a:r>
              <a:rPr lang="en-US" dirty="0" err="1"/>
              <a:t>ann</a:t>
            </a:r>
            <a:r>
              <a:rPr lang="en-US" dirty="0"/>
              <a:t>/</a:t>
            </a:r>
            <a:r>
              <a:rPr lang="en-US" dirty="0" err="1"/>
              <a:t>public_html</a:t>
            </a:r>
            <a:r>
              <a:rPr lang="en-US" dirty="0"/>
              <a:t>/classes.  </a:t>
            </a:r>
            <a:r>
              <a:rPr lang="bg-BG" dirty="0" smtClean="0"/>
              <a:t>Нека допуснем, че </a:t>
            </a:r>
            <a:r>
              <a:rPr lang="en-US" dirty="0" smtClean="0"/>
              <a:t>compute.jar </a:t>
            </a:r>
            <a:r>
              <a:rPr lang="bg-BG" dirty="0" smtClean="0"/>
              <a:t>файл се намира в папка</a:t>
            </a:r>
            <a:r>
              <a:rPr lang="en-US" dirty="0" smtClean="0"/>
              <a:t> /</a:t>
            </a:r>
            <a:r>
              <a:rPr lang="en-US" dirty="0"/>
              <a:t>home/</a:t>
            </a:r>
            <a:r>
              <a:rPr lang="en-US" dirty="0" err="1"/>
              <a:t>ann</a:t>
            </a:r>
            <a:r>
              <a:rPr lang="en-US" dirty="0"/>
              <a:t>/</a:t>
            </a:r>
            <a:r>
              <a:rPr lang="en-US" dirty="0" err="1"/>
              <a:t>public_html</a:t>
            </a:r>
            <a:r>
              <a:rPr lang="en-US" dirty="0"/>
              <a:t>/classes. </a:t>
            </a:r>
            <a:r>
              <a:rPr lang="bg-BG" dirty="0" smtClean="0"/>
              <a:t>За да се компилира </a:t>
            </a:r>
            <a:r>
              <a:rPr lang="en-US" dirty="0" err="1" smtClean="0"/>
              <a:t>ComputeEngine</a:t>
            </a:r>
            <a:r>
              <a:rPr lang="en-US" dirty="0" smtClean="0"/>
              <a:t> </a:t>
            </a:r>
            <a:r>
              <a:rPr lang="en-US" dirty="0"/>
              <a:t>class, </a:t>
            </a:r>
            <a:r>
              <a:rPr lang="en-US" dirty="0" smtClean="0"/>
              <a:t>class </a:t>
            </a:r>
            <a:r>
              <a:rPr lang="en-US" dirty="0"/>
              <a:t>path </a:t>
            </a:r>
            <a:r>
              <a:rPr lang="bg-BG" dirty="0" smtClean="0"/>
              <a:t>трябва да включва </a:t>
            </a:r>
            <a:r>
              <a:rPr lang="en-US" dirty="0" smtClean="0"/>
              <a:t>compute.jar </a:t>
            </a:r>
            <a:r>
              <a:rPr lang="bg-BG" dirty="0" smtClean="0"/>
              <a:t>файл и </a:t>
            </a:r>
            <a:r>
              <a:rPr lang="en-US" dirty="0" smtClean="0"/>
              <a:t>source </a:t>
            </a:r>
            <a:r>
              <a:rPr lang="bg-BG" dirty="0" smtClean="0"/>
              <a:t>директорията</a:t>
            </a:r>
            <a:r>
              <a:rPr lang="en-US" dirty="0" smtClean="0"/>
              <a:t>.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259632" y="244469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cd </a:t>
            </a:r>
            <a:r>
              <a:rPr lang="en-US" b="1" dirty="0">
                <a:solidFill>
                  <a:srgbClr val="FF0000"/>
                </a:solidFill>
              </a:rPr>
              <a:t>/home/</a:t>
            </a:r>
            <a:r>
              <a:rPr lang="en-US" b="1" dirty="0" err="1">
                <a:solidFill>
                  <a:srgbClr val="FF0000"/>
                </a:solidFill>
              </a:rPr>
              <a:t>waldo</a:t>
            </a:r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en-US" b="1" dirty="0" err="1">
                <a:solidFill>
                  <a:srgbClr val="FF0000"/>
                </a:solidFill>
              </a:rPr>
              <a:t>src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   </a:t>
            </a:r>
            <a:r>
              <a:rPr lang="en-US" b="1" dirty="0" err="1">
                <a:solidFill>
                  <a:srgbClr val="FF0000"/>
                </a:solidFill>
              </a:rPr>
              <a:t>javac</a:t>
            </a:r>
            <a:r>
              <a:rPr lang="en-US" b="1" dirty="0">
                <a:solidFill>
                  <a:srgbClr val="FF0000"/>
                </a:solidFill>
              </a:rPr>
              <a:t> compute/Compute.java</a:t>
            </a:r>
          </a:p>
          <a:p>
            <a:r>
              <a:rPr lang="en-US" b="1" dirty="0">
                <a:solidFill>
                  <a:srgbClr val="FF0000"/>
                </a:solidFill>
              </a:rPr>
              <a:t>    </a:t>
            </a:r>
            <a:r>
              <a:rPr lang="en-US" b="1" dirty="0" err="1">
                <a:solidFill>
                  <a:srgbClr val="FF0000"/>
                </a:solidFill>
              </a:rPr>
              <a:t>javac</a:t>
            </a:r>
            <a:r>
              <a:rPr lang="en-US" b="1" dirty="0">
                <a:solidFill>
                  <a:srgbClr val="FF0000"/>
                </a:solidFill>
              </a:rPr>
              <a:t> compute/Task.java</a:t>
            </a:r>
          </a:p>
          <a:p>
            <a:r>
              <a:rPr lang="en-US" b="1" dirty="0">
                <a:solidFill>
                  <a:srgbClr val="FF0000"/>
                </a:solidFill>
              </a:rPr>
              <a:t>    jar </a:t>
            </a:r>
            <a:r>
              <a:rPr lang="en-US" b="1" dirty="0" err="1">
                <a:solidFill>
                  <a:srgbClr val="FF0000"/>
                </a:solidFill>
              </a:rPr>
              <a:t>cvf</a:t>
            </a:r>
            <a:r>
              <a:rPr lang="en-US" b="1" dirty="0">
                <a:solidFill>
                  <a:srgbClr val="FF0000"/>
                </a:solidFill>
              </a:rPr>
              <a:t> compute.jar compute/*.class</a:t>
            </a:r>
            <a:endParaRPr lang="bg-BG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3284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bg-BG" dirty="0" smtClean="0"/>
              <a:t>Опцията </a:t>
            </a:r>
            <a:r>
              <a:rPr lang="en-US" dirty="0" smtClean="0"/>
              <a:t>-</a:t>
            </a:r>
            <a:r>
              <a:rPr lang="en-US" dirty="0"/>
              <a:t>d </a:t>
            </a:r>
            <a:r>
              <a:rPr lang="bg-BG" dirty="0" smtClean="0"/>
              <a:t>на </a:t>
            </a:r>
            <a:r>
              <a:rPr lang="en-US" dirty="0" err="1" smtClean="0"/>
              <a:t>rmic</a:t>
            </a:r>
            <a:r>
              <a:rPr lang="en-US" dirty="0" smtClean="0"/>
              <a:t> </a:t>
            </a:r>
            <a:r>
              <a:rPr lang="bg-BG" dirty="0" smtClean="0"/>
              <a:t>компилатора задава директорията на </a:t>
            </a:r>
            <a:r>
              <a:rPr lang="en-US" dirty="0" smtClean="0"/>
              <a:t>class </a:t>
            </a:r>
            <a:r>
              <a:rPr lang="bg-BG" dirty="0" smtClean="0"/>
              <a:t>файловете</a:t>
            </a:r>
            <a:r>
              <a:rPr lang="en-US" dirty="0" smtClean="0"/>
              <a:t>, </a:t>
            </a:r>
            <a:r>
              <a:rPr lang="en-US" dirty="0" err="1" smtClean="0"/>
              <a:t>ComputeEngine_Stub</a:t>
            </a:r>
            <a:r>
              <a:rPr lang="en-US" dirty="0" smtClean="0"/>
              <a:t> </a:t>
            </a:r>
            <a:r>
              <a:rPr lang="bg-BG" dirty="0" smtClean="0"/>
              <a:t>и </a:t>
            </a:r>
            <a:r>
              <a:rPr lang="en-US" dirty="0" err="1" smtClean="0"/>
              <a:t>ComputeEngine_Skel</a:t>
            </a:r>
            <a:r>
              <a:rPr lang="bg-BG" dirty="0" smtClean="0"/>
              <a:t> (в примера </a:t>
            </a:r>
            <a:r>
              <a:rPr lang="en-US" dirty="0" smtClean="0"/>
              <a:t>/home/</a:t>
            </a:r>
            <a:r>
              <a:rPr lang="en-US" dirty="0" err="1" smtClean="0"/>
              <a:t>ann</a:t>
            </a:r>
            <a:r>
              <a:rPr lang="en-US" dirty="0" smtClean="0"/>
              <a:t>/</a:t>
            </a:r>
            <a:r>
              <a:rPr lang="en-US" dirty="0" err="1" smtClean="0"/>
              <a:t>src</a:t>
            </a:r>
            <a:r>
              <a:rPr lang="en-US" dirty="0" smtClean="0"/>
              <a:t>/engine</a:t>
            </a:r>
            <a:r>
              <a:rPr lang="bg-BG" dirty="0" smtClean="0"/>
              <a:t>)</a:t>
            </a:r>
            <a:r>
              <a:rPr lang="en-US" dirty="0" smtClean="0"/>
              <a:t>. </a:t>
            </a:r>
            <a:r>
              <a:rPr lang="bg-BG" dirty="0" smtClean="0"/>
              <a:t>Трябва да се разреши достъпа през мрежата на </a:t>
            </a:r>
            <a:r>
              <a:rPr lang="en-US" dirty="0" smtClean="0"/>
              <a:t>stubs </a:t>
            </a:r>
            <a:r>
              <a:rPr lang="bg-BG" dirty="0" smtClean="0"/>
              <a:t>и </a:t>
            </a:r>
            <a:r>
              <a:rPr lang="en-US" dirty="0" smtClean="0"/>
              <a:t>skeletons</a:t>
            </a:r>
            <a:r>
              <a:rPr lang="bg-BG" dirty="0" smtClean="0"/>
              <a:t>. Затова трябва да се копират </a:t>
            </a:r>
            <a:r>
              <a:rPr lang="en-US" dirty="0" smtClean="0"/>
              <a:t>stub </a:t>
            </a:r>
            <a:r>
              <a:rPr lang="bg-BG" dirty="0" smtClean="0"/>
              <a:t>и </a:t>
            </a:r>
            <a:r>
              <a:rPr lang="en-US" dirty="0" smtClean="0"/>
              <a:t>skeleton </a:t>
            </a:r>
            <a:r>
              <a:rPr lang="en-US" dirty="0"/>
              <a:t>class </a:t>
            </a:r>
            <a:r>
              <a:rPr lang="bg-BG" dirty="0" smtClean="0"/>
              <a:t>в папка</a:t>
            </a:r>
            <a:r>
              <a:rPr lang="en-US" dirty="0" smtClean="0"/>
              <a:t> </a:t>
            </a:r>
            <a:r>
              <a:rPr lang="en-US" dirty="0" err="1" smtClean="0"/>
              <a:t>public_html</a:t>
            </a:r>
            <a:r>
              <a:rPr lang="en-US" dirty="0" smtClean="0"/>
              <a:t>/classes 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71600" y="1696740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setenv</a:t>
            </a:r>
            <a:r>
              <a:rPr lang="en-US" b="1" dirty="0">
                <a:solidFill>
                  <a:srgbClr val="FF0000"/>
                </a:solidFill>
              </a:rPr>
              <a:t> CLASSPATH</a:t>
            </a:r>
          </a:p>
          <a:p>
            <a:r>
              <a:rPr lang="en-US" b="1" dirty="0">
                <a:solidFill>
                  <a:srgbClr val="FF0000"/>
                </a:solidFill>
              </a:rPr>
              <a:t>      /home/</a:t>
            </a:r>
            <a:r>
              <a:rPr lang="en-US" b="1" dirty="0" err="1">
                <a:solidFill>
                  <a:srgbClr val="FF0000"/>
                </a:solidFill>
              </a:rPr>
              <a:t>ann</a:t>
            </a:r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en-US" b="1" dirty="0" err="1">
                <a:solidFill>
                  <a:srgbClr val="FF0000"/>
                </a:solidFill>
              </a:rPr>
              <a:t>src</a:t>
            </a:r>
            <a:r>
              <a:rPr lang="en-US" b="1" dirty="0">
                <a:solidFill>
                  <a:srgbClr val="FF0000"/>
                </a:solidFill>
              </a:rPr>
              <a:t>:/home/</a:t>
            </a:r>
            <a:r>
              <a:rPr lang="en-US" b="1" dirty="0" err="1">
                <a:solidFill>
                  <a:srgbClr val="FF0000"/>
                </a:solidFill>
              </a:rPr>
              <a:t>ann</a:t>
            </a:r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en-US" b="1" dirty="0" err="1">
                <a:solidFill>
                  <a:srgbClr val="FF0000"/>
                </a:solidFill>
              </a:rPr>
              <a:t>public_html</a:t>
            </a:r>
            <a:r>
              <a:rPr lang="en-US" b="1" dirty="0">
                <a:solidFill>
                  <a:srgbClr val="FF0000"/>
                </a:solidFill>
              </a:rPr>
              <a:t>/classes/compute.jar</a:t>
            </a:r>
          </a:p>
          <a:p>
            <a:r>
              <a:rPr lang="en-US" b="1" dirty="0">
                <a:solidFill>
                  <a:srgbClr val="FF0000"/>
                </a:solidFill>
              </a:rPr>
              <a:t>    cd /home/</a:t>
            </a:r>
            <a:r>
              <a:rPr lang="en-US" b="1" dirty="0" err="1">
                <a:solidFill>
                  <a:srgbClr val="FF0000"/>
                </a:solidFill>
              </a:rPr>
              <a:t>ann</a:t>
            </a:r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en-US" b="1" dirty="0" err="1">
                <a:solidFill>
                  <a:srgbClr val="FF0000"/>
                </a:solidFill>
              </a:rPr>
              <a:t>src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   </a:t>
            </a:r>
            <a:r>
              <a:rPr lang="en-US" b="1" dirty="0" err="1">
                <a:solidFill>
                  <a:srgbClr val="FF0000"/>
                </a:solidFill>
              </a:rPr>
              <a:t>javac</a:t>
            </a:r>
            <a:r>
              <a:rPr lang="en-US" b="1" dirty="0">
                <a:solidFill>
                  <a:srgbClr val="FF0000"/>
                </a:solidFill>
              </a:rPr>
              <a:t> engine/ComputeEngine.java</a:t>
            </a:r>
          </a:p>
          <a:p>
            <a:r>
              <a:rPr lang="en-US" b="1" dirty="0">
                <a:solidFill>
                  <a:srgbClr val="FF0000"/>
                </a:solidFill>
              </a:rPr>
              <a:t>    </a:t>
            </a:r>
            <a:r>
              <a:rPr lang="en-US" b="1" dirty="0" err="1">
                <a:solidFill>
                  <a:srgbClr val="FF0000"/>
                </a:solidFill>
              </a:rPr>
              <a:t>rmic</a:t>
            </a:r>
            <a:r>
              <a:rPr lang="en-US" b="1" dirty="0">
                <a:solidFill>
                  <a:srgbClr val="FF0000"/>
                </a:solidFill>
              </a:rPr>
              <a:t> -d . </a:t>
            </a:r>
            <a:r>
              <a:rPr lang="en-US" b="1" dirty="0" err="1">
                <a:solidFill>
                  <a:srgbClr val="FF0000"/>
                </a:solidFill>
              </a:rPr>
              <a:t>engine.ComputeEngine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   </a:t>
            </a:r>
            <a:r>
              <a:rPr lang="en-US" b="1" dirty="0" err="1">
                <a:solidFill>
                  <a:srgbClr val="FF0000"/>
                </a:solidFill>
              </a:rPr>
              <a:t>mkdir</a:t>
            </a:r>
            <a:r>
              <a:rPr lang="en-US" b="1" dirty="0">
                <a:solidFill>
                  <a:srgbClr val="FF0000"/>
                </a:solidFill>
              </a:rPr>
              <a:t> /home/</a:t>
            </a:r>
            <a:r>
              <a:rPr lang="en-US" b="1" dirty="0" err="1">
                <a:solidFill>
                  <a:srgbClr val="FF0000"/>
                </a:solidFill>
              </a:rPr>
              <a:t>ann</a:t>
            </a:r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en-US" b="1" dirty="0" err="1">
                <a:solidFill>
                  <a:srgbClr val="FF0000"/>
                </a:solidFill>
              </a:rPr>
              <a:t>public_html</a:t>
            </a:r>
            <a:r>
              <a:rPr lang="en-US" b="1" dirty="0">
                <a:solidFill>
                  <a:srgbClr val="FF0000"/>
                </a:solidFill>
              </a:rPr>
              <a:t>/classes/engine</a:t>
            </a:r>
          </a:p>
          <a:p>
            <a:r>
              <a:rPr lang="en-US" b="1" dirty="0">
                <a:solidFill>
                  <a:srgbClr val="FF0000"/>
                </a:solidFill>
              </a:rPr>
              <a:t>    </a:t>
            </a:r>
            <a:r>
              <a:rPr lang="en-US" b="1" dirty="0" err="1">
                <a:solidFill>
                  <a:srgbClr val="FF0000"/>
                </a:solidFill>
              </a:rPr>
              <a:t>cp</a:t>
            </a:r>
            <a:r>
              <a:rPr lang="en-US" b="1" dirty="0">
                <a:solidFill>
                  <a:srgbClr val="FF0000"/>
                </a:solidFill>
              </a:rPr>
              <a:t> engine/</a:t>
            </a:r>
            <a:r>
              <a:rPr lang="en-US" b="1" dirty="0" err="1">
                <a:solidFill>
                  <a:srgbClr val="FF0000"/>
                </a:solidFill>
              </a:rPr>
              <a:t>ComputeEngine</a:t>
            </a:r>
            <a:r>
              <a:rPr lang="en-US" b="1" dirty="0">
                <a:solidFill>
                  <a:srgbClr val="FF0000"/>
                </a:solidFill>
              </a:rPr>
              <a:t>*.class</a:t>
            </a:r>
          </a:p>
          <a:p>
            <a:r>
              <a:rPr lang="en-US" b="1" dirty="0">
                <a:solidFill>
                  <a:srgbClr val="FF0000"/>
                </a:solidFill>
              </a:rPr>
              <a:t>      /home/</a:t>
            </a:r>
            <a:r>
              <a:rPr lang="en-US" b="1" dirty="0" err="1">
                <a:solidFill>
                  <a:srgbClr val="FF0000"/>
                </a:solidFill>
              </a:rPr>
              <a:t>ann</a:t>
            </a:r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en-US" b="1" dirty="0" err="1">
                <a:solidFill>
                  <a:srgbClr val="FF0000"/>
                </a:solidFill>
              </a:rPr>
              <a:t>public_html</a:t>
            </a:r>
            <a:r>
              <a:rPr lang="en-US" b="1" dirty="0">
                <a:solidFill>
                  <a:srgbClr val="FF0000"/>
                </a:solidFill>
              </a:rPr>
              <a:t>/classes/engine</a:t>
            </a:r>
            <a:endParaRPr lang="bg-BG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41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Тъй като </a:t>
            </a:r>
            <a:r>
              <a:rPr lang="en-US" dirty="0" err="1" smtClean="0"/>
              <a:t>ComputeEngine</a:t>
            </a:r>
            <a:r>
              <a:rPr lang="en-US" dirty="0" smtClean="0"/>
              <a:t> </a:t>
            </a:r>
            <a:r>
              <a:rPr lang="en-US" dirty="0"/>
              <a:t>stub </a:t>
            </a:r>
            <a:r>
              <a:rPr lang="bg-BG" dirty="0" smtClean="0"/>
              <a:t>реализира </a:t>
            </a:r>
            <a:r>
              <a:rPr lang="en-US" dirty="0" smtClean="0"/>
              <a:t>Compute </a:t>
            </a:r>
            <a:r>
              <a:rPr lang="en-US" dirty="0"/>
              <a:t>interface, </a:t>
            </a:r>
            <a:r>
              <a:rPr lang="bg-BG" dirty="0" smtClean="0"/>
              <a:t>който реферира </a:t>
            </a:r>
            <a:r>
              <a:rPr lang="en-US" dirty="0" smtClean="0"/>
              <a:t>Task </a:t>
            </a:r>
            <a:r>
              <a:rPr lang="en-US" dirty="0"/>
              <a:t>interface, </a:t>
            </a:r>
            <a:r>
              <a:rPr lang="bg-BG" dirty="0" smtClean="0"/>
              <a:t>трябва тези </a:t>
            </a:r>
            <a:r>
              <a:rPr lang="en-US" dirty="0" smtClean="0"/>
              <a:t>class </a:t>
            </a:r>
            <a:r>
              <a:rPr lang="bg-BG" dirty="0" smtClean="0"/>
              <a:t>файлове да бъдат достъпни през мрежата</a:t>
            </a:r>
            <a:r>
              <a:rPr lang="en-US" dirty="0" smtClean="0"/>
              <a:t>.  </a:t>
            </a:r>
            <a:r>
              <a:rPr lang="bg-BG" dirty="0" smtClean="0"/>
              <a:t>Последната стъпка е да разпакетираме </a:t>
            </a:r>
            <a:r>
              <a:rPr lang="en-US" dirty="0" smtClean="0"/>
              <a:t>compute.jar </a:t>
            </a:r>
            <a:r>
              <a:rPr lang="bg-BG" dirty="0" smtClean="0"/>
              <a:t>в директория </a:t>
            </a:r>
            <a:r>
              <a:rPr lang="en-US" dirty="0" smtClean="0"/>
              <a:t>/home/</a:t>
            </a:r>
            <a:r>
              <a:rPr lang="en-US" dirty="0" err="1" smtClean="0"/>
              <a:t>ann</a:t>
            </a:r>
            <a:r>
              <a:rPr lang="en-US" dirty="0" smtClean="0"/>
              <a:t>/</a:t>
            </a:r>
            <a:r>
              <a:rPr lang="en-US" dirty="0" err="1" smtClean="0"/>
              <a:t>public_html</a:t>
            </a:r>
            <a:r>
              <a:rPr lang="en-US" dirty="0" smtClean="0"/>
              <a:t>/classes</a:t>
            </a:r>
            <a:r>
              <a:rPr lang="bg-BG" dirty="0" smtClean="0"/>
              <a:t>, за да бъдат досъпни</a:t>
            </a:r>
            <a:r>
              <a:rPr lang="en-US" dirty="0" smtClean="0"/>
              <a:t> Compute </a:t>
            </a:r>
            <a:r>
              <a:rPr lang="bg-BG" dirty="0" smtClean="0"/>
              <a:t>и </a:t>
            </a:r>
            <a:r>
              <a:rPr lang="en-US" dirty="0" smtClean="0"/>
              <a:t>Task </a:t>
            </a:r>
            <a:r>
              <a:rPr lang="bg-BG" dirty="0" smtClean="0"/>
              <a:t>интерфейси за сваляне</a:t>
            </a:r>
            <a:r>
              <a:rPr lang="en-US" dirty="0" smtClean="0"/>
              <a:t>.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547664" y="479889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    cd </a:t>
            </a:r>
            <a:r>
              <a:rPr lang="en-US" b="1" dirty="0">
                <a:solidFill>
                  <a:srgbClr val="FF0000"/>
                </a:solidFill>
              </a:rPr>
              <a:t>/home/</a:t>
            </a:r>
            <a:r>
              <a:rPr lang="en-US" b="1" dirty="0" err="1">
                <a:solidFill>
                  <a:srgbClr val="FF0000"/>
                </a:solidFill>
              </a:rPr>
              <a:t>ann</a:t>
            </a:r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en-US" b="1" dirty="0" err="1">
                <a:solidFill>
                  <a:srgbClr val="FF0000"/>
                </a:solidFill>
              </a:rPr>
              <a:t>public_html</a:t>
            </a:r>
            <a:r>
              <a:rPr lang="en-US" b="1" dirty="0">
                <a:solidFill>
                  <a:srgbClr val="FF0000"/>
                </a:solidFill>
              </a:rPr>
              <a:t>/classes</a:t>
            </a:r>
          </a:p>
          <a:p>
            <a:r>
              <a:rPr lang="en-US" b="1" dirty="0">
                <a:solidFill>
                  <a:srgbClr val="FF0000"/>
                </a:solidFill>
              </a:rPr>
              <a:t>     jar </a:t>
            </a:r>
            <a:r>
              <a:rPr lang="en-US" b="1" dirty="0" err="1">
                <a:solidFill>
                  <a:srgbClr val="FF0000"/>
                </a:solidFill>
              </a:rPr>
              <a:t>xvf</a:t>
            </a:r>
            <a:r>
              <a:rPr lang="en-US" b="1" dirty="0">
                <a:solidFill>
                  <a:srgbClr val="FF0000"/>
                </a:solidFill>
              </a:rPr>
              <a:t> compute.jar</a:t>
            </a:r>
            <a:endParaRPr lang="bg-BG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4280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bg-BG" dirty="0" smtClean="0"/>
              <a:t>Накрая ще компилираме клиентските класове:</a:t>
            </a:r>
            <a:endParaRPr lang="en-US" dirty="0"/>
          </a:p>
          <a:p>
            <a:pPr lvl="1"/>
            <a:r>
              <a:rPr lang="bg-BG" dirty="0" smtClean="0"/>
              <a:t>Нека клиентския код е в директория</a:t>
            </a:r>
            <a:r>
              <a:rPr lang="en-US" dirty="0" smtClean="0"/>
              <a:t> /</a:t>
            </a:r>
            <a:r>
              <a:rPr lang="en-US" dirty="0"/>
              <a:t>home/jones/</a:t>
            </a:r>
            <a:r>
              <a:rPr lang="en-US" dirty="0" err="1"/>
              <a:t>src</a:t>
            </a:r>
            <a:r>
              <a:rPr lang="en-US" dirty="0"/>
              <a:t>/client </a:t>
            </a:r>
            <a:r>
              <a:rPr lang="bg-BG" dirty="0" smtClean="0"/>
              <a:t>и </a:t>
            </a:r>
            <a:r>
              <a:rPr lang="en-US" dirty="0" smtClean="0"/>
              <a:t>Pi </a:t>
            </a:r>
            <a:r>
              <a:rPr lang="en-US" dirty="0"/>
              <a:t>class </a:t>
            </a:r>
            <a:r>
              <a:rPr lang="en-US" dirty="0" smtClean="0"/>
              <a:t>(</a:t>
            </a:r>
            <a:r>
              <a:rPr lang="bg-BG" dirty="0" smtClean="0"/>
              <a:t>той трябва да се сваля от </a:t>
            </a:r>
            <a:r>
              <a:rPr lang="en-US" dirty="0" smtClean="0"/>
              <a:t>compute engine)</a:t>
            </a:r>
            <a:r>
              <a:rPr lang="bg-BG" dirty="0"/>
              <a:t> </a:t>
            </a:r>
            <a:r>
              <a:rPr lang="bg-BG" dirty="0" smtClean="0"/>
              <a:t>е в директорията с мрежов достъп</a:t>
            </a:r>
            <a:r>
              <a:rPr lang="en-US" dirty="0" smtClean="0"/>
              <a:t> /</a:t>
            </a:r>
            <a:r>
              <a:rPr lang="en-US" dirty="0"/>
              <a:t>home/jones/</a:t>
            </a:r>
            <a:r>
              <a:rPr lang="en-US" dirty="0" err="1"/>
              <a:t>public_html</a:t>
            </a:r>
            <a:r>
              <a:rPr lang="en-US" dirty="0"/>
              <a:t>/classes </a:t>
            </a:r>
            <a:r>
              <a:rPr lang="en-US" dirty="0" smtClean="0"/>
              <a:t>(</a:t>
            </a:r>
            <a:r>
              <a:rPr lang="bg-BG" dirty="0" smtClean="0"/>
              <a:t>също така достъпна ня някои </a:t>
            </a:r>
            <a:r>
              <a:rPr lang="en-US" dirty="0" smtClean="0"/>
              <a:t>web </a:t>
            </a:r>
            <a:r>
              <a:rPr lang="en-US" dirty="0"/>
              <a:t>servers </a:t>
            </a:r>
            <a:r>
              <a:rPr lang="bg-BG" dirty="0" smtClean="0"/>
              <a:t>като</a:t>
            </a:r>
            <a:r>
              <a:rPr lang="en-US" dirty="0" smtClean="0"/>
              <a:t> http</a:t>
            </a:r>
            <a:r>
              <a:rPr lang="en-US" dirty="0"/>
              <a:t>://host/~jones/classes/). </a:t>
            </a:r>
            <a:r>
              <a:rPr lang="bg-BG" dirty="0" smtClean="0"/>
              <a:t>Двата </a:t>
            </a:r>
            <a:r>
              <a:rPr lang="en-US" dirty="0" smtClean="0"/>
              <a:t>client-side </a:t>
            </a:r>
            <a:r>
              <a:rPr lang="en-US" dirty="0"/>
              <a:t>classes </a:t>
            </a:r>
            <a:r>
              <a:rPr lang="bg-BG" dirty="0" smtClean="0"/>
              <a:t>се съдържат във файлове </a:t>
            </a:r>
            <a:r>
              <a:rPr lang="en-US" dirty="0" smtClean="0"/>
              <a:t>Pi.java </a:t>
            </a:r>
            <a:r>
              <a:rPr lang="bg-BG" dirty="0" smtClean="0"/>
              <a:t>и </a:t>
            </a:r>
            <a:r>
              <a:rPr lang="en-US" dirty="0" smtClean="0"/>
              <a:t>ComputePi.java </a:t>
            </a:r>
            <a:r>
              <a:rPr lang="bg-BG" dirty="0" smtClean="0"/>
              <a:t>и са в клиентската поддиректория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bg-BG" dirty="0" smtClean="0"/>
              <a:t>За да се компилира клиентския код е необходим </a:t>
            </a:r>
            <a:r>
              <a:rPr lang="en-US" dirty="0" smtClean="0"/>
              <a:t>compute.jar </a:t>
            </a:r>
            <a:r>
              <a:rPr lang="bg-BG" dirty="0" smtClean="0"/>
              <a:t>файл, който съдържа </a:t>
            </a:r>
            <a:r>
              <a:rPr lang="en-US" dirty="0" smtClean="0"/>
              <a:t>Compute </a:t>
            </a:r>
            <a:r>
              <a:rPr lang="bg-BG" dirty="0" smtClean="0"/>
              <a:t>и </a:t>
            </a:r>
            <a:r>
              <a:rPr lang="en-US" dirty="0" smtClean="0"/>
              <a:t>Task </a:t>
            </a:r>
            <a:r>
              <a:rPr lang="bg-BG" dirty="0" smtClean="0"/>
              <a:t>интерфейси, използвани от клиента. Нека файлът </a:t>
            </a:r>
            <a:r>
              <a:rPr lang="en-US" dirty="0" smtClean="0"/>
              <a:t>compute.jar </a:t>
            </a:r>
            <a:r>
              <a:rPr lang="bg-BG" dirty="0" smtClean="0"/>
              <a:t>се намира в папка</a:t>
            </a:r>
            <a:r>
              <a:rPr lang="en-US" dirty="0" smtClean="0"/>
              <a:t> /home/jones/</a:t>
            </a:r>
            <a:r>
              <a:rPr lang="en-US" dirty="0" err="1" smtClean="0"/>
              <a:t>public_html</a:t>
            </a:r>
            <a:r>
              <a:rPr lang="en-US" dirty="0" smtClean="0"/>
              <a:t>/classes</a:t>
            </a:r>
            <a:r>
              <a:rPr lang="en-US" dirty="0"/>
              <a:t>. </a:t>
            </a:r>
            <a:r>
              <a:rPr lang="bg-BG" dirty="0" smtClean="0"/>
              <a:t>Клиентските класове се изграждат, както следва: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4145977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 lang="bg-BG" dirty="0" smtClean="0"/>
              <a:t>Само </a:t>
            </a:r>
            <a:r>
              <a:rPr lang="en-US" dirty="0" smtClean="0"/>
              <a:t>Pi </a:t>
            </a:r>
            <a:r>
              <a:rPr lang="en-US" dirty="0"/>
              <a:t>class </a:t>
            </a:r>
            <a:r>
              <a:rPr lang="bg-BG" dirty="0" smtClean="0"/>
              <a:t>трябва да бъде в папка</a:t>
            </a:r>
            <a:r>
              <a:rPr lang="en-US" dirty="0" smtClean="0"/>
              <a:t> </a:t>
            </a:r>
            <a:r>
              <a:rPr lang="en-US" dirty="0" err="1" smtClean="0"/>
              <a:t>public_html</a:t>
            </a:r>
            <a:r>
              <a:rPr lang="en-US" dirty="0" smtClean="0"/>
              <a:t>/classes/client (</a:t>
            </a:r>
            <a:r>
              <a:rPr lang="bg-BG" dirty="0" smtClean="0"/>
              <a:t>папката </a:t>
            </a:r>
            <a:r>
              <a:rPr lang="en-US" dirty="0" smtClean="0"/>
              <a:t>client </a:t>
            </a:r>
            <a:r>
              <a:rPr lang="bg-BG" dirty="0" smtClean="0"/>
              <a:t>се създава от </a:t>
            </a:r>
            <a:r>
              <a:rPr lang="en-US" dirty="0" err="1" smtClean="0"/>
              <a:t>javac</a:t>
            </a:r>
            <a:r>
              <a:rPr lang="bg-BG" dirty="0" smtClean="0"/>
              <a:t>, ако не съществува</a:t>
            </a:r>
            <a:r>
              <a:rPr lang="en-US" dirty="0" smtClean="0"/>
              <a:t>).  </a:t>
            </a:r>
            <a:r>
              <a:rPr lang="bg-BG" dirty="0" smtClean="0"/>
              <a:t>Това е така, защото само </a:t>
            </a:r>
            <a:r>
              <a:rPr lang="en-US" dirty="0" smtClean="0"/>
              <a:t>Pi </a:t>
            </a:r>
            <a:r>
              <a:rPr lang="en-US" dirty="0"/>
              <a:t>class </a:t>
            </a:r>
            <a:r>
              <a:rPr lang="bg-BG" dirty="0" smtClean="0"/>
              <a:t>трябва да бъде достъпен за сваляне от </a:t>
            </a:r>
            <a:r>
              <a:rPr lang="en-US" dirty="0" smtClean="0"/>
              <a:t>compute </a:t>
            </a:r>
            <a:r>
              <a:rPr lang="en-US" dirty="0"/>
              <a:t>engine's virtual machine.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2023680"/>
            <a:ext cx="7848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setenv</a:t>
            </a:r>
            <a:r>
              <a:rPr lang="en-US" b="1" dirty="0">
                <a:solidFill>
                  <a:srgbClr val="FF0000"/>
                </a:solidFill>
              </a:rPr>
              <a:t> CLASSPATH</a:t>
            </a:r>
          </a:p>
          <a:p>
            <a:r>
              <a:rPr lang="en-US" b="1" dirty="0">
                <a:solidFill>
                  <a:srgbClr val="FF0000"/>
                </a:solidFill>
              </a:rPr>
              <a:t>     /home/jones/</a:t>
            </a:r>
            <a:r>
              <a:rPr lang="en-US" b="1" dirty="0" err="1">
                <a:solidFill>
                  <a:srgbClr val="FF0000"/>
                </a:solidFill>
              </a:rPr>
              <a:t>src</a:t>
            </a:r>
            <a:r>
              <a:rPr lang="en-US" b="1" dirty="0">
                <a:solidFill>
                  <a:srgbClr val="FF0000"/>
                </a:solidFill>
              </a:rPr>
              <a:t>:/home/jones/</a:t>
            </a:r>
            <a:r>
              <a:rPr lang="en-US" b="1" dirty="0" err="1">
                <a:solidFill>
                  <a:srgbClr val="FF0000"/>
                </a:solidFill>
              </a:rPr>
              <a:t>public_html</a:t>
            </a:r>
            <a:r>
              <a:rPr lang="en-US" b="1" dirty="0">
                <a:solidFill>
                  <a:srgbClr val="FF0000"/>
                </a:solidFill>
              </a:rPr>
              <a:t>/classes/compute.jar</a:t>
            </a:r>
          </a:p>
          <a:p>
            <a:r>
              <a:rPr lang="en-US" b="1" dirty="0">
                <a:solidFill>
                  <a:srgbClr val="FF0000"/>
                </a:solidFill>
              </a:rPr>
              <a:t>    cd /home/jones/</a:t>
            </a:r>
            <a:r>
              <a:rPr lang="en-US" b="1" dirty="0" err="1">
                <a:solidFill>
                  <a:srgbClr val="FF0000"/>
                </a:solidFill>
              </a:rPr>
              <a:t>src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   </a:t>
            </a:r>
            <a:r>
              <a:rPr lang="en-US" b="1" dirty="0" err="1">
                <a:solidFill>
                  <a:srgbClr val="FF0000"/>
                </a:solidFill>
              </a:rPr>
              <a:t>javac</a:t>
            </a:r>
            <a:r>
              <a:rPr lang="en-US" b="1" dirty="0">
                <a:solidFill>
                  <a:srgbClr val="FF0000"/>
                </a:solidFill>
              </a:rPr>
              <a:t> client/ComputePi.java</a:t>
            </a:r>
          </a:p>
          <a:p>
            <a:r>
              <a:rPr lang="en-US" b="1" dirty="0">
                <a:solidFill>
                  <a:srgbClr val="FF0000"/>
                </a:solidFill>
              </a:rPr>
              <a:t>    </a:t>
            </a:r>
            <a:r>
              <a:rPr lang="en-US" b="1" dirty="0" err="1">
                <a:solidFill>
                  <a:srgbClr val="FF0000"/>
                </a:solidFill>
              </a:rPr>
              <a:t>javac</a:t>
            </a:r>
            <a:r>
              <a:rPr lang="en-US" b="1" dirty="0">
                <a:solidFill>
                  <a:srgbClr val="FF0000"/>
                </a:solidFill>
              </a:rPr>
              <a:t> -d /home/jones/</a:t>
            </a:r>
            <a:r>
              <a:rPr lang="en-US" b="1" dirty="0" err="1">
                <a:solidFill>
                  <a:srgbClr val="FF0000"/>
                </a:solidFill>
              </a:rPr>
              <a:t>public_html</a:t>
            </a:r>
            <a:r>
              <a:rPr lang="en-US" b="1" dirty="0">
                <a:solidFill>
                  <a:srgbClr val="FF0000"/>
                </a:solidFill>
              </a:rPr>
              <a:t>/classes client/Pi.java</a:t>
            </a:r>
            <a:endParaRPr lang="bg-BG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56815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bg-BG" dirty="0" smtClean="0"/>
              <a:t>Стартираме </a:t>
            </a:r>
            <a:r>
              <a:rPr lang="en-US" dirty="0" smtClean="0"/>
              <a:t>RMI </a:t>
            </a:r>
            <a:r>
              <a:rPr lang="en-US" dirty="0"/>
              <a:t>Registry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bg-BG" dirty="0" smtClean="0"/>
              <a:t>Защо трябва да се подсигурим, че няма установена променлива </a:t>
            </a:r>
            <a:r>
              <a:rPr lang="en-US" dirty="0" smtClean="0"/>
              <a:t>CLASSPATH</a:t>
            </a:r>
            <a:r>
              <a:rPr lang="bg-BG" dirty="0" smtClean="0"/>
              <a:t> при стартиране на</a:t>
            </a:r>
            <a:r>
              <a:rPr lang="en-US" dirty="0" smtClean="0"/>
              <a:t> </a:t>
            </a:r>
            <a:r>
              <a:rPr lang="en-US" dirty="0" err="1" smtClean="0"/>
              <a:t>rmiregistry</a:t>
            </a:r>
            <a:r>
              <a:rPr lang="en-US" dirty="0" smtClean="0"/>
              <a:t>?</a:t>
            </a:r>
            <a:endParaRPr lang="en-US" dirty="0"/>
          </a:p>
          <a:p>
            <a:pPr lvl="1"/>
            <a:r>
              <a:rPr lang="bg-BG" dirty="0" smtClean="0"/>
              <a:t>Ако </a:t>
            </a:r>
            <a:r>
              <a:rPr lang="en-US" dirty="0" err="1" smtClean="0"/>
              <a:t>rmiregistry</a:t>
            </a:r>
            <a:r>
              <a:rPr lang="en-US" dirty="0" smtClean="0"/>
              <a:t> </a:t>
            </a:r>
            <a:r>
              <a:rPr lang="bg-BG" dirty="0" smtClean="0"/>
              <a:t>може да намери </a:t>
            </a:r>
            <a:r>
              <a:rPr lang="en-US" dirty="0" smtClean="0"/>
              <a:t>stub classes</a:t>
            </a:r>
            <a:r>
              <a:rPr lang="bg-BG" dirty="0" smtClean="0"/>
              <a:t> в </a:t>
            </a:r>
            <a:r>
              <a:rPr lang="en-US" dirty="0" smtClean="0"/>
              <a:t>CLASSPATH</a:t>
            </a:r>
            <a:r>
              <a:rPr lang="en-US" dirty="0"/>
              <a:t>, </a:t>
            </a:r>
            <a:r>
              <a:rPr lang="bg-BG" dirty="0" smtClean="0"/>
              <a:t>може да не зареди </a:t>
            </a:r>
            <a:r>
              <a:rPr lang="en-US" dirty="0" smtClean="0"/>
              <a:t>stub </a:t>
            </a:r>
            <a:r>
              <a:rPr lang="en-US" dirty="0"/>
              <a:t>class </a:t>
            </a:r>
            <a:r>
              <a:rPr lang="bg-BG" dirty="0" smtClean="0"/>
              <a:t>от сървъра, както е зададено в </a:t>
            </a:r>
            <a:r>
              <a:rPr lang="en-US" dirty="0" err="1" smtClean="0"/>
              <a:t>java.rmi.server.codebase</a:t>
            </a:r>
            <a:r>
              <a:rPr lang="en-US" dirty="0" smtClean="0"/>
              <a:t> </a:t>
            </a:r>
            <a:r>
              <a:rPr lang="bg-BG" dirty="0" smtClean="0"/>
              <a:t>характеристика</a:t>
            </a:r>
            <a:r>
              <a:rPr lang="en-US" dirty="0" smtClean="0"/>
              <a:t>. </a:t>
            </a:r>
            <a:r>
              <a:rPr lang="bg-BG" dirty="0" smtClean="0"/>
              <a:t>Следователно </a:t>
            </a:r>
            <a:r>
              <a:rPr lang="en-US" dirty="0" smtClean="0"/>
              <a:t> </a:t>
            </a:r>
            <a:r>
              <a:rPr lang="en-US" dirty="0" err="1" smtClean="0"/>
              <a:t>rmiregistry</a:t>
            </a:r>
            <a:r>
              <a:rPr lang="en-US" dirty="0" smtClean="0"/>
              <a:t> </a:t>
            </a:r>
            <a:r>
              <a:rPr lang="bg-BG" dirty="0" smtClean="0"/>
              <a:t>няма да съобщи на клиента правилното местоположение на </a:t>
            </a:r>
            <a:r>
              <a:rPr lang="en-US" dirty="0" smtClean="0"/>
              <a:t>stub</a:t>
            </a:r>
            <a:r>
              <a:rPr lang="bg-BG" dirty="0" smtClean="0"/>
              <a:t> </a:t>
            </a:r>
            <a:r>
              <a:rPr lang="en-US" dirty="0" smtClean="0"/>
              <a:t>object.  </a:t>
            </a:r>
            <a:r>
              <a:rPr lang="bg-BG" dirty="0" smtClean="0"/>
              <a:t>Вследствие клиентът няма да може да свали </a:t>
            </a:r>
            <a:r>
              <a:rPr lang="en-US" dirty="0" smtClean="0"/>
              <a:t>stub </a:t>
            </a:r>
            <a:r>
              <a:rPr lang="en-US" dirty="0"/>
              <a:t>class.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259632" y="235062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</a:t>
            </a:r>
            <a:r>
              <a:rPr lang="en-US" b="1" dirty="0" err="1" smtClean="0">
                <a:solidFill>
                  <a:srgbClr val="FF0000"/>
                </a:solidFill>
              </a:rPr>
              <a:t>unsetenv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CLASSPATH</a:t>
            </a:r>
          </a:p>
          <a:p>
            <a:r>
              <a:rPr lang="en-US" b="1" dirty="0">
                <a:solidFill>
                  <a:srgbClr val="FF0000"/>
                </a:solidFill>
              </a:rPr>
              <a:t>    </a:t>
            </a:r>
            <a:r>
              <a:rPr lang="en-US" b="1" dirty="0" err="1">
                <a:solidFill>
                  <a:srgbClr val="FF0000"/>
                </a:solidFill>
              </a:rPr>
              <a:t>rmiregistry</a:t>
            </a:r>
            <a:r>
              <a:rPr lang="en-US" b="1" dirty="0">
                <a:solidFill>
                  <a:srgbClr val="FF0000"/>
                </a:solidFill>
              </a:rPr>
              <a:t> &amp;</a:t>
            </a:r>
            <a:endParaRPr lang="bg-BG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6977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bg-BG" dirty="0" smtClean="0"/>
              <a:t>Стартираме сървъра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bg-BG" dirty="0" smtClean="0"/>
              <a:t>Когато се стартира </a:t>
            </a:r>
            <a:r>
              <a:rPr lang="en-US" dirty="0" smtClean="0"/>
              <a:t>compute engine,</a:t>
            </a:r>
            <a:r>
              <a:rPr lang="bg-BG" dirty="0" smtClean="0"/>
              <a:t>трябва да се зададе </a:t>
            </a:r>
            <a:r>
              <a:rPr lang="en-US" dirty="0" err="1" smtClean="0"/>
              <a:t>java.rmi.server.codebase</a:t>
            </a:r>
            <a:r>
              <a:rPr lang="en-US" dirty="0" smtClean="0"/>
              <a:t> </a:t>
            </a:r>
            <a:r>
              <a:rPr lang="bg-BG" dirty="0" smtClean="0"/>
              <a:t>характеристика</a:t>
            </a:r>
            <a:r>
              <a:rPr lang="en-US" dirty="0" smtClean="0"/>
              <a:t>, </a:t>
            </a:r>
            <a:r>
              <a:rPr lang="bg-BG" dirty="0" smtClean="0"/>
              <a:t>която показва къде се намират класовете на сървъра</a:t>
            </a:r>
            <a:r>
              <a:rPr lang="en-US" dirty="0" smtClean="0"/>
              <a:t>. </a:t>
            </a:r>
            <a:r>
              <a:rPr lang="bg-BG" dirty="0" smtClean="0"/>
              <a:t>В този пример, за да са достъпни за сваляне </a:t>
            </a:r>
            <a:r>
              <a:rPr lang="en-US" dirty="0" smtClean="0"/>
              <a:t>server-side </a:t>
            </a:r>
            <a:r>
              <a:rPr lang="en-US" dirty="0"/>
              <a:t>classes </a:t>
            </a:r>
            <a:r>
              <a:rPr lang="bg-BG" dirty="0" smtClean="0"/>
              <a:t>са необходими </a:t>
            </a:r>
            <a:r>
              <a:rPr lang="en-US" dirty="0" err="1" smtClean="0"/>
              <a:t>ComputeEngine</a:t>
            </a:r>
            <a:r>
              <a:rPr lang="en-US" dirty="0" smtClean="0"/>
              <a:t> </a:t>
            </a:r>
            <a:r>
              <a:rPr lang="en-US" dirty="0"/>
              <a:t>stub </a:t>
            </a:r>
            <a:r>
              <a:rPr lang="bg-BG" dirty="0" smtClean="0"/>
              <a:t>и</a:t>
            </a:r>
            <a:r>
              <a:rPr lang="en-US" dirty="0" smtClean="0"/>
              <a:t> </a:t>
            </a:r>
            <a:r>
              <a:rPr lang="en-US" dirty="0"/>
              <a:t>Compute </a:t>
            </a:r>
            <a:r>
              <a:rPr lang="bg-BG" dirty="0" smtClean="0"/>
              <a:t>и</a:t>
            </a:r>
            <a:r>
              <a:rPr lang="en-US" dirty="0" smtClean="0"/>
              <a:t> Task interfaces</a:t>
            </a:r>
            <a:r>
              <a:rPr lang="en-US" dirty="0"/>
              <a:t>, </a:t>
            </a:r>
            <a:r>
              <a:rPr lang="bg-BG" dirty="0" smtClean="0"/>
              <a:t>намиращи се в </a:t>
            </a:r>
            <a:r>
              <a:rPr lang="en-US" dirty="0" err="1" smtClean="0"/>
              <a:t>ann</a:t>
            </a:r>
            <a:r>
              <a:rPr lang="en-US" dirty="0" smtClean="0"/>
              <a:t> </a:t>
            </a:r>
            <a:r>
              <a:rPr lang="en-US" dirty="0" err="1"/>
              <a:t>public_html</a:t>
            </a:r>
            <a:r>
              <a:rPr lang="en-US" dirty="0"/>
              <a:t>/classes directory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259632" y="2516703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java -</a:t>
            </a:r>
            <a:r>
              <a:rPr lang="en-US" b="1" dirty="0" err="1">
                <a:solidFill>
                  <a:srgbClr val="FF0000"/>
                </a:solidFill>
              </a:rPr>
              <a:t>Djava.rmi.server.codebase</a:t>
            </a:r>
            <a:r>
              <a:rPr lang="en-US" b="1" dirty="0">
                <a:solidFill>
                  <a:srgbClr val="FF0000"/>
                </a:solidFill>
              </a:rPr>
              <a:t>=http://zaphod/~ann/classes/</a:t>
            </a:r>
          </a:p>
          <a:p>
            <a:r>
              <a:rPr lang="en-US" b="1" dirty="0">
                <a:solidFill>
                  <a:srgbClr val="FF0000"/>
                </a:solidFill>
              </a:rPr>
              <a:t>        -Djava.rmi.server.hostname=zaphod.east.sun.com</a:t>
            </a:r>
          </a:p>
          <a:p>
            <a:r>
              <a:rPr lang="en-US" b="1" dirty="0">
                <a:solidFill>
                  <a:srgbClr val="FF0000"/>
                </a:solidFill>
              </a:rPr>
              <a:t>        -</a:t>
            </a:r>
            <a:r>
              <a:rPr lang="en-US" b="1" dirty="0" err="1">
                <a:solidFill>
                  <a:srgbClr val="FF0000"/>
                </a:solidFill>
              </a:rPr>
              <a:t>Djava.security.policy</a:t>
            </a:r>
            <a:r>
              <a:rPr lang="en-US" b="1" dirty="0">
                <a:solidFill>
                  <a:srgbClr val="FF0000"/>
                </a:solidFill>
              </a:rPr>
              <a:t>=</a:t>
            </a:r>
            <a:r>
              <a:rPr lang="en-US" b="1" dirty="0" err="1">
                <a:solidFill>
                  <a:srgbClr val="FF0000"/>
                </a:solidFill>
              </a:rPr>
              <a:t>policyfile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       </a:t>
            </a:r>
            <a:r>
              <a:rPr lang="en-US" b="1" dirty="0" err="1">
                <a:solidFill>
                  <a:srgbClr val="FF0000"/>
                </a:solidFill>
              </a:rPr>
              <a:t>engine.ComputeEngine</a:t>
            </a:r>
            <a:endParaRPr lang="bg-BG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2382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RMI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Стартираме клиента</a:t>
            </a:r>
            <a:r>
              <a:rPr lang="en-US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2527736"/>
            <a:ext cx="77768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setenv</a:t>
            </a:r>
            <a:r>
              <a:rPr lang="en-US" b="1" dirty="0">
                <a:solidFill>
                  <a:srgbClr val="FF0000"/>
                </a:solidFill>
              </a:rPr>
              <a:t> CLASSAPTH</a:t>
            </a:r>
          </a:p>
          <a:p>
            <a:r>
              <a:rPr lang="en-US" b="1" dirty="0">
                <a:solidFill>
                  <a:srgbClr val="FF0000"/>
                </a:solidFill>
              </a:rPr>
              <a:t>   /home/jones/</a:t>
            </a:r>
            <a:r>
              <a:rPr lang="en-US" b="1" dirty="0" err="1">
                <a:solidFill>
                  <a:srgbClr val="FF0000"/>
                </a:solidFill>
              </a:rPr>
              <a:t>src</a:t>
            </a:r>
            <a:r>
              <a:rPr lang="en-US" b="1" dirty="0">
                <a:solidFill>
                  <a:srgbClr val="FF0000"/>
                </a:solidFill>
              </a:rPr>
              <a:t>:/home/jones/</a:t>
            </a:r>
            <a:r>
              <a:rPr lang="en-US" b="1" dirty="0" err="1">
                <a:solidFill>
                  <a:srgbClr val="FF0000"/>
                </a:solidFill>
              </a:rPr>
              <a:t>public_html</a:t>
            </a:r>
            <a:r>
              <a:rPr lang="en-US" b="1" dirty="0">
                <a:solidFill>
                  <a:srgbClr val="FF0000"/>
                </a:solidFill>
              </a:rPr>
              <a:t>/classes/compute.jar</a:t>
            </a:r>
          </a:p>
          <a:p>
            <a:r>
              <a:rPr lang="en-US" b="1" dirty="0">
                <a:solidFill>
                  <a:srgbClr val="FF0000"/>
                </a:solidFill>
              </a:rPr>
              <a:t>    java -</a:t>
            </a:r>
            <a:r>
              <a:rPr lang="en-US" b="1" dirty="0" err="1">
                <a:solidFill>
                  <a:srgbClr val="FF0000"/>
                </a:solidFill>
              </a:rPr>
              <a:t>Djava.rmi.server.codebase</a:t>
            </a:r>
            <a:r>
              <a:rPr lang="en-US" b="1" dirty="0">
                <a:solidFill>
                  <a:srgbClr val="FF0000"/>
                </a:solidFill>
              </a:rPr>
              <a:t>=http://ford/~jones/classes/</a:t>
            </a:r>
          </a:p>
          <a:p>
            <a:r>
              <a:rPr lang="en-US" b="1" dirty="0">
                <a:solidFill>
                  <a:srgbClr val="FF0000"/>
                </a:solidFill>
              </a:rPr>
              <a:t>         -</a:t>
            </a:r>
            <a:r>
              <a:rPr lang="en-US" b="1" dirty="0" err="1">
                <a:solidFill>
                  <a:srgbClr val="FF0000"/>
                </a:solidFill>
              </a:rPr>
              <a:t>Djava.security.policy</a:t>
            </a:r>
            <a:r>
              <a:rPr lang="en-US" b="1" dirty="0">
                <a:solidFill>
                  <a:srgbClr val="FF0000"/>
                </a:solidFill>
              </a:rPr>
              <a:t>=</a:t>
            </a:r>
            <a:r>
              <a:rPr lang="en-US" b="1" dirty="0" err="1">
                <a:solidFill>
                  <a:srgbClr val="FF0000"/>
                </a:solidFill>
              </a:rPr>
              <a:t>policyfile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        </a:t>
            </a:r>
            <a:r>
              <a:rPr lang="en-US" b="1" dirty="0" err="1">
                <a:solidFill>
                  <a:srgbClr val="FF0000"/>
                </a:solidFill>
              </a:rPr>
              <a:t>client.ComputePi</a:t>
            </a:r>
            <a:r>
              <a:rPr lang="en-US" b="1" dirty="0">
                <a:solidFill>
                  <a:srgbClr val="FF0000"/>
                </a:solidFill>
              </a:rPr>
              <a:t> zaphod.east.sun.com </a:t>
            </a:r>
            <a:r>
              <a:rPr lang="en-US" b="1" dirty="0" smtClean="0">
                <a:solidFill>
                  <a:srgbClr val="FF0000"/>
                </a:solidFill>
              </a:rPr>
              <a:t>20</a:t>
            </a:r>
            <a:r>
              <a:rPr lang="bg-BG" b="1" dirty="0" smtClean="0">
                <a:solidFill>
                  <a:srgbClr val="FF0000"/>
                </a:solidFill>
              </a:rPr>
              <a:t>с</a:t>
            </a:r>
            <a:endParaRPr lang="bg-BG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570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Example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1940054"/>
            <a:ext cx="77048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import java.net.*;</a:t>
            </a:r>
          </a:p>
          <a:p>
            <a:r>
              <a:rPr lang="en-US" b="1" dirty="0"/>
              <a:t>import java.io.*;</a:t>
            </a:r>
          </a:p>
          <a:p>
            <a:r>
              <a:rPr lang="en-US" b="1" dirty="0"/>
              <a:t>/**</a:t>
            </a:r>
          </a:p>
          <a:p>
            <a:r>
              <a:rPr lang="en-US" b="1" dirty="0"/>
              <a:t> * Client Program.</a:t>
            </a:r>
          </a:p>
          <a:p>
            <a:r>
              <a:rPr lang="en-US" b="1" dirty="0"/>
              <a:t> * Connects to a server which converts text to uppercase.</a:t>
            </a:r>
          </a:p>
          <a:p>
            <a:r>
              <a:rPr lang="en-US" b="1" dirty="0"/>
              <a:t> * Server responds on port 2345.</a:t>
            </a:r>
          </a:p>
          <a:p>
            <a:r>
              <a:rPr lang="en-US" b="1" dirty="0"/>
              <a:t> * Server host specified on command line: java Client </a:t>
            </a:r>
            <a:r>
              <a:rPr lang="en-US" b="1" dirty="0" err="1"/>
              <a:t>server_host</a:t>
            </a:r>
            <a:endParaRPr lang="en-US" b="1" dirty="0"/>
          </a:p>
          <a:p>
            <a:r>
              <a:rPr lang="en-US" b="1" dirty="0"/>
              <a:t> */</a:t>
            </a:r>
          </a:p>
          <a:p>
            <a:r>
              <a:rPr lang="en-US" b="1" dirty="0"/>
              <a:t>public class Client {</a:t>
            </a:r>
          </a:p>
          <a:p>
            <a:r>
              <a:rPr lang="en-US" b="1" dirty="0"/>
              <a:t>  public static void main(String </a:t>
            </a:r>
            <a:r>
              <a:rPr lang="en-US" b="1" dirty="0" err="1"/>
              <a:t>args</a:t>
            </a:r>
            <a:r>
              <a:rPr lang="en-US" b="1" dirty="0"/>
              <a:t>[]) {</a:t>
            </a:r>
          </a:p>
          <a:p>
            <a:r>
              <a:rPr lang="en-US" b="1" dirty="0"/>
              <a:t>    Socket s;</a:t>
            </a:r>
          </a:p>
          <a:p>
            <a:r>
              <a:rPr lang="en-US" b="1" dirty="0"/>
              <a:t>    String host;</a:t>
            </a:r>
          </a:p>
          <a:p>
            <a:r>
              <a:rPr lang="en-US" b="1" dirty="0"/>
              <a:t>    </a:t>
            </a:r>
            <a:r>
              <a:rPr lang="en-US" b="1" dirty="0" err="1"/>
              <a:t>int</a:t>
            </a:r>
            <a:r>
              <a:rPr lang="en-US" b="1" dirty="0"/>
              <a:t> port = 2345;</a:t>
            </a:r>
          </a:p>
          <a:p>
            <a:r>
              <a:rPr lang="en-US" b="1" dirty="0"/>
              <a:t>    </a:t>
            </a:r>
            <a:r>
              <a:rPr lang="en-US" b="1" dirty="0" err="1"/>
              <a:t>DataInputStream</a:t>
            </a:r>
            <a:r>
              <a:rPr lang="en-US" b="1" dirty="0"/>
              <a:t> is;</a:t>
            </a:r>
          </a:p>
          <a:p>
            <a:r>
              <a:rPr lang="en-US" b="1" dirty="0"/>
              <a:t>    </a:t>
            </a:r>
            <a:r>
              <a:rPr lang="en-US" b="1" dirty="0" err="1"/>
              <a:t>DataInputStream</a:t>
            </a:r>
            <a:r>
              <a:rPr lang="en-US" b="1" dirty="0"/>
              <a:t> </a:t>
            </a:r>
            <a:r>
              <a:rPr lang="en-US" b="1" dirty="0" err="1"/>
              <a:t>ui</a:t>
            </a:r>
            <a:r>
              <a:rPr lang="en-US" b="1" dirty="0"/>
              <a:t>;</a:t>
            </a:r>
          </a:p>
          <a:p>
            <a:r>
              <a:rPr lang="en-US" b="1" dirty="0"/>
              <a:t>    </a:t>
            </a:r>
            <a:r>
              <a:rPr lang="en-US" b="1" dirty="0" err="1"/>
              <a:t>PrintStream</a:t>
            </a:r>
            <a:r>
              <a:rPr lang="en-US" b="1" dirty="0"/>
              <a:t> </a:t>
            </a:r>
            <a:r>
              <a:rPr lang="en-US" b="1" dirty="0" err="1"/>
              <a:t>os</a:t>
            </a:r>
            <a:r>
              <a:rPr lang="en-US" b="1" dirty="0"/>
              <a:t>;</a:t>
            </a:r>
          </a:p>
          <a:p>
            <a:r>
              <a:rPr lang="en-US" b="1" dirty="0"/>
              <a:t>    String </a:t>
            </a:r>
            <a:r>
              <a:rPr lang="en-US" b="1" dirty="0" err="1"/>
              <a:t>theLine</a:t>
            </a:r>
            <a:r>
              <a:rPr lang="en-US" b="1" dirty="0"/>
              <a:t>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429913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Example</a:t>
            </a:r>
            <a:endParaRPr lang="bg-BG" dirty="0"/>
          </a:p>
        </p:txBody>
      </p:sp>
      <p:sp>
        <p:nvSpPr>
          <p:cNvPr id="2" name="Rectangle 1"/>
          <p:cNvSpPr/>
          <p:nvPr/>
        </p:nvSpPr>
        <p:spPr>
          <a:xfrm>
            <a:off x="899592" y="2122978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 </a:t>
            </a:r>
            <a:r>
              <a:rPr lang="en-US" b="1" dirty="0"/>
              <a:t>host = </a:t>
            </a:r>
            <a:r>
              <a:rPr lang="en-US" b="1" dirty="0" err="1"/>
              <a:t>args</a:t>
            </a:r>
            <a:r>
              <a:rPr lang="en-US" b="1" dirty="0"/>
              <a:t>[0];</a:t>
            </a:r>
          </a:p>
          <a:p>
            <a:r>
              <a:rPr lang="en-US" b="1" dirty="0"/>
              <a:t>    try {</a:t>
            </a:r>
          </a:p>
          <a:p>
            <a:r>
              <a:rPr lang="en-US" b="1" dirty="0"/>
              <a:t>      s = new Socket(host, port);</a:t>
            </a:r>
          </a:p>
          <a:p>
            <a:r>
              <a:rPr lang="en-US" b="1" dirty="0"/>
              <a:t>      is = new </a:t>
            </a:r>
            <a:r>
              <a:rPr lang="en-US" b="1" dirty="0" err="1"/>
              <a:t>DataInputStream</a:t>
            </a:r>
            <a:r>
              <a:rPr lang="en-US" b="1" dirty="0"/>
              <a:t>(</a:t>
            </a:r>
            <a:r>
              <a:rPr lang="en-US" b="1" dirty="0" err="1"/>
              <a:t>s.getInputStream</a:t>
            </a:r>
            <a:r>
              <a:rPr lang="en-US" b="1" dirty="0"/>
              <a:t>());</a:t>
            </a:r>
          </a:p>
          <a:p>
            <a:r>
              <a:rPr lang="en-US" b="1" dirty="0"/>
              <a:t>      </a:t>
            </a:r>
            <a:r>
              <a:rPr lang="en-US" b="1" dirty="0" err="1"/>
              <a:t>os</a:t>
            </a:r>
            <a:r>
              <a:rPr lang="en-US" b="1" dirty="0"/>
              <a:t> = new </a:t>
            </a:r>
            <a:r>
              <a:rPr lang="en-US" b="1" dirty="0" err="1"/>
              <a:t>PrintStream</a:t>
            </a:r>
            <a:r>
              <a:rPr lang="en-US" b="1" dirty="0"/>
              <a:t>(</a:t>
            </a:r>
            <a:r>
              <a:rPr lang="en-US" b="1" dirty="0" err="1"/>
              <a:t>s.getOutputStream</a:t>
            </a:r>
            <a:r>
              <a:rPr lang="en-US" b="1" dirty="0"/>
              <a:t>());</a:t>
            </a:r>
          </a:p>
          <a:p>
            <a:r>
              <a:rPr lang="en-US" b="1" dirty="0"/>
              <a:t>      </a:t>
            </a:r>
            <a:r>
              <a:rPr lang="en-US" b="1" dirty="0" err="1"/>
              <a:t>ui</a:t>
            </a:r>
            <a:r>
              <a:rPr lang="en-US" b="1" dirty="0"/>
              <a:t> = new </a:t>
            </a:r>
            <a:r>
              <a:rPr lang="en-US" b="1" dirty="0" err="1"/>
              <a:t>DataInputStream</a:t>
            </a:r>
            <a:r>
              <a:rPr lang="en-US" b="1" dirty="0"/>
              <a:t>(System.in);</a:t>
            </a:r>
          </a:p>
          <a:p>
            <a:r>
              <a:rPr lang="en-US" b="1" dirty="0"/>
              <a:t>      </a:t>
            </a:r>
            <a:r>
              <a:rPr lang="en-US" b="1" dirty="0" err="1"/>
              <a:t>System.out.println</a:t>
            </a:r>
            <a:r>
              <a:rPr lang="en-US" b="1" dirty="0"/>
              <a:t>("Enter Data");</a:t>
            </a:r>
          </a:p>
          <a:p>
            <a:r>
              <a:rPr lang="en-US" b="1" dirty="0"/>
              <a:t>      while(true) {</a:t>
            </a:r>
          </a:p>
          <a:p>
            <a:r>
              <a:rPr lang="en-US" b="1" dirty="0"/>
              <a:t>        </a:t>
            </a:r>
            <a:r>
              <a:rPr lang="en-US" b="1" dirty="0" err="1"/>
              <a:t>theLine</a:t>
            </a:r>
            <a:r>
              <a:rPr lang="en-US" b="1" dirty="0"/>
              <a:t> = </a:t>
            </a:r>
            <a:r>
              <a:rPr lang="en-US" b="1" dirty="0" err="1"/>
              <a:t>ui.readLine</a:t>
            </a:r>
            <a:r>
              <a:rPr lang="en-US" b="1" dirty="0"/>
              <a:t>();</a:t>
            </a:r>
          </a:p>
          <a:p>
            <a:r>
              <a:rPr lang="en-US" b="1" dirty="0"/>
              <a:t>        if (</a:t>
            </a:r>
            <a:r>
              <a:rPr lang="en-US" b="1" dirty="0" err="1"/>
              <a:t>theLine.equals</a:t>
            </a:r>
            <a:r>
              <a:rPr lang="en-US" b="1" dirty="0"/>
              <a:t>("end"))</a:t>
            </a:r>
          </a:p>
          <a:p>
            <a:r>
              <a:rPr lang="en-US" b="1" dirty="0"/>
              <a:t>          break;</a:t>
            </a:r>
          </a:p>
          <a:p>
            <a:r>
              <a:rPr lang="en-US" b="1" dirty="0"/>
              <a:t>        </a:t>
            </a:r>
            <a:r>
              <a:rPr lang="en-US" b="1" dirty="0" err="1"/>
              <a:t>os.println</a:t>
            </a:r>
            <a:r>
              <a:rPr lang="en-US" b="1" dirty="0"/>
              <a:t>(</a:t>
            </a:r>
            <a:r>
              <a:rPr lang="en-US" b="1" dirty="0" err="1"/>
              <a:t>theLine</a:t>
            </a:r>
            <a:r>
              <a:rPr lang="en-US" b="1" dirty="0"/>
              <a:t>);</a:t>
            </a:r>
          </a:p>
          <a:p>
            <a:r>
              <a:rPr lang="en-US" b="1" dirty="0"/>
              <a:t>        </a:t>
            </a:r>
            <a:r>
              <a:rPr lang="en-US" b="1" dirty="0" err="1"/>
              <a:t>System.out.println</a:t>
            </a:r>
            <a:r>
              <a:rPr lang="en-US" b="1" dirty="0"/>
              <a:t>(</a:t>
            </a:r>
            <a:r>
              <a:rPr lang="en-US" b="1" dirty="0" err="1"/>
              <a:t>is.readLine</a:t>
            </a:r>
            <a:r>
              <a:rPr lang="en-US" b="1" dirty="0"/>
              <a:t>());</a:t>
            </a:r>
          </a:p>
          <a:p>
            <a:r>
              <a:rPr lang="en-US" b="1" dirty="0"/>
              <a:t>   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701495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Example</a:t>
            </a:r>
            <a:endParaRPr lang="bg-BG" dirty="0"/>
          </a:p>
        </p:txBody>
      </p:sp>
      <p:sp>
        <p:nvSpPr>
          <p:cNvPr id="2" name="Rectangle 1"/>
          <p:cNvSpPr/>
          <p:nvPr/>
        </p:nvSpPr>
        <p:spPr>
          <a:xfrm>
            <a:off x="899592" y="1929021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     </a:t>
            </a:r>
            <a:r>
              <a:rPr lang="en-US" b="1" dirty="0" err="1" smtClean="0"/>
              <a:t>os.close</a:t>
            </a:r>
            <a:r>
              <a:rPr lang="en-US" b="1" dirty="0"/>
              <a:t>();</a:t>
            </a:r>
          </a:p>
          <a:p>
            <a:r>
              <a:rPr lang="en-US" b="1" dirty="0"/>
              <a:t>      </a:t>
            </a:r>
            <a:r>
              <a:rPr lang="en-US" b="1" dirty="0" err="1"/>
              <a:t>is.close</a:t>
            </a:r>
            <a:r>
              <a:rPr lang="en-US" b="1" dirty="0"/>
              <a:t>();</a:t>
            </a:r>
          </a:p>
          <a:p>
            <a:r>
              <a:rPr lang="en-US" b="1" dirty="0"/>
              <a:t>      </a:t>
            </a:r>
            <a:r>
              <a:rPr lang="en-US" b="1" dirty="0" err="1"/>
              <a:t>ui.close</a:t>
            </a:r>
            <a:r>
              <a:rPr lang="en-US" b="1" dirty="0"/>
              <a:t>();</a:t>
            </a:r>
          </a:p>
          <a:p>
            <a:r>
              <a:rPr lang="en-US" b="1" dirty="0"/>
              <a:t>      </a:t>
            </a:r>
            <a:r>
              <a:rPr lang="en-US" b="1" dirty="0" err="1"/>
              <a:t>s.close</a:t>
            </a:r>
            <a:r>
              <a:rPr lang="en-US" b="1" dirty="0"/>
              <a:t>();</a:t>
            </a:r>
          </a:p>
          <a:p>
            <a:r>
              <a:rPr lang="en-US" b="1" dirty="0"/>
              <a:t>    }</a:t>
            </a:r>
          </a:p>
          <a:p>
            <a:r>
              <a:rPr lang="en-US" b="1" dirty="0"/>
              <a:t>    catch(</a:t>
            </a:r>
            <a:r>
              <a:rPr lang="en-US" b="1" dirty="0" err="1"/>
              <a:t>UnknownHostException</a:t>
            </a:r>
            <a:r>
              <a:rPr lang="en-US" b="1" dirty="0"/>
              <a:t> e) {</a:t>
            </a:r>
          </a:p>
          <a:p>
            <a:r>
              <a:rPr lang="en-US" b="1" dirty="0"/>
              <a:t>      </a:t>
            </a:r>
            <a:r>
              <a:rPr lang="en-US" b="1" dirty="0" err="1"/>
              <a:t>System.out.println</a:t>
            </a:r>
            <a:r>
              <a:rPr lang="en-US" b="1" dirty="0"/>
              <a:t>(”Can’t find " + host);</a:t>
            </a:r>
          </a:p>
          <a:p>
            <a:r>
              <a:rPr lang="en-US" b="1" dirty="0"/>
              <a:t>    }</a:t>
            </a:r>
          </a:p>
          <a:p>
            <a:r>
              <a:rPr lang="en-US" b="1" dirty="0"/>
              <a:t>    catch(</a:t>
            </a:r>
            <a:r>
              <a:rPr lang="en-US" b="1" dirty="0" err="1"/>
              <a:t>SocketException</a:t>
            </a:r>
            <a:r>
              <a:rPr lang="en-US" b="1" dirty="0"/>
              <a:t> e) {</a:t>
            </a:r>
          </a:p>
          <a:p>
            <a:r>
              <a:rPr lang="en-US" b="1" dirty="0"/>
              <a:t>      </a:t>
            </a:r>
            <a:r>
              <a:rPr lang="en-US" b="1" dirty="0" err="1"/>
              <a:t>System.out.println</a:t>
            </a:r>
            <a:r>
              <a:rPr lang="en-US" b="1" dirty="0"/>
              <a:t>("Could not connect to ” + host);</a:t>
            </a:r>
          </a:p>
          <a:p>
            <a:r>
              <a:rPr lang="en-US" b="1" dirty="0"/>
              <a:t>    </a:t>
            </a:r>
            <a:r>
              <a:rPr lang="en-US" b="1" dirty="0" smtClean="0"/>
              <a:t>}   </a:t>
            </a:r>
            <a:endParaRPr lang="en-US" b="1" dirty="0"/>
          </a:p>
          <a:p>
            <a:r>
              <a:rPr lang="en-US" b="1" dirty="0"/>
              <a:t>    catch(</a:t>
            </a:r>
            <a:r>
              <a:rPr lang="en-US" b="1" dirty="0" err="1"/>
              <a:t>IOException</a:t>
            </a:r>
            <a:r>
              <a:rPr lang="en-US" b="1" dirty="0"/>
              <a:t> e) {</a:t>
            </a:r>
          </a:p>
          <a:p>
            <a:r>
              <a:rPr lang="en-US" b="1" dirty="0"/>
              <a:t>      </a:t>
            </a:r>
            <a:r>
              <a:rPr lang="en-US" b="1" dirty="0" err="1"/>
              <a:t>System.out.println</a:t>
            </a:r>
            <a:r>
              <a:rPr lang="en-US" b="1" dirty="0"/>
              <a:t>(e);</a:t>
            </a:r>
          </a:p>
          <a:p>
            <a:r>
              <a:rPr lang="en-US" b="1" dirty="0"/>
              <a:t>    }</a:t>
            </a:r>
          </a:p>
          <a:p>
            <a:r>
              <a:rPr lang="en-US" b="1" dirty="0"/>
              <a:t>  }</a:t>
            </a:r>
          </a:p>
          <a:p>
            <a:r>
              <a:rPr lang="en-US" b="1" dirty="0"/>
              <a:t>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4085831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Example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1796038"/>
            <a:ext cx="756084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import java.net.*;</a:t>
            </a:r>
          </a:p>
          <a:p>
            <a:r>
              <a:rPr lang="en-US" b="1" dirty="0"/>
              <a:t>import java.io.*;</a:t>
            </a:r>
          </a:p>
          <a:p>
            <a:r>
              <a:rPr lang="en-US" b="1" dirty="0"/>
              <a:t>/**</a:t>
            </a:r>
          </a:p>
          <a:p>
            <a:r>
              <a:rPr lang="en-US" b="1" dirty="0"/>
              <a:t> * Server Program.</a:t>
            </a:r>
          </a:p>
          <a:p>
            <a:r>
              <a:rPr lang="en-US" b="1" dirty="0"/>
              <a:t> * Converts incoming text to uppercase and sends converted</a:t>
            </a:r>
          </a:p>
          <a:p>
            <a:r>
              <a:rPr lang="en-US" b="1" dirty="0"/>
              <a:t> * text back to client.</a:t>
            </a:r>
          </a:p>
          <a:p>
            <a:r>
              <a:rPr lang="en-US" b="1" dirty="0"/>
              <a:t> * Accepts connection requests on port 2345.</a:t>
            </a:r>
          </a:p>
          <a:p>
            <a:r>
              <a:rPr lang="en-US" b="1" dirty="0"/>
              <a:t> */</a:t>
            </a:r>
          </a:p>
          <a:p>
            <a:r>
              <a:rPr lang="en-US" b="1" dirty="0"/>
              <a:t>public class Server {</a:t>
            </a:r>
          </a:p>
          <a:p>
            <a:r>
              <a:rPr lang="en-US" b="1" dirty="0"/>
              <a:t>  public static void main(String </a:t>
            </a:r>
            <a:r>
              <a:rPr lang="en-US" b="1" dirty="0" err="1"/>
              <a:t>args</a:t>
            </a:r>
            <a:r>
              <a:rPr lang="en-US" b="1" dirty="0"/>
              <a:t>[]) {</a:t>
            </a:r>
          </a:p>
          <a:p>
            <a:r>
              <a:rPr lang="en-US" b="1" dirty="0"/>
              <a:t>    </a:t>
            </a:r>
            <a:r>
              <a:rPr lang="en-US" b="1" dirty="0" err="1"/>
              <a:t>ServerSocket</a:t>
            </a:r>
            <a:r>
              <a:rPr lang="en-US" b="1" dirty="0"/>
              <a:t> </a:t>
            </a:r>
            <a:r>
              <a:rPr lang="en-US" b="1" dirty="0" err="1"/>
              <a:t>theServer</a:t>
            </a:r>
            <a:r>
              <a:rPr lang="en-US" b="1" dirty="0"/>
              <a:t>;</a:t>
            </a:r>
          </a:p>
          <a:p>
            <a:r>
              <a:rPr lang="en-US" b="1" dirty="0"/>
              <a:t>    Socket con;</a:t>
            </a:r>
          </a:p>
          <a:p>
            <a:r>
              <a:rPr lang="en-US" b="1" dirty="0"/>
              <a:t>    </a:t>
            </a:r>
            <a:r>
              <a:rPr lang="en-US" b="1" dirty="0" err="1"/>
              <a:t>PrintStream</a:t>
            </a:r>
            <a:r>
              <a:rPr lang="en-US" b="1" dirty="0"/>
              <a:t> </a:t>
            </a:r>
            <a:r>
              <a:rPr lang="en-US" b="1" dirty="0" err="1"/>
              <a:t>ps</a:t>
            </a:r>
            <a:r>
              <a:rPr lang="en-US" b="1" dirty="0"/>
              <a:t>;</a:t>
            </a:r>
          </a:p>
          <a:p>
            <a:r>
              <a:rPr lang="en-US" b="1" dirty="0"/>
              <a:t>    </a:t>
            </a:r>
            <a:r>
              <a:rPr lang="en-US" b="1" dirty="0" err="1"/>
              <a:t>DataInputStream</a:t>
            </a:r>
            <a:r>
              <a:rPr lang="en-US" b="1" dirty="0"/>
              <a:t> dis;</a:t>
            </a:r>
          </a:p>
          <a:p>
            <a:r>
              <a:rPr lang="en-US" b="1" dirty="0"/>
              <a:t>    String input;</a:t>
            </a:r>
          </a:p>
          <a:p>
            <a:r>
              <a:rPr lang="en-US" b="1" dirty="0"/>
              <a:t>    </a:t>
            </a:r>
            <a:r>
              <a:rPr lang="en-US" b="1" dirty="0" err="1"/>
              <a:t>int</a:t>
            </a:r>
            <a:r>
              <a:rPr lang="en-US" b="1" dirty="0"/>
              <a:t> port = 2345;</a:t>
            </a:r>
          </a:p>
          <a:p>
            <a:r>
              <a:rPr lang="en-US" b="1" dirty="0"/>
              <a:t>    </a:t>
            </a:r>
            <a:r>
              <a:rPr lang="en-US" b="1" dirty="0" err="1"/>
              <a:t>boolean</a:t>
            </a:r>
            <a:r>
              <a:rPr lang="en-US" b="1" dirty="0"/>
              <a:t> flag = true;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532564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Example</a:t>
            </a:r>
            <a:endParaRPr lang="bg-BG" dirty="0"/>
          </a:p>
        </p:txBody>
      </p:sp>
      <p:sp>
        <p:nvSpPr>
          <p:cNvPr id="3" name="Rectangle 2"/>
          <p:cNvSpPr/>
          <p:nvPr/>
        </p:nvSpPr>
        <p:spPr>
          <a:xfrm>
            <a:off x="971600" y="1807071"/>
            <a:ext cx="74888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try {</a:t>
            </a:r>
          </a:p>
          <a:p>
            <a:r>
              <a:rPr lang="en-US" b="1" dirty="0"/>
              <a:t>      </a:t>
            </a:r>
            <a:r>
              <a:rPr lang="en-US" b="1" dirty="0" err="1"/>
              <a:t>theServer</a:t>
            </a:r>
            <a:r>
              <a:rPr lang="en-US" b="1" dirty="0"/>
              <a:t> = new </a:t>
            </a:r>
            <a:r>
              <a:rPr lang="en-US" b="1" dirty="0" err="1"/>
              <a:t>ServerSocket</a:t>
            </a:r>
            <a:r>
              <a:rPr lang="en-US" b="1" dirty="0"/>
              <a:t>(port);</a:t>
            </a:r>
          </a:p>
          <a:p>
            <a:r>
              <a:rPr lang="en-US" b="1" dirty="0"/>
              <a:t>      con = </a:t>
            </a:r>
            <a:r>
              <a:rPr lang="en-US" b="1" dirty="0" err="1"/>
              <a:t>theServer.accept</a:t>
            </a:r>
            <a:r>
              <a:rPr lang="en-US" b="1" dirty="0"/>
              <a:t>();</a:t>
            </a:r>
          </a:p>
          <a:p>
            <a:r>
              <a:rPr lang="en-US" b="1" dirty="0"/>
              <a:t>      dis = new </a:t>
            </a:r>
            <a:r>
              <a:rPr lang="en-US" b="1" dirty="0" err="1"/>
              <a:t>DataInputStream</a:t>
            </a:r>
            <a:r>
              <a:rPr lang="en-US" b="1" dirty="0"/>
              <a:t>(</a:t>
            </a:r>
            <a:r>
              <a:rPr lang="en-US" b="1" dirty="0" err="1"/>
              <a:t>con.getInputStream</a:t>
            </a:r>
            <a:r>
              <a:rPr lang="en-US" b="1" dirty="0"/>
              <a:t>());</a:t>
            </a:r>
          </a:p>
          <a:p>
            <a:r>
              <a:rPr lang="en-US" b="1" dirty="0" smtClean="0"/>
              <a:t>      </a:t>
            </a:r>
            <a:r>
              <a:rPr lang="en-US" b="1" dirty="0" err="1" smtClean="0"/>
              <a:t>ps</a:t>
            </a:r>
            <a:r>
              <a:rPr lang="en-US" b="1" dirty="0" smtClean="0"/>
              <a:t> </a:t>
            </a:r>
            <a:r>
              <a:rPr lang="en-US" b="1" dirty="0"/>
              <a:t>= new </a:t>
            </a:r>
            <a:r>
              <a:rPr lang="en-US" b="1" dirty="0" err="1"/>
              <a:t>PrintStream</a:t>
            </a:r>
            <a:r>
              <a:rPr lang="en-US" b="1" dirty="0"/>
              <a:t> (</a:t>
            </a:r>
            <a:r>
              <a:rPr lang="en-US" b="1" dirty="0" err="1"/>
              <a:t>con.getOutputStream</a:t>
            </a:r>
            <a:r>
              <a:rPr lang="en-US" b="1" dirty="0"/>
              <a:t>());</a:t>
            </a:r>
          </a:p>
          <a:p>
            <a:r>
              <a:rPr lang="en-US" b="1" dirty="0"/>
              <a:t>      while(flag == true) {</a:t>
            </a:r>
          </a:p>
          <a:p>
            <a:r>
              <a:rPr lang="en-US" b="1" dirty="0"/>
              <a:t>        input = </a:t>
            </a:r>
            <a:r>
              <a:rPr lang="en-US" b="1" dirty="0" err="1"/>
              <a:t>dis.readLine</a:t>
            </a:r>
            <a:r>
              <a:rPr lang="en-US" b="1" dirty="0"/>
              <a:t>();</a:t>
            </a:r>
          </a:p>
          <a:p>
            <a:r>
              <a:rPr lang="en-US" b="1" dirty="0"/>
              <a:t>        if ( input == null ) break;</a:t>
            </a:r>
          </a:p>
          <a:p>
            <a:r>
              <a:rPr lang="en-US" b="1" dirty="0"/>
              <a:t>        </a:t>
            </a:r>
            <a:r>
              <a:rPr lang="en-US" b="1" dirty="0" err="1"/>
              <a:t>ps.println</a:t>
            </a:r>
            <a:r>
              <a:rPr lang="en-US" b="1" dirty="0"/>
              <a:t>(uppers(input));</a:t>
            </a:r>
          </a:p>
          <a:p>
            <a:r>
              <a:rPr lang="en-US" b="1" dirty="0"/>
              <a:t>      }</a:t>
            </a:r>
          </a:p>
          <a:p>
            <a:r>
              <a:rPr lang="en-US" b="1" dirty="0"/>
              <a:t>      </a:t>
            </a:r>
            <a:r>
              <a:rPr lang="en-US" b="1" dirty="0" err="1"/>
              <a:t>con.close</a:t>
            </a:r>
            <a:r>
              <a:rPr lang="en-US" b="1" dirty="0"/>
              <a:t>();</a:t>
            </a:r>
          </a:p>
          <a:p>
            <a:r>
              <a:rPr lang="en-US" b="1" dirty="0"/>
              <a:t>      </a:t>
            </a:r>
            <a:r>
              <a:rPr lang="en-US" b="1" dirty="0" err="1"/>
              <a:t>dis.close</a:t>
            </a:r>
            <a:r>
              <a:rPr lang="en-US" b="1" dirty="0"/>
              <a:t>();</a:t>
            </a:r>
          </a:p>
          <a:p>
            <a:r>
              <a:rPr lang="en-US" b="1" dirty="0"/>
              <a:t>      </a:t>
            </a:r>
            <a:r>
              <a:rPr lang="en-US" b="1" dirty="0" err="1"/>
              <a:t>ps.close</a:t>
            </a:r>
            <a:r>
              <a:rPr lang="en-US" b="1" dirty="0"/>
              <a:t>();</a:t>
            </a:r>
          </a:p>
          <a:p>
            <a:r>
              <a:rPr lang="en-US" b="1" dirty="0"/>
              <a:t>      </a:t>
            </a:r>
            <a:r>
              <a:rPr lang="en-US" b="1" dirty="0" err="1"/>
              <a:t>theServer.close</a:t>
            </a:r>
            <a:r>
              <a:rPr lang="en-US" b="1" dirty="0"/>
              <a:t>();</a:t>
            </a:r>
          </a:p>
          <a:p>
            <a:r>
              <a:rPr lang="en-US" b="1" dirty="0"/>
              <a:t>    }</a:t>
            </a:r>
          </a:p>
          <a:p>
            <a:r>
              <a:rPr lang="en-US" b="1" dirty="0"/>
              <a:t>    catch(</a:t>
            </a:r>
            <a:r>
              <a:rPr lang="en-US" b="1" dirty="0" err="1"/>
              <a:t>NullPointerException</a:t>
            </a:r>
            <a:r>
              <a:rPr lang="en-US" b="1" dirty="0"/>
              <a:t> e){</a:t>
            </a:r>
          </a:p>
          <a:p>
            <a:r>
              <a:rPr lang="en-US" b="1" dirty="0"/>
              <a:t>      </a:t>
            </a:r>
            <a:r>
              <a:rPr lang="en-US" b="1" dirty="0" err="1"/>
              <a:t>System.out.println</a:t>
            </a:r>
            <a:r>
              <a:rPr lang="en-US" b="1" dirty="0"/>
              <a:t>("NPE" + </a:t>
            </a:r>
            <a:r>
              <a:rPr lang="en-US" b="1" dirty="0" err="1"/>
              <a:t>e.getMessage</a:t>
            </a:r>
            <a:r>
              <a:rPr lang="en-US" b="1" dirty="0"/>
              <a:t>());</a:t>
            </a:r>
          </a:p>
          <a:p>
            <a:r>
              <a:rPr lang="en-US" b="1" dirty="0"/>
              <a:t> 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2160066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836</TotalTime>
  <Words>3086</Words>
  <Application>Microsoft Office PowerPoint</Application>
  <PresentationFormat>On-screen Show (4:3)</PresentationFormat>
  <Paragraphs>529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Flow</vt:lpstr>
      <vt:lpstr>Remote Method Invocation</vt:lpstr>
      <vt:lpstr>Distributed Computing</vt:lpstr>
      <vt:lpstr>Client-Server Programming</vt:lpstr>
      <vt:lpstr>Client-Server Programming</vt:lpstr>
      <vt:lpstr>Client Example</vt:lpstr>
      <vt:lpstr>Client Example</vt:lpstr>
      <vt:lpstr>Client Example</vt:lpstr>
      <vt:lpstr>Server Example</vt:lpstr>
      <vt:lpstr>Server Example</vt:lpstr>
      <vt:lpstr>Server Example</vt:lpstr>
      <vt:lpstr>Remote Procedures</vt:lpstr>
      <vt:lpstr>Distributed Object Technology</vt:lpstr>
      <vt:lpstr>Distributed Object Technology</vt:lpstr>
      <vt:lpstr>RMI</vt:lpstr>
      <vt:lpstr>RMI Application</vt:lpstr>
      <vt:lpstr>RMI Stubs and Skeletons</vt:lpstr>
      <vt:lpstr>RMI Stubs and Skeletons</vt:lpstr>
      <vt:lpstr>Developing an RMI Application</vt:lpstr>
      <vt:lpstr>Developing an RMI Application</vt:lpstr>
      <vt:lpstr>RMI Example 1</vt:lpstr>
      <vt:lpstr>RMI Example 1</vt:lpstr>
      <vt:lpstr>RMI Example 1</vt:lpstr>
      <vt:lpstr>RMI Example 1</vt:lpstr>
      <vt:lpstr>RMI Example 1</vt:lpstr>
      <vt:lpstr>RMI Example 1</vt:lpstr>
      <vt:lpstr>RMI Example 1</vt:lpstr>
      <vt:lpstr>RMI Example 1</vt:lpstr>
      <vt:lpstr>RMI Example 1</vt:lpstr>
      <vt:lpstr>RMI Example 1</vt:lpstr>
      <vt:lpstr>RMI Example 2</vt:lpstr>
      <vt:lpstr>RMI Example 2</vt:lpstr>
      <vt:lpstr>RMI Example 2</vt:lpstr>
      <vt:lpstr>RMI Example 2</vt:lpstr>
      <vt:lpstr>RMI Example 2</vt:lpstr>
      <vt:lpstr>RMI Example 2</vt:lpstr>
      <vt:lpstr>RMI Example 2</vt:lpstr>
      <vt:lpstr>RMI Example 2</vt:lpstr>
      <vt:lpstr>RMI Example 2</vt:lpstr>
      <vt:lpstr>RMI Example 2</vt:lpstr>
      <vt:lpstr>RMI Example 2</vt:lpstr>
      <vt:lpstr>RMI Example 2</vt:lpstr>
      <vt:lpstr>RMI Example 2</vt:lpstr>
      <vt:lpstr>RMI Example 2</vt:lpstr>
      <vt:lpstr>RMI Example 2</vt:lpstr>
      <vt:lpstr>RMI Example 2</vt:lpstr>
      <vt:lpstr>RMI Example 2</vt:lpstr>
      <vt:lpstr>RMI Example 2</vt:lpstr>
      <vt:lpstr>RMI Example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Functors and the Command Pattern</dc:title>
  <dc:creator>USER</dc:creator>
  <cp:lastModifiedBy>Admin</cp:lastModifiedBy>
  <cp:revision>151</cp:revision>
  <dcterms:created xsi:type="dcterms:W3CDTF">2011-10-22T13:23:53Z</dcterms:created>
  <dcterms:modified xsi:type="dcterms:W3CDTF">2016-08-12T15:32:01Z</dcterms:modified>
</cp:coreProperties>
</file>