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65" r:id="rId20"/>
    <p:sldId id="275" r:id="rId21"/>
    <p:sldId id="276" r:id="rId22"/>
    <p:sldId id="277" r:id="rId23"/>
    <p:sldId id="278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79" r:id="rId38"/>
    <p:sldId id="293" r:id="rId39"/>
    <p:sldId id="294" r:id="rId40"/>
    <p:sldId id="295" r:id="rId41"/>
    <p:sldId id="296" r:id="rId42"/>
    <p:sldId id="297" r:id="rId43"/>
    <p:sldId id="298" r:id="rId44"/>
    <p:sldId id="299" r:id="rId45"/>
    <p:sldId id="300" r:id="rId46"/>
    <p:sldId id="301" r:id="rId47"/>
    <p:sldId id="302" r:id="rId48"/>
    <p:sldId id="303" r:id="rId49"/>
    <p:sldId id="331" r:id="rId50"/>
    <p:sldId id="332" r:id="rId51"/>
    <p:sldId id="333" r:id="rId52"/>
    <p:sldId id="334" r:id="rId53"/>
    <p:sldId id="335" r:id="rId54"/>
    <p:sldId id="336" r:id="rId55"/>
    <p:sldId id="337" r:id="rId56"/>
    <p:sldId id="338" r:id="rId57"/>
    <p:sldId id="339" r:id="rId58"/>
    <p:sldId id="340" r:id="rId59"/>
    <p:sldId id="341" r:id="rId60"/>
    <p:sldId id="342" r:id="rId61"/>
    <p:sldId id="343" r:id="rId62"/>
    <p:sldId id="344" r:id="rId63"/>
    <p:sldId id="345" r:id="rId64"/>
    <p:sldId id="346" r:id="rId65"/>
    <p:sldId id="347" r:id="rId66"/>
    <p:sldId id="348" r:id="rId67"/>
    <p:sldId id="349" r:id="rId68"/>
  </p:sldIdLst>
  <p:sldSz cx="9144000" cy="6858000" type="screen4x3"/>
  <p:notesSz cx="6858000" cy="9144000"/>
  <p:defaultTextStyle>
    <a:defPPr>
      <a:defRPr lang="bg-BG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36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A0E1C-7AB4-4BBC-96B4-29A6CDF23C09}" type="datetimeFigureOut">
              <a:rPr lang="bg-BG" smtClean="0"/>
              <a:t>5.8.2016 г.</a:t>
            </a:fld>
            <a:endParaRPr lang="bg-BG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32F9E-E6CC-43CD-A34E-10DE27E38BF4}" type="slidenum">
              <a:rPr lang="bg-BG" smtClean="0"/>
              <a:t>‹#›</a:t>
            </a:fld>
            <a:endParaRPr lang="bg-BG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A0E1C-7AB4-4BBC-96B4-29A6CDF23C09}" type="datetimeFigureOut">
              <a:rPr lang="bg-BG" smtClean="0"/>
              <a:t>5.8.2016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32F9E-E6CC-43CD-A34E-10DE27E38BF4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A0E1C-7AB4-4BBC-96B4-29A6CDF23C09}" type="datetimeFigureOut">
              <a:rPr lang="bg-BG" smtClean="0"/>
              <a:t>5.8.2016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32F9E-E6CC-43CD-A34E-10DE27E38BF4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A0E1C-7AB4-4BBC-96B4-29A6CDF23C09}" type="datetimeFigureOut">
              <a:rPr lang="bg-BG" smtClean="0"/>
              <a:t>5.8.2016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32F9E-E6CC-43CD-A34E-10DE27E38BF4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A0E1C-7AB4-4BBC-96B4-29A6CDF23C09}" type="datetimeFigureOut">
              <a:rPr lang="bg-BG" smtClean="0"/>
              <a:t>5.8.2016 г.</a:t>
            </a:fld>
            <a:endParaRPr lang="bg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32F9E-E6CC-43CD-A34E-10DE27E38BF4}" type="slidenum">
              <a:rPr lang="bg-BG" smtClean="0"/>
              <a:t>‹#›</a:t>
            </a:fld>
            <a:endParaRPr lang="bg-BG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A0E1C-7AB4-4BBC-96B4-29A6CDF23C09}" type="datetimeFigureOut">
              <a:rPr lang="bg-BG" smtClean="0"/>
              <a:t>5.8.2016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32F9E-E6CC-43CD-A34E-10DE27E38BF4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A0E1C-7AB4-4BBC-96B4-29A6CDF23C09}" type="datetimeFigureOut">
              <a:rPr lang="bg-BG" smtClean="0"/>
              <a:t>5.8.2016 г.</a:t>
            </a:fld>
            <a:endParaRPr lang="bg-B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32F9E-E6CC-43CD-A34E-10DE27E38BF4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A0E1C-7AB4-4BBC-96B4-29A6CDF23C09}" type="datetimeFigureOut">
              <a:rPr lang="bg-BG" smtClean="0"/>
              <a:t>5.8.2016 г.</a:t>
            </a:fld>
            <a:endParaRPr lang="bg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32F9E-E6CC-43CD-A34E-10DE27E38BF4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A0E1C-7AB4-4BBC-96B4-29A6CDF23C09}" type="datetimeFigureOut">
              <a:rPr lang="bg-BG" smtClean="0"/>
              <a:t>5.8.2016 г.</a:t>
            </a:fld>
            <a:endParaRPr lang="bg-B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32F9E-E6CC-43CD-A34E-10DE27E38BF4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A0E1C-7AB4-4BBC-96B4-29A6CDF23C09}" type="datetimeFigureOut">
              <a:rPr lang="bg-BG" smtClean="0"/>
              <a:t>5.8.2016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F32F9E-E6CC-43CD-A34E-10DE27E38BF4}" type="slidenum">
              <a:rPr lang="bg-BG" smtClean="0"/>
              <a:t>‹#›</a:t>
            </a:fld>
            <a:endParaRPr lang="bg-BG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A0E1C-7AB4-4BBC-96B4-29A6CDF23C09}" type="datetimeFigureOut">
              <a:rPr lang="bg-BG" smtClean="0"/>
              <a:t>5.8.2016 г.</a:t>
            </a:fld>
            <a:endParaRPr lang="bg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bg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F32F9E-E6CC-43CD-A34E-10DE27E38BF4}" type="slidenum">
              <a:rPr lang="bg-BG" smtClean="0"/>
              <a:t>‹#›</a:t>
            </a:fld>
            <a:endParaRPr lang="bg-B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80A0E1C-7AB4-4BBC-96B4-29A6CDF23C09}" type="datetimeFigureOut">
              <a:rPr lang="bg-BG" smtClean="0"/>
              <a:t>5.8.2016 г.</a:t>
            </a:fld>
            <a:endParaRPr lang="bg-BG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bg-BG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F32F9E-E6CC-43CD-A34E-10DE27E38BF4}" type="slidenum">
              <a:rPr lang="bg-BG" smtClean="0"/>
              <a:t>‹#›</a:t>
            </a:fld>
            <a:endParaRPr lang="bg-BG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The State </a:t>
            </a:r>
            <a:r>
              <a:rPr lang="en-US" dirty="0"/>
              <a:t>and </a:t>
            </a:r>
            <a:r>
              <a:rPr lang="en-US" dirty="0" smtClean="0"/>
              <a:t>Strategy Patterns</a:t>
            </a:r>
            <a:br>
              <a:rPr lang="en-US" dirty="0" smtClean="0"/>
            </a:br>
            <a:r>
              <a:rPr lang="en-US" dirty="0" smtClean="0"/>
              <a:t>The </a:t>
            </a:r>
            <a:r>
              <a:rPr lang="en-US" dirty="0" smtClean="0"/>
              <a:t>Decorator </a:t>
            </a:r>
            <a:r>
              <a:rPr lang="en-US" dirty="0" smtClean="0"/>
              <a:t>Pattern</a:t>
            </a:r>
            <a:endParaRPr lang="bg-B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dirty="0" smtClean="0"/>
              <a:t>Лекции </a:t>
            </a:r>
            <a:r>
              <a:rPr lang="en-US" dirty="0" smtClean="0"/>
              <a:t>No</a:t>
            </a:r>
            <a:r>
              <a:rPr lang="bg-BG" dirty="0" smtClean="0"/>
              <a:t> </a:t>
            </a:r>
            <a:r>
              <a:rPr lang="en-US" dirty="0" smtClean="0"/>
              <a:t>9-10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7485041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 Pattern Example 1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Ето и частта от тестовата програма: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1115616" y="2422043"/>
            <a:ext cx="748883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 /**</a:t>
            </a:r>
          </a:p>
          <a:p>
            <a:r>
              <a:rPr lang="en-US" b="1" dirty="0" smtClean="0"/>
              <a:t>   * Test program for the </a:t>
            </a:r>
            <a:r>
              <a:rPr lang="en-US" b="1" dirty="0" err="1" smtClean="0"/>
              <a:t>ContextNoSP</a:t>
            </a:r>
            <a:r>
              <a:rPr lang="en-US" b="1" dirty="0" smtClean="0"/>
              <a:t> class</a:t>
            </a:r>
          </a:p>
          <a:p>
            <a:r>
              <a:rPr lang="en-US" b="1" dirty="0" smtClean="0"/>
              <a:t>   * which does NOT use the State pattern.</a:t>
            </a:r>
          </a:p>
          <a:p>
            <a:r>
              <a:rPr lang="en-US" b="1" dirty="0" smtClean="0"/>
              <a:t>   */</a:t>
            </a:r>
          </a:p>
          <a:p>
            <a:r>
              <a:rPr lang="en-US" b="1" dirty="0" smtClean="0"/>
              <a:t>   public class </a:t>
            </a:r>
            <a:r>
              <a:rPr lang="en-US" b="1" dirty="0" err="1" smtClean="0"/>
              <a:t>TestNoSP</a:t>
            </a:r>
            <a:r>
              <a:rPr lang="en-US" b="1" dirty="0" smtClean="0"/>
              <a:t> extends Frame</a:t>
            </a:r>
          </a:p>
          <a:p>
            <a:r>
              <a:rPr lang="en-US" b="1" dirty="0" smtClean="0"/>
              <a:t>     implements </a:t>
            </a:r>
            <a:r>
              <a:rPr lang="en-US" b="1" dirty="0" err="1" smtClean="0"/>
              <a:t>ActionListener</a:t>
            </a:r>
            <a:r>
              <a:rPr lang="en-US" b="1" dirty="0" smtClean="0"/>
              <a:t>  {</a:t>
            </a:r>
          </a:p>
          <a:p>
            <a:endParaRPr lang="en-US" b="1" dirty="0" smtClean="0"/>
          </a:p>
          <a:p>
            <a:r>
              <a:rPr lang="en-US" b="1" dirty="0" smtClean="0"/>
              <a:t>     // GUI attributes.</a:t>
            </a:r>
          </a:p>
          <a:p>
            <a:r>
              <a:rPr lang="en-US" b="1" dirty="0" smtClean="0"/>
              <a:t>private Button </a:t>
            </a:r>
            <a:r>
              <a:rPr lang="en-US" b="1" dirty="0" err="1" smtClean="0"/>
              <a:t>pushButton</a:t>
            </a:r>
            <a:r>
              <a:rPr lang="en-US" b="1" dirty="0" smtClean="0"/>
              <a:t> = new Button("Push Operation");</a:t>
            </a:r>
          </a:p>
          <a:p>
            <a:r>
              <a:rPr lang="en-US" b="1" dirty="0" smtClean="0"/>
              <a:t>     private Button </a:t>
            </a:r>
            <a:r>
              <a:rPr lang="en-US" b="1" dirty="0" err="1" smtClean="0"/>
              <a:t>pullButton</a:t>
            </a:r>
            <a:r>
              <a:rPr lang="en-US" b="1" dirty="0" smtClean="0"/>
              <a:t> = new Button("Pull Operation");</a:t>
            </a:r>
          </a:p>
          <a:p>
            <a:r>
              <a:rPr lang="en-US" b="1" dirty="0" smtClean="0"/>
              <a:t>     private Button </a:t>
            </a:r>
            <a:r>
              <a:rPr lang="en-US" b="1" dirty="0" err="1" smtClean="0"/>
              <a:t>exitButton</a:t>
            </a:r>
            <a:r>
              <a:rPr lang="en-US" b="1" dirty="0" smtClean="0"/>
              <a:t> = new Button("Exit");</a:t>
            </a:r>
          </a:p>
          <a:p>
            <a:r>
              <a:rPr lang="en-US" b="1" dirty="0" smtClean="0"/>
              <a:t>     private Canvas </a:t>
            </a:r>
            <a:r>
              <a:rPr lang="en-US" b="1" dirty="0" err="1" smtClean="0"/>
              <a:t>canvas</a:t>
            </a:r>
            <a:r>
              <a:rPr lang="en-US" b="1" dirty="0" smtClean="0"/>
              <a:t> = new Canvas();</a:t>
            </a:r>
          </a:p>
          <a:p>
            <a:endParaRPr lang="en-US" b="1" dirty="0" smtClean="0"/>
          </a:p>
          <a:p>
            <a:r>
              <a:rPr lang="en-US" b="1" dirty="0" smtClean="0"/>
              <a:t>// The Context.</a:t>
            </a:r>
          </a:p>
          <a:p>
            <a:r>
              <a:rPr lang="en-US" b="1" dirty="0" smtClean="0"/>
              <a:t>private </a:t>
            </a:r>
            <a:r>
              <a:rPr lang="en-US" b="1" dirty="0" err="1" smtClean="0"/>
              <a:t>ContextNoSP</a:t>
            </a:r>
            <a:r>
              <a:rPr lang="en-US" b="1" dirty="0" smtClean="0"/>
              <a:t> context = null;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41682448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 Pattern Example 1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971600" y="1989995"/>
            <a:ext cx="72008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 public </a:t>
            </a:r>
            <a:r>
              <a:rPr lang="en-US" b="1" dirty="0" err="1" smtClean="0"/>
              <a:t>TestNoSP</a:t>
            </a:r>
            <a:r>
              <a:rPr lang="en-US" b="1" dirty="0" smtClean="0"/>
              <a:t>() {</a:t>
            </a:r>
          </a:p>
          <a:p>
            <a:r>
              <a:rPr lang="en-US" b="1" dirty="0" smtClean="0"/>
              <a:t>        super("No State Pattern");</a:t>
            </a:r>
          </a:p>
          <a:p>
            <a:r>
              <a:rPr lang="en-US" b="1" dirty="0" smtClean="0"/>
              <a:t>        context = new </a:t>
            </a:r>
            <a:r>
              <a:rPr lang="en-US" b="1" dirty="0" err="1" smtClean="0"/>
              <a:t>ContextNoSP</a:t>
            </a:r>
            <a:r>
              <a:rPr lang="en-US" b="1" dirty="0" smtClean="0"/>
              <a:t>();</a:t>
            </a:r>
          </a:p>
          <a:p>
            <a:r>
              <a:rPr lang="en-US" b="1" dirty="0" smtClean="0"/>
              <a:t>        </a:t>
            </a:r>
            <a:r>
              <a:rPr lang="en-US" b="1" dirty="0" err="1" smtClean="0"/>
              <a:t>setupWindow</a:t>
            </a:r>
            <a:r>
              <a:rPr lang="en-US" b="1" dirty="0" smtClean="0"/>
              <a:t>();</a:t>
            </a:r>
          </a:p>
          <a:p>
            <a:r>
              <a:rPr lang="en-US" b="1" dirty="0" smtClean="0"/>
              <a:t>      }</a:t>
            </a:r>
          </a:p>
          <a:p>
            <a:endParaRPr lang="en-US" b="1" dirty="0" smtClean="0"/>
          </a:p>
          <a:p>
            <a:r>
              <a:rPr lang="en-US" b="1" dirty="0" smtClean="0"/>
              <a:t>      private void </a:t>
            </a:r>
            <a:r>
              <a:rPr lang="en-US" b="1" dirty="0" err="1" smtClean="0"/>
              <a:t>setupWindow</a:t>
            </a:r>
            <a:r>
              <a:rPr lang="en-US" b="1" dirty="0" smtClean="0"/>
              <a:t>() { // Setup GUI }</a:t>
            </a:r>
          </a:p>
          <a:p>
            <a:endParaRPr lang="en-US" b="1" dirty="0" smtClean="0"/>
          </a:p>
          <a:p>
            <a:r>
              <a:rPr lang="en-US" b="1" dirty="0" smtClean="0"/>
              <a:t>      // Handle GUI actions.</a:t>
            </a:r>
          </a:p>
          <a:p>
            <a:r>
              <a:rPr lang="en-US" b="1" dirty="0" smtClean="0"/>
              <a:t>      public void </a:t>
            </a:r>
            <a:r>
              <a:rPr lang="en-US" b="1" dirty="0" err="1" smtClean="0"/>
              <a:t>actionPerformed</a:t>
            </a:r>
            <a:r>
              <a:rPr lang="en-US" b="1" dirty="0" smtClean="0"/>
              <a:t>(</a:t>
            </a:r>
            <a:r>
              <a:rPr lang="en-US" b="1" dirty="0" err="1" smtClean="0"/>
              <a:t>ActionEvent</a:t>
            </a:r>
            <a:r>
              <a:rPr lang="en-US" b="1" dirty="0" smtClean="0"/>
              <a:t> event) {</a:t>
            </a:r>
          </a:p>
          <a:p>
            <a:r>
              <a:rPr lang="en-US" b="1" dirty="0" smtClean="0"/>
              <a:t>        Object </a:t>
            </a:r>
            <a:r>
              <a:rPr lang="en-US" b="1" dirty="0" err="1" smtClean="0"/>
              <a:t>src</a:t>
            </a:r>
            <a:r>
              <a:rPr lang="en-US" b="1" dirty="0" smtClean="0"/>
              <a:t> = </a:t>
            </a:r>
            <a:r>
              <a:rPr lang="en-US" b="1" dirty="0" err="1" smtClean="0"/>
              <a:t>event.getSource</a:t>
            </a:r>
            <a:r>
              <a:rPr lang="en-US" b="1" dirty="0" smtClean="0"/>
              <a:t>();</a:t>
            </a:r>
          </a:p>
          <a:p>
            <a:r>
              <a:rPr lang="en-US" b="1" dirty="0" smtClean="0"/>
              <a:t>        if (</a:t>
            </a:r>
            <a:r>
              <a:rPr lang="en-US" b="1" dirty="0" err="1" smtClean="0"/>
              <a:t>src</a:t>
            </a:r>
            <a:r>
              <a:rPr lang="en-US" b="1" dirty="0" smtClean="0"/>
              <a:t> == </a:t>
            </a:r>
            <a:r>
              <a:rPr lang="en-US" b="1" dirty="0" err="1" smtClean="0"/>
              <a:t>pushButton</a:t>
            </a:r>
            <a:r>
              <a:rPr lang="en-US" b="1" dirty="0" smtClean="0"/>
              <a:t>) {</a:t>
            </a:r>
          </a:p>
          <a:p>
            <a:r>
              <a:rPr lang="en-US" b="1" dirty="0" smtClean="0"/>
              <a:t>          </a:t>
            </a:r>
            <a:r>
              <a:rPr lang="en-US" b="1" dirty="0" err="1" smtClean="0"/>
              <a:t>context.push</a:t>
            </a:r>
            <a:r>
              <a:rPr lang="en-US" b="1" dirty="0" smtClean="0"/>
              <a:t>();</a:t>
            </a:r>
          </a:p>
          <a:p>
            <a:r>
              <a:rPr lang="en-US" b="1" dirty="0" smtClean="0"/>
              <a:t>          </a:t>
            </a:r>
            <a:r>
              <a:rPr lang="en-US" b="1" dirty="0" err="1" smtClean="0"/>
              <a:t>canvas.setBackground</a:t>
            </a:r>
            <a:r>
              <a:rPr lang="en-US" b="1" dirty="0" smtClean="0"/>
              <a:t>(</a:t>
            </a:r>
            <a:r>
              <a:rPr lang="en-US" b="1" dirty="0" err="1" smtClean="0"/>
              <a:t>context.getState</a:t>
            </a:r>
            <a:r>
              <a:rPr lang="en-US" b="1" dirty="0" smtClean="0"/>
              <a:t>());</a:t>
            </a:r>
          </a:p>
          <a:p>
            <a:r>
              <a:rPr lang="en-US" b="1" dirty="0" smtClean="0"/>
              <a:t>        }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38974373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 Pattern Example 1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971600" y="1940054"/>
            <a:ext cx="792088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 else if (</a:t>
            </a:r>
            <a:r>
              <a:rPr lang="en-US" b="1" dirty="0" err="1" smtClean="0"/>
              <a:t>src</a:t>
            </a:r>
            <a:r>
              <a:rPr lang="en-US" b="1" dirty="0" smtClean="0"/>
              <a:t> == </a:t>
            </a:r>
            <a:r>
              <a:rPr lang="en-US" b="1" dirty="0" err="1" smtClean="0"/>
              <a:t>pullButton</a:t>
            </a:r>
            <a:r>
              <a:rPr lang="en-US" b="1" dirty="0" smtClean="0"/>
              <a:t>) {</a:t>
            </a:r>
          </a:p>
          <a:p>
            <a:r>
              <a:rPr lang="en-US" b="1" dirty="0" smtClean="0"/>
              <a:t>           </a:t>
            </a:r>
            <a:r>
              <a:rPr lang="en-US" b="1" dirty="0" err="1" smtClean="0"/>
              <a:t>context.pull</a:t>
            </a:r>
            <a:r>
              <a:rPr lang="en-US" b="1" dirty="0" smtClean="0"/>
              <a:t>();</a:t>
            </a:r>
          </a:p>
          <a:p>
            <a:r>
              <a:rPr lang="en-US" b="1" dirty="0" smtClean="0"/>
              <a:t>           </a:t>
            </a:r>
            <a:r>
              <a:rPr lang="en-US" b="1" dirty="0" err="1" smtClean="0"/>
              <a:t>canvas.setBackground</a:t>
            </a:r>
            <a:r>
              <a:rPr lang="en-US" b="1" dirty="0" smtClean="0"/>
              <a:t>(</a:t>
            </a:r>
            <a:r>
              <a:rPr lang="en-US" b="1" dirty="0" err="1" smtClean="0"/>
              <a:t>context.getState</a:t>
            </a:r>
            <a:r>
              <a:rPr lang="en-US" b="1" dirty="0" smtClean="0"/>
              <a:t>());</a:t>
            </a:r>
          </a:p>
          <a:p>
            <a:endParaRPr lang="en-US" b="1" dirty="0" smtClean="0"/>
          </a:p>
          <a:p>
            <a:r>
              <a:rPr lang="en-US" b="1" dirty="0" smtClean="0"/>
              <a:t>         }</a:t>
            </a:r>
          </a:p>
          <a:p>
            <a:r>
              <a:rPr lang="en-US" b="1" dirty="0" smtClean="0"/>
              <a:t>         else if (</a:t>
            </a:r>
            <a:r>
              <a:rPr lang="en-US" b="1" dirty="0" err="1" smtClean="0"/>
              <a:t>src</a:t>
            </a:r>
            <a:r>
              <a:rPr lang="en-US" b="1" dirty="0" smtClean="0"/>
              <a:t> == </a:t>
            </a:r>
            <a:r>
              <a:rPr lang="en-US" b="1" dirty="0" err="1" smtClean="0"/>
              <a:t>exitButton</a:t>
            </a:r>
            <a:r>
              <a:rPr lang="en-US" b="1" dirty="0" smtClean="0"/>
              <a:t>) {</a:t>
            </a:r>
          </a:p>
          <a:p>
            <a:r>
              <a:rPr lang="en-US" b="1" dirty="0" smtClean="0"/>
              <a:t>           </a:t>
            </a:r>
            <a:r>
              <a:rPr lang="en-US" b="1" dirty="0" err="1" smtClean="0"/>
              <a:t>System.exit</a:t>
            </a:r>
            <a:r>
              <a:rPr lang="en-US" b="1" dirty="0" smtClean="0"/>
              <a:t>(0);</a:t>
            </a:r>
          </a:p>
          <a:p>
            <a:r>
              <a:rPr lang="en-US" b="1" dirty="0" smtClean="0"/>
              <a:t>       }</a:t>
            </a:r>
          </a:p>
          <a:p>
            <a:r>
              <a:rPr lang="en-US" b="1" dirty="0" smtClean="0"/>
              <a:t>     }</a:t>
            </a:r>
          </a:p>
          <a:p>
            <a:endParaRPr lang="en-US" b="1" dirty="0" smtClean="0"/>
          </a:p>
          <a:p>
            <a:r>
              <a:rPr lang="en-US" b="1" dirty="0" smtClean="0"/>
              <a:t>     // Main method.</a:t>
            </a:r>
          </a:p>
          <a:p>
            <a:r>
              <a:rPr lang="en-US" b="1" dirty="0" smtClean="0"/>
              <a:t>     public static void main(String[] </a:t>
            </a:r>
            <a:r>
              <a:rPr lang="en-US" b="1" dirty="0" err="1" smtClean="0"/>
              <a:t>argv</a:t>
            </a:r>
            <a:r>
              <a:rPr lang="en-US" b="1" dirty="0" smtClean="0"/>
              <a:t>) {</a:t>
            </a:r>
          </a:p>
          <a:p>
            <a:r>
              <a:rPr lang="en-US" b="1" dirty="0" smtClean="0"/>
              <a:t>       </a:t>
            </a:r>
            <a:r>
              <a:rPr lang="en-US" b="1" dirty="0" err="1" smtClean="0"/>
              <a:t>TestNoSP</a:t>
            </a:r>
            <a:r>
              <a:rPr lang="en-US" b="1" dirty="0" smtClean="0"/>
              <a:t> </a:t>
            </a:r>
            <a:r>
              <a:rPr lang="en-US" b="1" dirty="0" err="1" smtClean="0"/>
              <a:t>gui</a:t>
            </a:r>
            <a:r>
              <a:rPr lang="en-US" b="1" dirty="0" smtClean="0"/>
              <a:t> = new </a:t>
            </a:r>
            <a:r>
              <a:rPr lang="en-US" b="1" dirty="0" err="1" smtClean="0"/>
              <a:t>TestNoSP</a:t>
            </a:r>
            <a:r>
              <a:rPr lang="en-US" b="1" dirty="0" smtClean="0"/>
              <a:t>();</a:t>
            </a:r>
          </a:p>
          <a:p>
            <a:r>
              <a:rPr lang="en-US" b="1" dirty="0" smtClean="0"/>
              <a:t>      </a:t>
            </a:r>
            <a:r>
              <a:rPr lang="en-US" b="1" dirty="0" err="1" smtClean="0"/>
              <a:t>gui.setVisible</a:t>
            </a:r>
            <a:r>
              <a:rPr lang="en-US" b="1" dirty="0" smtClean="0"/>
              <a:t>(true);</a:t>
            </a:r>
          </a:p>
          <a:p>
            <a:r>
              <a:rPr lang="en-US" b="1" dirty="0" smtClean="0"/>
              <a:t>     }</a:t>
            </a:r>
          </a:p>
          <a:p>
            <a:endParaRPr lang="en-US" b="1" dirty="0" smtClean="0"/>
          </a:p>
          <a:p>
            <a:r>
              <a:rPr lang="en-US" b="1" dirty="0" smtClean="0"/>
              <a:t>   }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10905399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 Pattern Example 1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Ето решение със </a:t>
            </a:r>
            <a:r>
              <a:rPr lang="en-US" dirty="0" smtClean="0"/>
              <a:t>State </a:t>
            </a:r>
            <a:r>
              <a:rPr lang="en-US" dirty="0"/>
              <a:t>pattern!</a:t>
            </a:r>
          </a:p>
          <a:p>
            <a:r>
              <a:rPr lang="bg-BG" dirty="0" smtClean="0"/>
              <a:t>Ето диаграма на класовете:</a:t>
            </a:r>
            <a:endParaRPr lang="bg-BG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178646"/>
            <a:ext cx="7277100" cy="291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115553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 Pattern Example 1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bg-BG" dirty="0" smtClean="0"/>
              <a:t>Нека дефинираме абстрактния </a:t>
            </a:r>
            <a:r>
              <a:rPr lang="en-US" dirty="0" smtClean="0"/>
              <a:t>State </a:t>
            </a:r>
            <a:r>
              <a:rPr lang="en-US" dirty="0"/>
              <a:t>class</a:t>
            </a:r>
            <a:r>
              <a:rPr lang="en-US" dirty="0" smtClean="0"/>
              <a:t>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bg-BG" dirty="0" smtClean="0"/>
              <a:t>Сега ще напишем конкретни </a:t>
            </a:r>
            <a:r>
              <a:rPr lang="en-US" dirty="0" smtClean="0"/>
              <a:t>State </a:t>
            </a:r>
            <a:r>
              <a:rPr lang="en-US" dirty="0"/>
              <a:t>classes </a:t>
            </a:r>
            <a:r>
              <a:rPr lang="bg-BG" dirty="0" smtClean="0"/>
              <a:t>за всички различни състояния:</a:t>
            </a:r>
            <a:r>
              <a:rPr lang="en-US" dirty="0" smtClean="0"/>
              <a:t> </a:t>
            </a:r>
            <a:r>
              <a:rPr lang="en-US" dirty="0" err="1" smtClean="0"/>
              <a:t>RedState</a:t>
            </a:r>
            <a:r>
              <a:rPr lang="en-US" dirty="0"/>
              <a:t>, </a:t>
            </a:r>
            <a:r>
              <a:rPr lang="en-US" dirty="0" err="1"/>
              <a:t>BlackState</a:t>
            </a:r>
            <a:r>
              <a:rPr lang="en-US" dirty="0"/>
              <a:t>, </a:t>
            </a:r>
            <a:r>
              <a:rPr lang="en-US" dirty="0" err="1"/>
              <a:t>BlueState</a:t>
            </a:r>
            <a:r>
              <a:rPr lang="en-US" dirty="0"/>
              <a:t> </a:t>
            </a:r>
            <a:r>
              <a:rPr lang="bg-BG" dirty="0" smtClean="0"/>
              <a:t>и </a:t>
            </a:r>
            <a:r>
              <a:rPr lang="en-US" dirty="0" err="1" smtClean="0"/>
              <a:t>GreenState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1115616" y="2355845"/>
            <a:ext cx="756084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 /**</a:t>
            </a:r>
          </a:p>
          <a:p>
            <a:r>
              <a:rPr lang="en-US" b="1" dirty="0" smtClean="0"/>
              <a:t>    * Abstract class which defines the interface for the</a:t>
            </a:r>
          </a:p>
          <a:p>
            <a:r>
              <a:rPr lang="en-US" b="1" dirty="0" smtClean="0"/>
              <a:t>    *   behavior of a particular state of the Context.</a:t>
            </a:r>
          </a:p>
          <a:p>
            <a:r>
              <a:rPr lang="en-US" b="1" dirty="0" smtClean="0"/>
              <a:t>    */</a:t>
            </a:r>
          </a:p>
          <a:p>
            <a:r>
              <a:rPr lang="en-US" b="1" dirty="0" smtClean="0"/>
              <a:t>   public abstract class State {</a:t>
            </a:r>
          </a:p>
          <a:p>
            <a:r>
              <a:rPr lang="en-US" b="1" dirty="0" smtClean="0"/>
              <a:t>     public abstract void </a:t>
            </a:r>
            <a:r>
              <a:rPr lang="en-US" b="1" dirty="0" err="1" smtClean="0"/>
              <a:t>handlePush</a:t>
            </a:r>
            <a:r>
              <a:rPr lang="en-US" b="1" dirty="0" smtClean="0"/>
              <a:t>(Context c);</a:t>
            </a:r>
          </a:p>
          <a:p>
            <a:r>
              <a:rPr lang="en-US" b="1" dirty="0" smtClean="0"/>
              <a:t>     public abstract void </a:t>
            </a:r>
            <a:r>
              <a:rPr lang="en-US" b="1" dirty="0" err="1" smtClean="0"/>
              <a:t>handlePull</a:t>
            </a:r>
            <a:r>
              <a:rPr lang="en-US" b="1" dirty="0" smtClean="0"/>
              <a:t>(Context c);</a:t>
            </a:r>
          </a:p>
          <a:p>
            <a:r>
              <a:rPr lang="en-US" b="1" dirty="0" smtClean="0"/>
              <a:t>     public abstract Color </a:t>
            </a:r>
            <a:r>
              <a:rPr lang="en-US" b="1" dirty="0" err="1" smtClean="0"/>
              <a:t>getColor</a:t>
            </a:r>
            <a:r>
              <a:rPr lang="en-US" b="1" dirty="0" smtClean="0"/>
              <a:t>();</a:t>
            </a:r>
          </a:p>
          <a:p>
            <a:r>
              <a:rPr lang="en-US" b="1" dirty="0" smtClean="0"/>
              <a:t>   }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329761052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 Pattern Example 1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Ето като пример класа</a:t>
            </a:r>
            <a:r>
              <a:rPr lang="en-US" dirty="0" smtClean="0"/>
              <a:t> </a:t>
            </a:r>
            <a:r>
              <a:rPr lang="en-US" dirty="0" err="1"/>
              <a:t>BlackState</a:t>
            </a:r>
            <a:r>
              <a:rPr lang="en-US" dirty="0"/>
              <a:t> </a:t>
            </a:r>
            <a:r>
              <a:rPr lang="en-US" dirty="0" smtClean="0"/>
              <a:t>: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1043608" y="2422043"/>
            <a:ext cx="734481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 public class </a:t>
            </a:r>
            <a:r>
              <a:rPr lang="en-US" b="1" dirty="0" err="1" smtClean="0"/>
              <a:t>BlackState</a:t>
            </a:r>
            <a:r>
              <a:rPr lang="en-US" b="1" dirty="0" smtClean="0"/>
              <a:t> extends State {</a:t>
            </a:r>
          </a:p>
          <a:p>
            <a:r>
              <a:rPr lang="en-US" b="1" dirty="0" smtClean="0"/>
              <a:t>     // Next state for the Black state:</a:t>
            </a:r>
          </a:p>
          <a:p>
            <a:r>
              <a:rPr lang="en-US" b="1" dirty="0" smtClean="0"/>
              <a:t>     //   On a push(), go to "red"</a:t>
            </a:r>
          </a:p>
          <a:p>
            <a:r>
              <a:rPr lang="en-US" b="1" dirty="0" smtClean="0"/>
              <a:t>     //   On a pull(), go to "green“</a:t>
            </a:r>
          </a:p>
          <a:p>
            <a:endParaRPr lang="en-US" b="1" dirty="0" smtClean="0"/>
          </a:p>
          <a:p>
            <a:r>
              <a:rPr lang="en-US" b="1" dirty="0" smtClean="0"/>
              <a:t>    public void </a:t>
            </a:r>
            <a:r>
              <a:rPr lang="en-US" b="1" dirty="0" err="1" smtClean="0"/>
              <a:t>handlePush</a:t>
            </a:r>
            <a:r>
              <a:rPr lang="en-US" b="1" dirty="0" smtClean="0"/>
              <a:t>(Context c) {</a:t>
            </a:r>
          </a:p>
          <a:p>
            <a:r>
              <a:rPr lang="en-US" b="1" dirty="0" smtClean="0"/>
              <a:t>       </a:t>
            </a:r>
            <a:r>
              <a:rPr lang="en-US" b="1" dirty="0" err="1" smtClean="0"/>
              <a:t>c.setState</a:t>
            </a:r>
            <a:r>
              <a:rPr lang="en-US" b="1" dirty="0" smtClean="0"/>
              <a:t>(new </a:t>
            </a:r>
            <a:r>
              <a:rPr lang="en-US" b="1" dirty="0" err="1" smtClean="0"/>
              <a:t>RedState</a:t>
            </a:r>
            <a:r>
              <a:rPr lang="en-US" b="1" dirty="0" smtClean="0"/>
              <a:t>());</a:t>
            </a:r>
          </a:p>
          <a:p>
            <a:r>
              <a:rPr lang="en-US" b="1" dirty="0" smtClean="0"/>
              <a:t>     }</a:t>
            </a:r>
          </a:p>
          <a:p>
            <a:endParaRPr lang="en-US" b="1" dirty="0" smtClean="0"/>
          </a:p>
          <a:p>
            <a:r>
              <a:rPr lang="en-US" b="1" dirty="0" smtClean="0"/>
              <a:t>     public void </a:t>
            </a:r>
            <a:r>
              <a:rPr lang="en-US" b="1" dirty="0" err="1" smtClean="0"/>
              <a:t>handlePull</a:t>
            </a:r>
            <a:r>
              <a:rPr lang="en-US" b="1" dirty="0" smtClean="0"/>
              <a:t>(Context c) {</a:t>
            </a:r>
          </a:p>
          <a:p>
            <a:r>
              <a:rPr lang="en-US" b="1" dirty="0" smtClean="0"/>
              <a:t>       </a:t>
            </a:r>
            <a:r>
              <a:rPr lang="en-US" b="1" dirty="0" err="1" smtClean="0"/>
              <a:t>c.setState</a:t>
            </a:r>
            <a:r>
              <a:rPr lang="en-US" b="1" dirty="0" smtClean="0"/>
              <a:t>(new </a:t>
            </a:r>
            <a:r>
              <a:rPr lang="en-US" b="1" dirty="0" err="1" smtClean="0"/>
              <a:t>GreenState</a:t>
            </a:r>
            <a:r>
              <a:rPr lang="en-US" b="1" dirty="0" smtClean="0"/>
              <a:t>());</a:t>
            </a:r>
          </a:p>
          <a:p>
            <a:r>
              <a:rPr lang="en-US" b="1" dirty="0" smtClean="0"/>
              <a:t>     }</a:t>
            </a:r>
          </a:p>
          <a:p>
            <a:endParaRPr lang="en-US" b="1" dirty="0" smtClean="0"/>
          </a:p>
          <a:p>
            <a:r>
              <a:rPr lang="en-US" b="1" dirty="0" smtClean="0"/>
              <a:t>     public Color </a:t>
            </a:r>
            <a:r>
              <a:rPr lang="en-US" b="1" dirty="0" err="1" smtClean="0"/>
              <a:t>getColor</a:t>
            </a:r>
            <a:r>
              <a:rPr lang="en-US" b="1" dirty="0" smtClean="0"/>
              <a:t>() {return (</a:t>
            </a:r>
            <a:r>
              <a:rPr lang="en-US" b="1" dirty="0" err="1" smtClean="0"/>
              <a:t>Color.black</a:t>
            </a:r>
            <a:r>
              <a:rPr lang="en-US" b="1" dirty="0" smtClean="0"/>
              <a:t>);}</a:t>
            </a:r>
          </a:p>
          <a:p>
            <a:r>
              <a:rPr lang="en-US" b="1" dirty="0" smtClean="0"/>
              <a:t>   }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16984715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 Pattern Example 1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Ето и новия клас </a:t>
            </a:r>
            <a:r>
              <a:rPr lang="en-US" dirty="0" smtClean="0"/>
              <a:t>Context</a:t>
            </a:r>
            <a:r>
              <a:rPr lang="bg-BG" dirty="0" smtClean="0"/>
              <a:t>, който използва </a:t>
            </a:r>
            <a:r>
              <a:rPr lang="en-US" dirty="0" smtClean="0"/>
              <a:t>State </a:t>
            </a:r>
            <a:r>
              <a:rPr lang="en-US" dirty="0"/>
              <a:t>pattern </a:t>
            </a:r>
            <a:r>
              <a:rPr lang="bg-BG" dirty="0" smtClean="0"/>
              <a:t>и </a:t>
            </a:r>
            <a:r>
              <a:rPr lang="en-US" dirty="0" smtClean="0"/>
              <a:t>State </a:t>
            </a:r>
            <a:r>
              <a:rPr lang="en-US" dirty="0"/>
              <a:t>classes: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1115616" y="2760017"/>
            <a:ext cx="748883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 /**</a:t>
            </a:r>
          </a:p>
          <a:p>
            <a:r>
              <a:rPr lang="en-US" b="1" dirty="0" smtClean="0"/>
              <a:t>   * Class Context has behavior dependent on its state.</a:t>
            </a:r>
          </a:p>
          <a:p>
            <a:r>
              <a:rPr lang="en-US" b="1" dirty="0" smtClean="0"/>
              <a:t>    * This class uses the State pattern.</a:t>
            </a:r>
          </a:p>
          <a:p>
            <a:r>
              <a:rPr lang="en-US" b="1" dirty="0" smtClean="0"/>
              <a:t>    * Now when we get a pull() or push() request, we</a:t>
            </a:r>
          </a:p>
          <a:p>
            <a:r>
              <a:rPr lang="en-US" b="1" dirty="0" smtClean="0"/>
              <a:t>    *   delegate the behavior to our contained state object!</a:t>
            </a:r>
          </a:p>
          <a:p>
            <a:r>
              <a:rPr lang="en-US" b="1" dirty="0" smtClean="0"/>
              <a:t>    */</a:t>
            </a:r>
          </a:p>
          <a:p>
            <a:r>
              <a:rPr lang="en-US" b="1" dirty="0" smtClean="0"/>
              <a:t>   public class Context {</a:t>
            </a:r>
          </a:p>
          <a:p>
            <a:endParaRPr lang="en-US" b="1" dirty="0" smtClean="0"/>
          </a:p>
          <a:p>
            <a:r>
              <a:rPr lang="en-US" b="1" dirty="0" smtClean="0"/>
              <a:t>     // The contained state.</a:t>
            </a:r>
          </a:p>
          <a:p>
            <a:r>
              <a:rPr lang="en-US" b="1" dirty="0" smtClean="0"/>
              <a:t>     private State </a:t>
            </a:r>
            <a:r>
              <a:rPr lang="en-US" b="1" dirty="0" err="1" smtClean="0"/>
              <a:t>state</a:t>
            </a:r>
            <a:r>
              <a:rPr lang="en-US" b="1" dirty="0" smtClean="0"/>
              <a:t> = null;  // State attribute</a:t>
            </a:r>
          </a:p>
          <a:p>
            <a:endParaRPr lang="en-US" b="1" dirty="0" smtClean="0"/>
          </a:p>
          <a:p>
            <a:r>
              <a:rPr lang="en-US" b="1" dirty="0" smtClean="0"/>
              <a:t>     // Creates a new Context with the specified state.</a:t>
            </a:r>
          </a:p>
          <a:p>
            <a:r>
              <a:rPr lang="en-US" b="1" dirty="0" smtClean="0"/>
              <a:t>     public Context(State state) {</a:t>
            </a:r>
            <a:r>
              <a:rPr lang="en-US" b="1" dirty="0" err="1" smtClean="0"/>
              <a:t>this.state</a:t>
            </a:r>
            <a:r>
              <a:rPr lang="en-US" b="1" dirty="0" smtClean="0"/>
              <a:t> = state;}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5483719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 Pattern Example 1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1043608" y="2272804"/>
            <a:ext cx="65527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      // Creates a new Context with the default state.</a:t>
            </a:r>
          </a:p>
          <a:p>
            <a:r>
              <a:rPr lang="en-US" b="1" dirty="0" smtClean="0"/>
              <a:t>      public Context() {this(new </a:t>
            </a:r>
            <a:r>
              <a:rPr lang="en-US" b="1" dirty="0" err="1" smtClean="0"/>
              <a:t>RedState</a:t>
            </a:r>
            <a:r>
              <a:rPr lang="en-US" b="1" dirty="0" smtClean="0"/>
              <a:t>());}</a:t>
            </a:r>
          </a:p>
          <a:p>
            <a:endParaRPr lang="en-US" b="1" dirty="0" smtClean="0"/>
          </a:p>
          <a:p>
            <a:r>
              <a:rPr lang="en-US" b="1" dirty="0" smtClean="0"/>
              <a:t>      // Returns the state.</a:t>
            </a:r>
          </a:p>
          <a:p>
            <a:r>
              <a:rPr lang="en-US" b="1" dirty="0" smtClean="0"/>
              <a:t>      public State </a:t>
            </a:r>
            <a:r>
              <a:rPr lang="en-US" b="1" dirty="0" err="1" smtClean="0"/>
              <a:t>getState</a:t>
            </a:r>
            <a:r>
              <a:rPr lang="en-US" b="1" dirty="0" smtClean="0"/>
              <a:t>() {return state;}</a:t>
            </a:r>
          </a:p>
          <a:p>
            <a:endParaRPr lang="en-US" b="1" dirty="0" smtClean="0"/>
          </a:p>
          <a:p>
            <a:r>
              <a:rPr lang="en-US" b="1" dirty="0" smtClean="0"/>
              <a:t>      // Sets the state.</a:t>
            </a:r>
          </a:p>
          <a:p>
            <a:r>
              <a:rPr lang="en-US" b="1" dirty="0" smtClean="0"/>
              <a:t>      public void </a:t>
            </a:r>
            <a:r>
              <a:rPr lang="en-US" b="1" dirty="0" err="1" smtClean="0"/>
              <a:t>setState</a:t>
            </a:r>
            <a:r>
              <a:rPr lang="en-US" b="1" dirty="0" smtClean="0"/>
              <a:t>(State state) {</a:t>
            </a:r>
            <a:r>
              <a:rPr lang="en-US" b="1" dirty="0" err="1" smtClean="0"/>
              <a:t>this.state</a:t>
            </a:r>
            <a:r>
              <a:rPr lang="en-US" b="1" dirty="0" smtClean="0"/>
              <a:t> = state;}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41149598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 Pattern Example 1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971600" y="1917987"/>
            <a:ext cx="748883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 /**</a:t>
            </a:r>
          </a:p>
          <a:p>
            <a:r>
              <a:rPr lang="en-US" b="1" dirty="0" smtClean="0"/>
              <a:t>       * The push() method performs different actions depending</a:t>
            </a:r>
          </a:p>
          <a:p>
            <a:r>
              <a:rPr lang="en-US" b="1" dirty="0" smtClean="0"/>
              <a:t>       *   on the state of the object.  Using the State pattern,</a:t>
            </a:r>
          </a:p>
          <a:p>
            <a:r>
              <a:rPr lang="en-US" b="1" dirty="0" smtClean="0"/>
              <a:t>       *   we delegate this behavior to our contained state object.</a:t>
            </a:r>
          </a:p>
          <a:p>
            <a:r>
              <a:rPr lang="en-US" b="1" dirty="0" smtClean="0"/>
              <a:t>       */</a:t>
            </a:r>
          </a:p>
          <a:p>
            <a:r>
              <a:rPr lang="en-US" b="1" dirty="0" smtClean="0"/>
              <a:t>      public void push() {</a:t>
            </a:r>
            <a:r>
              <a:rPr lang="en-US" b="1" dirty="0" err="1" smtClean="0"/>
              <a:t>state.handlePush</a:t>
            </a:r>
            <a:r>
              <a:rPr lang="en-US" b="1" dirty="0" smtClean="0"/>
              <a:t>(this);}</a:t>
            </a:r>
          </a:p>
          <a:p>
            <a:endParaRPr lang="en-US" b="1" dirty="0" smtClean="0"/>
          </a:p>
          <a:p>
            <a:r>
              <a:rPr lang="en-US" b="1" dirty="0" smtClean="0"/>
              <a:t>      /**</a:t>
            </a:r>
          </a:p>
          <a:p>
            <a:r>
              <a:rPr lang="en-US" b="1" dirty="0" smtClean="0"/>
              <a:t>       * The pull() method performs different actions depending</a:t>
            </a:r>
          </a:p>
          <a:p>
            <a:r>
              <a:rPr lang="en-US" b="1" dirty="0" smtClean="0"/>
              <a:t>       *  on the state of the object.  Using the State pattern,</a:t>
            </a:r>
          </a:p>
          <a:p>
            <a:r>
              <a:rPr lang="en-US" b="1" dirty="0" smtClean="0"/>
              <a:t>       *  we delegate this behavior to our contained state object.</a:t>
            </a:r>
          </a:p>
          <a:p>
            <a:r>
              <a:rPr lang="en-US" b="1" dirty="0" smtClean="0"/>
              <a:t>       */</a:t>
            </a:r>
          </a:p>
          <a:p>
            <a:r>
              <a:rPr lang="en-US" b="1" dirty="0" smtClean="0"/>
              <a:t>      public void pull() {</a:t>
            </a:r>
            <a:r>
              <a:rPr lang="en-US" b="1" dirty="0" err="1" smtClean="0"/>
              <a:t>state.handlePull</a:t>
            </a:r>
            <a:r>
              <a:rPr lang="en-US" b="1" dirty="0" smtClean="0"/>
              <a:t>(this);}</a:t>
            </a:r>
          </a:p>
          <a:p>
            <a:endParaRPr lang="en-US" b="1" dirty="0" smtClean="0"/>
          </a:p>
          <a:p>
            <a:r>
              <a:rPr lang="en-US" b="1" dirty="0" smtClean="0"/>
              <a:t>   }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91586457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State Pattern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bg-BG" dirty="0" smtClean="0"/>
              <a:t>Реализация </a:t>
            </a:r>
            <a:endParaRPr lang="en-US" dirty="0"/>
          </a:p>
          <a:p>
            <a:pPr lvl="1"/>
            <a:r>
              <a:rPr lang="bg-BG" dirty="0" smtClean="0"/>
              <a:t>Кой дефинира смяна на състоянието?</a:t>
            </a:r>
            <a:endParaRPr lang="en-US" dirty="0"/>
          </a:p>
          <a:p>
            <a:pPr lvl="2"/>
            <a:r>
              <a:rPr lang="bg-BG" dirty="0" smtClean="0"/>
              <a:t>Класът</a:t>
            </a:r>
            <a:r>
              <a:rPr lang="en-US" dirty="0" smtClean="0"/>
              <a:t> </a:t>
            </a:r>
            <a:r>
              <a:rPr lang="en-US" dirty="0"/>
              <a:t>Context </a:t>
            </a:r>
            <a:r>
              <a:rPr lang="en-US" dirty="0" smtClean="0"/>
              <a:t>=&gt; </a:t>
            </a:r>
            <a:r>
              <a:rPr lang="bg-BG" dirty="0" smtClean="0"/>
              <a:t>ок е за елементарни ситуации</a:t>
            </a:r>
            <a:endParaRPr lang="en-US" dirty="0"/>
          </a:p>
          <a:p>
            <a:pPr lvl="2"/>
            <a:r>
              <a:rPr lang="bg-BG" dirty="0" smtClean="0"/>
              <a:t>Класовете</a:t>
            </a:r>
            <a:r>
              <a:rPr lang="en-US" dirty="0" smtClean="0"/>
              <a:t> </a:t>
            </a:r>
            <a:r>
              <a:rPr lang="en-US" dirty="0" err="1" smtClean="0"/>
              <a:t>ConcreteState</a:t>
            </a:r>
            <a:r>
              <a:rPr lang="bg-BG" dirty="0"/>
              <a:t> </a:t>
            </a:r>
            <a:r>
              <a:rPr lang="en-US" dirty="0" smtClean="0"/>
              <a:t>=&gt; </a:t>
            </a:r>
            <a:r>
              <a:rPr lang="bg-BG" dirty="0" smtClean="0"/>
              <a:t>много по гъвкаво, но води до зависимости в реализацията между класовете</a:t>
            </a:r>
            <a:r>
              <a:rPr lang="en-US" dirty="0" smtClean="0"/>
              <a:t> </a:t>
            </a:r>
            <a:r>
              <a:rPr lang="en-US" dirty="0" err="1" smtClean="0"/>
              <a:t>ConcreteState</a:t>
            </a:r>
            <a:endParaRPr lang="en-US" dirty="0"/>
          </a:p>
          <a:p>
            <a:pPr lvl="2"/>
            <a:r>
              <a:rPr lang="bg-BG" dirty="0" smtClean="0"/>
              <a:t>В пример </a:t>
            </a:r>
            <a:r>
              <a:rPr lang="en-US" dirty="0" smtClean="0"/>
              <a:t>1 </a:t>
            </a:r>
            <a:r>
              <a:rPr lang="bg-BG" dirty="0" smtClean="0"/>
              <a:t>смяната състоянията се извършва в класовете </a:t>
            </a:r>
            <a:r>
              <a:rPr lang="en-US" dirty="0" err="1" smtClean="0"/>
              <a:t>ConcreteState</a:t>
            </a:r>
            <a:endParaRPr lang="en-US" dirty="0" smtClean="0"/>
          </a:p>
          <a:p>
            <a:pPr lvl="1"/>
            <a:r>
              <a:rPr lang="bg-BG" dirty="0" smtClean="0"/>
              <a:t>Кога се съдават </a:t>
            </a:r>
            <a:r>
              <a:rPr lang="en-US" dirty="0" err="1" smtClean="0"/>
              <a:t>ConcreteState</a:t>
            </a:r>
            <a:r>
              <a:rPr lang="en-US" dirty="0" smtClean="0"/>
              <a:t> </a:t>
            </a:r>
            <a:r>
              <a:rPr lang="bg-BG" dirty="0" smtClean="0"/>
              <a:t>обекти</a:t>
            </a:r>
            <a:r>
              <a:rPr lang="en-US" dirty="0" smtClean="0"/>
              <a:t>?</a:t>
            </a:r>
          </a:p>
          <a:p>
            <a:pPr lvl="2"/>
            <a:r>
              <a:rPr lang="bg-BG" dirty="0" smtClean="0"/>
              <a:t>Обектите </a:t>
            </a:r>
            <a:r>
              <a:rPr lang="en-US" dirty="0" err="1" smtClean="0"/>
              <a:t>ConcreteState</a:t>
            </a:r>
            <a:r>
              <a:rPr lang="en-US" dirty="0" smtClean="0"/>
              <a:t> </a:t>
            </a:r>
            <a:r>
              <a:rPr lang="bg-BG" dirty="0" smtClean="0"/>
              <a:t>се създават при необходимост</a:t>
            </a:r>
            <a:endParaRPr lang="en-US" dirty="0"/>
          </a:p>
          <a:p>
            <a:pPr lvl="2"/>
            <a:r>
              <a:rPr lang="bg-BG" dirty="0" smtClean="0"/>
              <a:t>Създаваме всички обекти </a:t>
            </a:r>
            <a:r>
              <a:rPr lang="en-US" dirty="0" err="1" smtClean="0"/>
              <a:t>ConcreteState</a:t>
            </a:r>
            <a:r>
              <a:rPr lang="en-US" dirty="0" smtClean="0"/>
              <a:t> </a:t>
            </a:r>
            <a:r>
              <a:rPr lang="bg-BG" dirty="0" smtClean="0"/>
              <a:t>еднократно като референциите към тях се запазват в обекта </a:t>
            </a:r>
            <a:r>
              <a:rPr lang="en-US" dirty="0" smtClean="0"/>
              <a:t>Context</a:t>
            </a:r>
            <a:endParaRPr lang="en-US" dirty="0"/>
          </a:p>
          <a:p>
            <a:pPr lvl="2"/>
            <a:r>
              <a:rPr lang="bg-BG" dirty="0" smtClean="0"/>
              <a:t>В пример 1 обектите се създават при необходимост</a:t>
            </a:r>
            <a:endParaRPr lang="en-US" dirty="0"/>
          </a:p>
          <a:p>
            <a:pPr lvl="1"/>
            <a:r>
              <a:rPr lang="bg-BG" dirty="0" smtClean="0"/>
              <a:t>Можем ли да използваме само </a:t>
            </a:r>
            <a:r>
              <a:rPr lang="en-US" dirty="0" smtClean="0"/>
              <a:t>state-transition table?</a:t>
            </a:r>
            <a:endParaRPr lang="en-US" dirty="0"/>
          </a:p>
          <a:p>
            <a:pPr lvl="2"/>
            <a:r>
              <a:rPr lang="bg-BG" dirty="0" smtClean="0"/>
              <a:t>Трудно се разбира</a:t>
            </a:r>
            <a:endParaRPr lang="en-US" dirty="0"/>
          </a:p>
          <a:p>
            <a:pPr lvl="2"/>
            <a:r>
              <a:rPr lang="bg-BG" dirty="0" smtClean="0"/>
              <a:t>Трудно е да се добавят други действия и поведение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3852500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State Pattern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Позволява на обект да промени своето поведение, когато се смени вътрешното му състояние. </a:t>
            </a:r>
            <a:endParaRPr lang="en-US" dirty="0"/>
          </a:p>
          <a:p>
            <a:r>
              <a:rPr lang="bg-BG" dirty="0" smtClean="0"/>
              <a:t>Мотивация</a:t>
            </a:r>
            <a:endParaRPr lang="bg-BG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3284984"/>
            <a:ext cx="6743700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487500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 Pattern Example 2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Ситуация</a:t>
            </a:r>
            <a:r>
              <a:rPr lang="en-US" dirty="0" smtClean="0"/>
              <a:t>: </a:t>
            </a:r>
            <a:r>
              <a:rPr lang="bg-BG" dirty="0" smtClean="0"/>
              <a:t>една банкова сметка може да смени типа си от отворена на затворена и после отново на отворена.</a:t>
            </a:r>
            <a:r>
              <a:rPr lang="en-US" dirty="0" smtClean="0"/>
              <a:t> </a:t>
            </a:r>
            <a:r>
              <a:rPr lang="bg-BG" dirty="0" smtClean="0"/>
              <a:t>Поведението на двата типа сметки е различно</a:t>
            </a:r>
            <a:r>
              <a:rPr lang="en-US" dirty="0" smtClean="0"/>
              <a:t>.</a:t>
            </a:r>
            <a:endParaRPr lang="en-US" dirty="0"/>
          </a:p>
          <a:p>
            <a:r>
              <a:rPr lang="bg-BG" dirty="0" smtClean="0"/>
              <a:t>Решение</a:t>
            </a:r>
            <a:r>
              <a:rPr lang="en-US" dirty="0" smtClean="0"/>
              <a:t>: </a:t>
            </a:r>
            <a:r>
              <a:rPr lang="bg-BG" dirty="0" smtClean="0"/>
              <a:t>използваме</a:t>
            </a:r>
            <a:r>
              <a:rPr lang="en-US" dirty="0" smtClean="0"/>
              <a:t> </a:t>
            </a:r>
            <a:r>
              <a:rPr lang="en-US" dirty="0"/>
              <a:t>State pattern!</a:t>
            </a:r>
            <a:endParaRPr lang="bg-BG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2466" y="4240327"/>
            <a:ext cx="6399068" cy="24505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77925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 Pattern Example 3 - SPOP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2206" y="1988840"/>
            <a:ext cx="8229600" cy="4752528"/>
          </a:xfrm>
        </p:spPr>
        <p:txBody>
          <a:bodyPr>
            <a:normAutofit fontScale="85000" lnSpcReduction="20000"/>
          </a:bodyPr>
          <a:lstStyle/>
          <a:p>
            <a:r>
              <a:rPr lang="bg-BG" dirty="0" smtClean="0"/>
              <a:t>Този пример е създаден от </a:t>
            </a:r>
            <a:r>
              <a:rPr lang="en-US" dirty="0" smtClean="0"/>
              <a:t>Roger </a:t>
            </a:r>
            <a:r>
              <a:rPr lang="en-US" dirty="0"/>
              <a:t>Whitney, San Diego </a:t>
            </a:r>
            <a:r>
              <a:rPr lang="en-US" dirty="0" smtClean="0"/>
              <a:t>State University</a:t>
            </a:r>
            <a:endParaRPr lang="en-US" dirty="0"/>
          </a:p>
          <a:p>
            <a:r>
              <a:rPr lang="bg-BG" dirty="0" smtClean="0"/>
              <a:t>Нека е дадена упростена версия на </a:t>
            </a:r>
            <a:r>
              <a:rPr lang="en-US" dirty="0" smtClean="0"/>
              <a:t>Post </a:t>
            </a:r>
            <a:r>
              <a:rPr lang="en-US" dirty="0"/>
              <a:t>Office </a:t>
            </a:r>
            <a:r>
              <a:rPr lang="en-US" dirty="0" smtClean="0"/>
              <a:t>Protocol</a:t>
            </a:r>
            <a:r>
              <a:rPr lang="bg-BG" dirty="0" smtClean="0"/>
              <a:t>, използван за сваляне на </a:t>
            </a:r>
            <a:r>
              <a:rPr lang="en-US" dirty="0" smtClean="0"/>
              <a:t>e-mail </a:t>
            </a:r>
            <a:r>
              <a:rPr lang="bg-BG" dirty="0" smtClean="0"/>
              <a:t>от </a:t>
            </a:r>
            <a:r>
              <a:rPr lang="en-US" dirty="0" smtClean="0"/>
              <a:t>mail </a:t>
            </a:r>
            <a:r>
              <a:rPr lang="en-US" dirty="0"/>
              <a:t>server</a:t>
            </a:r>
          </a:p>
          <a:p>
            <a:r>
              <a:rPr lang="en-US" dirty="0" smtClean="0"/>
              <a:t>Simple </a:t>
            </a:r>
            <a:r>
              <a:rPr lang="en-US" dirty="0"/>
              <a:t>POP (SPOP) </a:t>
            </a:r>
            <a:r>
              <a:rPr lang="bg-BG" dirty="0" smtClean="0"/>
              <a:t>поддържа следните команди:</a:t>
            </a:r>
            <a:endParaRPr lang="en-US" dirty="0"/>
          </a:p>
          <a:p>
            <a:pPr lvl="1"/>
            <a:r>
              <a:rPr lang="en-US" dirty="0" smtClean="0"/>
              <a:t>USER </a:t>
            </a:r>
            <a:r>
              <a:rPr lang="bg-BG" dirty="0" smtClean="0"/>
              <a:t>потребителско име</a:t>
            </a:r>
            <a:endParaRPr lang="en-US" dirty="0"/>
          </a:p>
          <a:p>
            <a:pPr lvl="2"/>
            <a:r>
              <a:rPr lang="bg-BG" dirty="0" smtClean="0"/>
              <a:t>Командата </a:t>
            </a:r>
            <a:r>
              <a:rPr lang="en-US" dirty="0" smtClean="0"/>
              <a:t>USER </a:t>
            </a:r>
            <a:r>
              <a:rPr lang="bg-BG" dirty="0" smtClean="0"/>
              <a:t>трябва да бъде първа от всички команди</a:t>
            </a:r>
            <a:endParaRPr lang="en-US" dirty="0"/>
          </a:p>
          <a:p>
            <a:pPr lvl="1"/>
            <a:r>
              <a:rPr lang="en-US" dirty="0" smtClean="0"/>
              <a:t>PASS </a:t>
            </a:r>
            <a:r>
              <a:rPr lang="bg-BG" dirty="0" smtClean="0"/>
              <a:t>парола</a:t>
            </a:r>
            <a:endParaRPr lang="en-US" dirty="0"/>
          </a:p>
          <a:p>
            <a:pPr lvl="2"/>
            <a:r>
              <a:rPr lang="bg-BG" dirty="0" smtClean="0"/>
              <a:t>Командата </a:t>
            </a:r>
            <a:r>
              <a:rPr lang="en-US" dirty="0" smtClean="0"/>
              <a:t>PASS </a:t>
            </a:r>
            <a:r>
              <a:rPr lang="bg-BG" dirty="0" smtClean="0"/>
              <a:t>или командата </a:t>
            </a:r>
            <a:r>
              <a:rPr lang="en-US" dirty="0" smtClean="0"/>
              <a:t>QUIT </a:t>
            </a:r>
            <a:r>
              <a:rPr lang="en-US" dirty="0"/>
              <a:t>command </a:t>
            </a:r>
            <a:r>
              <a:rPr lang="bg-BG" dirty="0" smtClean="0"/>
              <a:t>трябва да следват непосредствено командата </a:t>
            </a:r>
            <a:r>
              <a:rPr lang="en-US" dirty="0" smtClean="0"/>
              <a:t>USER</a:t>
            </a:r>
            <a:r>
              <a:rPr lang="en-US" dirty="0"/>
              <a:t>.  </a:t>
            </a:r>
            <a:r>
              <a:rPr lang="bg-BG" dirty="0" smtClean="0"/>
              <a:t>Ако потребителското име и парола са валидни, потребителят можа да използва другите команди</a:t>
            </a:r>
            <a:r>
              <a:rPr lang="en-US" dirty="0" smtClean="0"/>
              <a:t>.</a:t>
            </a:r>
            <a:endParaRPr lang="en-US" dirty="0"/>
          </a:p>
          <a:p>
            <a:pPr lvl="1"/>
            <a:r>
              <a:rPr lang="en-US" dirty="0" smtClean="0"/>
              <a:t>LIST &lt;</a:t>
            </a:r>
            <a:r>
              <a:rPr lang="bg-BG" dirty="0" smtClean="0"/>
              <a:t>номер на съобщение</a:t>
            </a:r>
            <a:r>
              <a:rPr lang="en-US" dirty="0" smtClean="0"/>
              <a:t>&gt;</a:t>
            </a:r>
            <a:endParaRPr lang="en-US" dirty="0"/>
          </a:p>
          <a:p>
            <a:pPr lvl="2"/>
            <a:r>
              <a:rPr lang="bg-BG" dirty="0" smtClean="0"/>
              <a:t>Командата </a:t>
            </a:r>
            <a:r>
              <a:rPr lang="en-US" dirty="0" smtClean="0"/>
              <a:t>LIST </a:t>
            </a:r>
            <a:r>
              <a:rPr lang="bg-BG" dirty="0" smtClean="0"/>
              <a:t>връща размера на всички съобщения в пощвнската кутия. Ако е зададен опционния номер на съобщение, се връща само размера на това съобщение</a:t>
            </a:r>
            <a:r>
              <a:rPr lang="en-US" dirty="0" smtClean="0"/>
              <a:t>.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22112623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 Pattern Example 3 - SPOP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 smtClean="0"/>
              <a:t>RETR &lt;</a:t>
            </a:r>
            <a:r>
              <a:rPr lang="bg-BG" dirty="0" smtClean="0"/>
              <a:t>номер на съобщение</a:t>
            </a:r>
            <a:r>
              <a:rPr lang="en-US" dirty="0" smtClean="0"/>
              <a:t>&gt;</a:t>
            </a:r>
            <a:endParaRPr lang="en-US" dirty="0"/>
          </a:p>
          <a:p>
            <a:pPr lvl="2"/>
            <a:r>
              <a:rPr lang="bg-BG" dirty="0" smtClean="0"/>
              <a:t>Командата </a:t>
            </a:r>
            <a:r>
              <a:rPr lang="en-US" dirty="0" smtClean="0"/>
              <a:t>RETR </a:t>
            </a:r>
            <a:r>
              <a:rPr lang="bg-BG" dirty="0" smtClean="0"/>
              <a:t>извлича всички съобщения в пощенската кутия. Ако е зададен опционния номер на съобщение, то се извлича само това съобщение</a:t>
            </a:r>
            <a:r>
              <a:rPr lang="en-US" dirty="0" smtClean="0"/>
              <a:t>.</a:t>
            </a:r>
            <a:endParaRPr lang="en-US" dirty="0"/>
          </a:p>
          <a:p>
            <a:pPr lvl="1"/>
            <a:r>
              <a:rPr lang="en-US" dirty="0" smtClean="0"/>
              <a:t>QUIT</a:t>
            </a:r>
            <a:endParaRPr lang="en-US" dirty="0"/>
          </a:p>
          <a:p>
            <a:pPr lvl="2"/>
            <a:r>
              <a:rPr lang="bg-BG" dirty="0" smtClean="0"/>
              <a:t>Командата </a:t>
            </a:r>
            <a:r>
              <a:rPr lang="en-US" dirty="0" smtClean="0"/>
              <a:t>QUIT </a:t>
            </a:r>
            <a:r>
              <a:rPr lang="bg-BG" dirty="0" smtClean="0"/>
              <a:t>показва, че потребителят напуска пощенската кутия</a:t>
            </a:r>
            <a:r>
              <a:rPr lang="en-US" dirty="0" smtClean="0"/>
              <a:t>.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16767758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 Pattern Example 3 - SPOP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Ето версията на класа </a:t>
            </a:r>
            <a:r>
              <a:rPr lang="en-US" dirty="0" err="1" smtClean="0"/>
              <a:t>SPop</a:t>
            </a:r>
            <a:r>
              <a:rPr lang="en-US" dirty="0" smtClean="0"/>
              <a:t> </a:t>
            </a:r>
            <a:r>
              <a:rPr lang="bg-BG" dirty="0" smtClean="0"/>
              <a:t>без използване на </a:t>
            </a:r>
            <a:r>
              <a:rPr lang="en-US" dirty="0" smtClean="0"/>
              <a:t>State </a:t>
            </a:r>
            <a:r>
              <a:rPr lang="en-US" dirty="0"/>
              <a:t>pattern: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1187624" y="3064892"/>
            <a:ext cx="597666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 public class </a:t>
            </a:r>
            <a:r>
              <a:rPr lang="en-US" b="1" dirty="0" err="1"/>
              <a:t>SPop</a:t>
            </a:r>
            <a:r>
              <a:rPr lang="en-US" b="1" dirty="0"/>
              <a:t> {</a:t>
            </a:r>
          </a:p>
          <a:p>
            <a:r>
              <a:rPr lang="en-US" b="1" dirty="0"/>
              <a:t>     static final </a:t>
            </a:r>
            <a:r>
              <a:rPr lang="en-US" b="1" dirty="0" err="1"/>
              <a:t>int</a:t>
            </a:r>
            <a:r>
              <a:rPr lang="en-US" b="1" dirty="0"/>
              <a:t> QUIT = 1;</a:t>
            </a:r>
          </a:p>
          <a:p>
            <a:r>
              <a:rPr lang="en-US" b="1" dirty="0"/>
              <a:t>     static final </a:t>
            </a:r>
            <a:r>
              <a:rPr lang="en-US" b="1" dirty="0" err="1"/>
              <a:t>int</a:t>
            </a:r>
            <a:r>
              <a:rPr lang="en-US" b="1" dirty="0"/>
              <a:t> HAVE_USER_NAME = 2;</a:t>
            </a:r>
          </a:p>
          <a:p>
            <a:r>
              <a:rPr lang="en-US" b="1" dirty="0"/>
              <a:t>     static final </a:t>
            </a:r>
            <a:r>
              <a:rPr lang="en-US" b="1" dirty="0" err="1"/>
              <a:t>int</a:t>
            </a:r>
            <a:r>
              <a:rPr lang="en-US" b="1" dirty="0"/>
              <a:t> START = 3;</a:t>
            </a:r>
          </a:p>
          <a:p>
            <a:r>
              <a:rPr lang="en-US" b="1" dirty="0"/>
              <a:t>     static final </a:t>
            </a:r>
            <a:r>
              <a:rPr lang="en-US" b="1" dirty="0" err="1"/>
              <a:t>int</a:t>
            </a:r>
            <a:r>
              <a:rPr lang="en-US" b="1" dirty="0"/>
              <a:t> AUTHORIZED = 4;</a:t>
            </a:r>
          </a:p>
          <a:p>
            <a:r>
              <a:rPr lang="en-US" b="1" dirty="0"/>
              <a:t>     private </a:t>
            </a:r>
            <a:r>
              <a:rPr lang="en-US" b="1" dirty="0" err="1"/>
              <a:t>int</a:t>
            </a:r>
            <a:r>
              <a:rPr lang="en-US" b="1" dirty="0"/>
              <a:t> state = START;</a:t>
            </a:r>
          </a:p>
          <a:p>
            <a:r>
              <a:rPr lang="en-US" b="1" dirty="0"/>
              <a:t>     String </a:t>
            </a:r>
            <a:r>
              <a:rPr lang="en-US" b="1" dirty="0" err="1"/>
              <a:t>userName</a:t>
            </a:r>
            <a:r>
              <a:rPr lang="en-US" b="1" dirty="0"/>
              <a:t>;</a:t>
            </a:r>
          </a:p>
          <a:p>
            <a:r>
              <a:rPr lang="en-US" b="1" dirty="0"/>
              <a:t>     String password;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239279486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 Pattern Example 3 - SPOP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1043608" y="2001029"/>
            <a:ext cx="655272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 public void user(String </a:t>
            </a:r>
            <a:r>
              <a:rPr lang="en-US" b="1" dirty="0" err="1"/>
              <a:t>userName</a:t>
            </a:r>
            <a:r>
              <a:rPr lang="en-US" b="1" dirty="0"/>
              <a:t>) {</a:t>
            </a:r>
          </a:p>
          <a:p>
            <a:r>
              <a:rPr lang="en-US" b="1" dirty="0"/>
              <a:t>        switch (state) {</a:t>
            </a:r>
          </a:p>
          <a:p>
            <a:r>
              <a:rPr lang="en-US" b="1" dirty="0"/>
              <a:t>          case START: {</a:t>
            </a:r>
          </a:p>
          <a:p>
            <a:r>
              <a:rPr lang="en-US" b="1" dirty="0"/>
              <a:t>            </a:t>
            </a:r>
            <a:r>
              <a:rPr lang="en-US" b="1" dirty="0" err="1"/>
              <a:t>this.userName</a:t>
            </a:r>
            <a:r>
              <a:rPr lang="en-US" b="1" dirty="0"/>
              <a:t> = </a:t>
            </a:r>
            <a:r>
              <a:rPr lang="en-US" b="1" dirty="0" err="1"/>
              <a:t>userName</a:t>
            </a:r>
            <a:r>
              <a:rPr lang="en-US" b="1" dirty="0"/>
              <a:t>;</a:t>
            </a:r>
          </a:p>
          <a:p>
            <a:r>
              <a:rPr lang="en-US" b="1" dirty="0"/>
              <a:t>            state = HAVE_USER_NAME;</a:t>
            </a:r>
          </a:p>
          <a:p>
            <a:r>
              <a:rPr lang="en-US" b="1" dirty="0"/>
              <a:t>            break;</a:t>
            </a:r>
          </a:p>
          <a:p>
            <a:r>
              <a:rPr lang="en-US" b="1" dirty="0"/>
              <a:t>          }</a:t>
            </a:r>
          </a:p>
          <a:p>
            <a:r>
              <a:rPr lang="en-US" b="1" dirty="0"/>
              <a:t>          default: { // Invalid command</a:t>
            </a:r>
          </a:p>
          <a:p>
            <a:r>
              <a:rPr lang="en-US" b="1" dirty="0"/>
              <a:t>            </a:t>
            </a:r>
            <a:r>
              <a:rPr lang="en-US" b="1" dirty="0" err="1"/>
              <a:t>sendErrorMessageOrWhatEver</a:t>
            </a:r>
            <a:r>
              <a:rPr lang="en-US" b="1" dirty="0"/>
              <a:t>();</a:t>
            </a:r>
          </a:p>
          <a:p>
            <a:r>
              <a:rPr lang="en-US" b="1" dirty="0"/>
              <a:t>            </a:t>
            </a:r>
            <a:r>
              <a:rPr lang="en-US" b="1" dirty="0" err="1"/>
              <a:t>endLastSessionWithoutUpdate</a:t>
            </a:r>
            <a:r>
              <a:rPr lang="en-US" b="1" dirty="0"/>
              <a:t>();</a:t>
            </a:r>
          </a:p>
          <a:p>
            <a:r>
              <a:rPr lang="en-US" b="1" dirty="0"/>
              <a:t>    </a:t>
            </a:r>
            <a:r>
              <a:rPr lang="en-US" b="1" dirty="0" smtClean="0"/>
              <a:t>        </a:t>
            </a:r>
            <a:r>
              <a:rPr lang="en-US" b="1" dirty="0" err="1" smtClean="0"/>
              <a:t>userName</a:t>
            </a:r>
            <a:r>
              <a:rPr lang="en-US" b="1" dirty="0" smtClean="0"/>
              <a:t> </a:t>
            </a:r>
            <a:r>
              <a:rPr lang="en-US" b="1" dirty="0"/>
              <a:t>= null;</a:t>
            </a:r>
          </a:p>
          <a:p>
            <a:r>
              <a:rPr lang="en-US" b="1" dirty="0"/>
              <a:t>            password = null;</a:t>
            </a:r>
          </a:p>
          <a:p>
            <a:r>
              <a:rPr lang="en-US" b="1" dirty="0"/>
              <a:t>            state = START;</a:t>
            </a:r>
          </a:p>
          <a:p>
            <a:r>
              <a:rPr lang="en-US" b="1" dirty="0"/>
              <a:t>          }</a:t>
            </a:r>
          </a:p>
          <a:p>
            <a:r>
              <a:rPr lang="en-US" b="1" dirty="0"/>
              <a:t>        }</a:t>
            </a:r>
          </a:p>
          <a:p>
            <a:r>
              <a:rPr lang="en-US" b="1" dirty="0"/>
              <a:t>      }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381700361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 Pattern Example 3 - SPOP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971600" y="2039937"/>
            <a:ext cx="655272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 public void pass(String password) {</a:t>
            </a:r>
          </a:p>
          <a:p>
            <a:r>
              <a:rPr lang="en-US" b="1" dirty="0"/>
              <a:t>        switch (state) {</a:t>
            </a:r>
          </a:p>
          <a:p>
            <a:r>
              <a:rPr lang="en-US" b="1" dirty="0"/>
              <a:t>          case HAVE_USER_NAME: {</a:t>
            </a:r>
          </a:p>
          <a:p>
            <a:r>
              <a:rPr lang="en-US" b="1" dirty="0"/>
              <a:t>            </a:t>
            </a:r>
            <a:r>
              <a:rPr lang="en-US" b="1" dirty="0" err="1"/>
              <a:t>this.password</a:t>
            </a:r>
            <a:r>
              <a:rPr lang="en-US" b="1" dirty="0"/>
              <a:t> = password;</a:t>
            </a:r>
          </a:p>
          <a:p>
            <a:r>
              <a:rPr lang="en-US" b="1" dirty="0"/>
              <a:t>            if (</a:t>
            </a:r>
            <a:r>
              <a:rPr lang="en-US" b="1" dirty="0" err="1"/>
              <a:t>validateUser</a:t>
            </a:r>
            <a:r>
              <a:rPr lang="en-US" b="1" dirty="0"/>
              <a:t>())</a:t>
            </a:r>
          </a:p>
          <a:p>
            <a:r>
              <a:rPr lang="en-US" b="1" dirty="0"/>
              <a:t>              state = AUTHORIZED;</a:t>
            </a:r>
          </a:p>
          <a:p>
            <a:r>
              <a:rPr lang="en-US" b="1" dirty="0"/>
              <a:t>            else {</a:t>
            </a:r>
          </a:p>
          <a:p>
            <a:r>
              <a:rPr lang="en-US" b="1" dirty="0"/>
              <a:t>              </a:t>
            </a:r>
            <a:r>
              <a:rPr lang="en-US" b="1" dirty="0" err="1"/>
              <a:t>sendErrorMessageOrWhatEver</a:t>
            </a:r>
            <a:r>
              <a:rPr lang="en-US" b="1" dirty="0"/>
              <a:t>();</a:t>
            </a:r>
          </a:p>
          <a:p>
            <a:r>
              <a:rPr lang="en-US" b="1" dirty="0"/>
              <a:t>              </a:t>
            </a:r>
            <a:r>
              <a:rPr lang="en-US" b="1" dirty="0" err="1"/>
              <a:t>userName</a:t>
            </a:r>
            <a:r>
              <a:rPr lang="en-US" b="1" dirty="0"/>
              <a:t> = null;</a:t>
            </a:r>
          </a:p>
          <a:p>
            <a:r>
              <a:rPr lang="en-US" b="1" dirty="0"/>
              <a:t>              password = null;</a:t>
            </a:r>
          </a:p>
          <a:p>
            <a:r>
              <a:rPr lang="en-US" b="1" dirty="0"/>
              <a:t>              state = START;</a:t>
            </a:r>
          </a:p>
          <a:p>
            <a:r>
              <a:rPr lang="en-US" b="1" dirty="0"/>
              <a:t>            }</a:t>
            </a:r>
          </a:p>
          <a:p>
            <a:r>
              <a:rPr lang="en-US" b="1" dirty="0"/>
              <a:t>          }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10686274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 Pattern Example 3 - SPOP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1043608" y="1916832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/>
              <a:t> default: {  // Invalid command</a:t>
            </a:r>
          </a:p>
          <a:p>
            <a:r>
              <a:rPr lang="en-US" b="1" dirty="0"/>
              <a:t>           </a:t>
            </a:r>
            <a:r>
              <a:rPr lang="en-US" b="1" dirty="0" err="1"/>
              <a:t>sendErrorMessageOrWhatEver</a:t>
            </a:r>
            <a:r>
              <a:rPr lang="en-US" b="1" dirty="0"/>
              <a:t>();</a:t>
            </a:r>
          </a:p>
          <a:p>
            <a:r>
              <a:rPr lang="en-US" b="1" dirty="0"/>
              <a:t>          </a:t>
            </a:r>
            <a:r>
              <a:rPr lang="en-US" b="1" dirty="0" err="1"/>
              <a:t>endLastSessionWithoutUpdate</a:t>
            </a:r>
            <a:r>
              <a:rPr lang="en-US" b="1" dirty="0"/>
              <a:t>();</a:t>
            </a:r>
          </a:p>
          <a:p>
            <a:r>
              <a:rPr lang="en-US" b="1" dirty="0"/>
              <a:t>          state = START;</a:t>
            </a:r>
          </a:p>
          <a:p>
            <a:r>
              <a:rPr lang="en-US" b="1" dirty="0"/>
              <a:t>        }</a:t>
            </a:r>
          </a:p>
          <a:p>
            <a:r>
              <a:rPr lang="en-US" b="1" dirty="0"/>
              <a:t>      }</a:t>
            </a:r>
          </a:p>
          <a:p>
            <a:r>
              <a:rPr lang="en-US" b="1" dirty="0"/>
              <a:t>     }</a:t>
            </a:r>
          </a:p>
          <a:p>
            <a:r>
              <a:rPr lang="en-US" b="1" dirty="0"/>
              <a:t>     ...</a:t>
            </a:r>
          </a:p>
          <a:p>
            <a:r>
              <a:rPr lang="en-US" b="1" dirty="0"/>
              <a:t>   }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231277174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 Pattern Example 3 - SPOP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Нека използваме </a:t>
            </a:r>
            <a:r>
              <a:rPr lang="en-US" dirty="0" smtClean="0"/>
              <a:t>State </a:t>
            </a:r>
            <a:r>
              <a:rPr lang="en-US" dirty="0"/>
              <a:t>pattern!</a:t>
            </a:r>
          </a:p>
          <a:p>
            <a:r>
              <a:rPr lang="bg-BG" dirty="0" smtClean="0"/>
              <a:t>Ето диаграмата на класовете:</a:t>
            </a:r>
            <a:endParaRPr lang="bg-BG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075" y="3042245"/>
            <a:ext cx="7181850" cy="3267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1146981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 Pattern Example 3 - SPOP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Първо ще дефинираме класа </a:t>
            </a:r>
            <a:r>
              <a:rPr lang="en-US" dirty="0" err="1" smtClean="0"/>
              <a:t>SPopState</a:t>
            </a:r>
            <a:r>
              <a:rPr lang="en-US" dirty="0" smtClean="0"/>
              <a:t>.  </a:t>
            </a:r>
            <a:r>
              <a:rPr lang="bg-BG" dirty="0" smtClean="0"/>
              <a:t>Забележете, че класа е конкретен и дефинира подразбраните действия.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1115616" y="3192065"/>
            <a:ext cx="777686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 public class </a:t>
            </a:r>
            <a:r>
              <a:rPr lang="en-US" b="1" dirty="0" err="1"/>
              <a:t>SPopState</a:t>
            </a:r>
            <a:r>
              <a:rPr lang="en-US" b="1" dirty="0"/>
              <a:t> </a:t>
            </a:r>
            <a:r>
              <a:rPr lang="en-US" b="1" dirty="0" smtClean="0"/>
              <a:t>{</a:t>
            </a:r>
          </a:p>
          <a:p>
            <a:endParaRPr lang="en-US" b="1" dirty="0"/>
          </a:p>
          <a:p>
            <a:r>
              <a:rPr lang="en-US" b="1" dirty="0"/>
              <a:t>     public </a:t>
            </a:r>
            <a:r>
              <a:rPr lang="en-US" b="1" dirty="0" err="1"/>
              <a:t>SPopState</a:t>
            </a:r>
            <a:r>
              <a:rPr lang="en-US" b="1" dirty="0"/>
              <a:t> user(String </a:t>
            </a:r>
            <a:r>
              <a:rPr lang="en-US" b="1" dirty="0" err="1"/>
              <a:t>userName</a:t>
            </a:r>
            <a:r>
              <a:rPr lang="en-US" b="1" dirty="0"/>
              <a:t>) {default action here</a:t>
            </a:r>
            <a:r>
              <a:rPr lang="en-US" b="1" dirty="0" smtClean="0"/>
              <a:t>}</a:t>
            </a:r>
          </a:p>
          <a:p>
            <a:endParaRPr lang="en-US" b="1" dirty="0"/>
          </a:p>
          <a:p>
            <a:r>
              <a:rPr lang="en-US" b="1" dirty="0"/>
              <a:t>     public </a:t>
            </a:r>
            <a:r>
              <a:rPr lang="en-US" b="1" dirty="0" err="1"/>
              <a:t>SPopState</a:t>
            </a:r>
            <a:r>
              <a:rPr lang="en-US" b="1" dirty="0"/>
              <a:t> pass(String password) {default action here</a:t>
            </a:r>
            <a:r>
              <a:rPr lang="en-US" b="1" dirty="0" smtClean="0"/>
              <a:t>}</a:t>
            </a:r>
          </a:p>
          <a:p>
            <a:endParaRPr lang="en-US" b="1" dirty="0"/>
          </a:p>
          <a:p>
            <a:r>
              <a:rPr lang="en-US" b="1" dirty="0"/>
              <a:t>     public </a:t>
            </a:r>
            <a:r>
              <a:rPr lang="en-US" b="1" dirty="0" err="1"/>
              <a:t>SPopState</a:t>
            </a:r>
            <a:r>
              <a:rPr lang="en-US" b="1" dirty="0"/>
              <a:t> list(</a:t>
            </a:r>
            <a:r>
              <a:rPr lang="en-US" b="1" dirty="0" err="1"/>
              <a:t>int</a:t>
            </a:r>
            <a:r>
              <a:rPr lang="en-US" b="1" dirty="0"/>
              <a:t> </a:t>
            </a:r>
            <a:r>
              <a:rPr lang="en-US" b="1" dirty="0" err="1"/>
              <a:t>messageNumber</a:t>
            </a:r>
            <a:r>
              <a:rPr lang="en-US" b="1" dirty="0"/>
              <a:t>) {default action here</a:t>
            </a:r>
            <a:r>
              <a:rPr lang="en-US" b="1" dirty="0" smtClean="0"/>
              <a:t>}</a:t>
            </a:r>
          </a:p>
          <a:p>
            <a:endParaRPr lang="en-US" b="1" dirty="0"/>
          </a:p>
          <a:p>
            <a:r>
              <a:rPr lang="en-US" b="1" dirty="0"/>
              <a:t>     public </a:t>
            </a:r>
            <a:r>
              <a:rPr lang="en-US" b="1" dirty="0" err="1"/>
              <a:t>SPopState</a:t>
            </a:r>
            <a:r>
              <a:rPr lang="en-US" b="1" dirty="0"/>
              <a:t> </a:t>
            </a:r>
            <a:r>
              <a:rPr lang="en-US" b="1" dirty="0" err="1"/>
              <a:t>retr</a:t>
            </a:r>
            <a:r>
              <a:rPr lang="en-US" b="1" dirty="0"/>
              <a:t>(</a:t>
            </a:r>
            <a:r>
              <a:rPr lang="en-US" b="1" dirty="0" err="1"/>
              <a:t>int</a:t>
            </a:r>
            <a:r>
              <a:rPr lang="en-US" b="1" dirty="0"/>
              <a:t> </a:t>
            </a:r>
            <a:r>
              <a:rPr lang="en-US" b="1" dirty="0" err="1"/>
              <a:t>messageNumber</a:t>
            </a:r>
            <a:r>
              <a:rPr lang="en-US" b="1" dirty="0"/>
              <a:t>) {default action here</a:t>
            </a:r>
            <a:r>
              <a:rPr lang="en-US" b="1" dirty="0" smtClean="0"/>
              <a:t>}</a:t>
            </a:r>
          </a:p>
          <a:p>
            <a:endParaRPr lang="en-US" b="1" dirty="0"/>
          </a:p>
          <a:p>
            <a:r>
              <a:rPr lang="en-US" b="1" dirty="0"/>
              <a:t>     public </a:t>
            </a:r>
            <a:r>
              <a:rPr lang="en-US" b="1" dirty="0" err="1"/>
              <a:t>SPopState</a:t>
            </a:r>
            <a:r>
              <a:rPr lang="en-US" b="1" dirty="0"/>
              <a:t> quit() {default action here</a:t>
            </a:r>
            <a:r>
              <a:rPr lang="en-US" b="1" dirty="0" smtClean="0"/>
              <a:t>}</a:t>
            </a:r>
          </a:p>
          <a:p>
            <a:endParaRPr lang="en-US" b="1" dirty="0"/>
          </a:p>
          <a:p>
            <a:r>
              <a:rPr lang="en-US" b="1" dirty="0"/>
              <a:t>   }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158055887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 Pattern Example 3 - SPOP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Ето класа </a:t>
            </a:r>
            <a:r>
              <a:rPr lang="en-US" dirty="0" smtClean="0"/>
              <a:t>Start :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1115616" y="2420888"/>
            <a:ext cx="640871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 public class Start extends </a:t>
            </a:r>
            <a:r>
              <a:rPr lang="en-US" b="1" dirty="0" err="1"/>
              <a:t>SPopState</a:t>
            </a:r>
            <a:r>
              <a:rPr lang="en-US" b="1" dirty="0"/>
              <a:t> </a:t>
            </a:r>
            <a:r>
              <a:rPr lang="en-US" b="1" dirty="0" smtClean="0"/>
              <a:t>{</a:t>
            </a:r>
          </a:p>
          <a:p>
            <a:endParaRPr lang="en-US" b="1" dirty="0"/>
          </a:p>
          <a:p>
            <a:r>
              <a:rPr lang="en-US" b="1" dirty="0"/>
              <a:t>     public </a:t>
            </a:r>
            <a:r>
              <a:rPr lang="en-US" b="1" dirty="0" err="1"/>
              <a:t>SPopState</a:t>
            </a:r>
            <a:r>
              <a:rPr lang="en-US" b="1" dirty="0"/>
              <a:t> user(String </a:t>
            </a:r>
            <a:r>
              <a:rPr lang="en-US" b="1" dirty="0" err="1"/>
              <a:t>userName</a:t>
            </a:r>
            <a:r>
              <a:rPr lang="en-US" b="1" dirty="0"/>
              <a:t>) {</a:t>
            </a:r>
          </a:p>
          <a:p>
            <a:r>
              <a:rPr lang="en-US" b="1" dirty="0"/>
              <a:t>       return new </a:t>
            </a:r>
            <a:r>
              <a:rPr lang="en-US" b="1" dirty="0" err="1"/>
              <a:t>HaveUserName</a:t>
            </a:r>
            <a:r>
              <a:rPr lang="en-US" b="1" dirty="0"/>
              <a:t>(</a:t>
            </a:r>
            <a:r>
              <a:rPr lang="en-US" b="1" dirty="0" err="1"/>
              <a:t>userName</a:t>
            </a:r>
            <a:r>
              <a:rPr lang="en-US" b="1" dirty="0"/>
              <a:t>);</a:t>
            </a:r>
          </a:p>
          <a:p>
            <a:r>
              <a:rPr lang="en-US" b="1" dirty="0"/>
              <a:t>     </a:t>
            </a:r>
            <a:r>
              <a:rPr lang="en-US" b="1" dirty="0" smtClean="0"/>
              <a:t>}</a:t>
            </a:r>
          </a:p>
          <a:p>
            <a:endParaRPr lang="en-US" b="1" dirty="0"/>
          </a:p>
          <a:p>
            <a:r>
              <a:rPr lang="en-US" b="1" dirty="0"/>
              <a:t>   }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22323475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State Pattern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Използвайте </a:t>
            </a:r>
            <a:r>
              <a:rPr lang="en-US" dirty="0" smtClean="0"/>
              <a:t>State </a:t>
            </a:r>
            <a:r>
              <a:rPr lang="en-US" dirty="0"/>
              <a:t>pattern </a:t>
            </a:r>
            <a:r>
              <a:rPr lang="bg-BG" dirty="0" smtClean="0"/>
              <a:t>когато</a:t>
            </a:r>
            <a:r>
              <a:rPr lang="en-US" dirty="0" smtClean="0"/>
              <a:t>:</a:t>
            </a:r>
            <a:endParaRPr lang="en-US" dirty="0"/>
          </a:p>
          <a:p>
            <a:pPr lvl="1"/>
            <a:r>
              <a:rPr lang="bg-BG" dirty="0" smtClean="0"/>
              <a:t>Поведението на обекта зависи от неговото състояние и трябва да се промени по време на изпълнение на кода</a:t>
            </a:r>
            <a:endParaRPr lang="en-US" dirty="0"/>
          </a:p>
          <a:p>
            <a:pPr lvl="1"/>
            <a:r>
              <a:rPr lang="bg-BG" dirty="0" smtClean="0"/>
              <a:t>Операциите имат много условни оператори с множество разклонения, които зависят от състоянието на обекта.</a:t>
            </a:r>
            <a:r>
              <a:rPr lang="en-US" dirty="0" smtClean="0"/>
              <a:t> </a:t>
            </a:r>
            <a:r>
              <a:rPr lang="en-US" dirty="0"/>
              <a:t>State pattern </a:t>
            </a:r>
            <a:r>
              <a:rPr lang="bg-BG" dirty="0" smtClean="0"/>
              <a:t>поставя всеки клон на условието в отделен клас</a:t>
            </a:r>
            <a:r>
              <a:rPr lang="en-US" dirty="0" smtClean="0"/>
              <a:t>.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26014774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 Pattern Example 3 - SPOP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Ето класа </a:t>
            </a:r>
            <a:r>
              <a:rPr lang="en-US" dirty="0" err="1" smtClean="0"/>
              <a:t>HaveUserName</a:t>
            </a:r>
            <a:r>
              <a:rPr lang="en-US" dirty="0" smtClean="0"/>
              <a:t> :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1115616" y="2422043"/>
            <a:ext cx="676875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 public class </a:t>
            </a:r>
            <a:r>
              <a:rPr lang="en-US" b="1" dirty="0" err="1"/>
              <a:t>HaveUserName</a:t>
            </a:r>
            <a:r>
              <a:rPr lang="en-US" b="1" dirty="0"/>
              <a:t> extends </a:t>
            </a:r>
            <a:r>
              <a:rPr lang="en-US" b="1" dirty="0" err="1"/>
              <a:t>SPopState</a:t>
            </a:r>
            <a:r>
              <a:rPr lang="en-US" b="1" dirty="0"/>
              <a:t> </a:t>
            </a:r>
            <a:r>
              <a:rPr lang="en-US" b="1" dirty="0" smtClean="0"/>
              <a:t>{</a:t>
            </a:r>
          </a:p>
          <a:p>
            <a:endParaRPr lang="en-US" b="1" dirty="0"/>
          </a:p>
          <a:p>
            <a:r>
              <a:rPr lang="en-US" b="1" dirty="0"/>
              <a:t>     String </a:t>
            </a:r>
            <a:r>
              <a:rPr lang="en-US" b="1" dirty="0" err="1"/>
              <a:t>userName</a:t>
            </a:r>
            <a:r>
              <a:rPr lang="en-US" b="1" dirty="0" smtClean="0"/>
              <a:t>;</a:t>
            </a:r>
          </a:p>
          <a:p>
            <a:endParaRPr lang="en-US" b="1" dirty="0"/>
          </a:p>
          <a:p>
            <a:r>
              <a:rPr lang="en-US" b="1" dirty="0"/>
              <a:t>     public </a:t>
            </a:r>
            <a:r>
              <a:rPr lang="en-US" b="1" dirty="0" err="1"/>
              <a:t>HaveUserName</a:t>
            </a:r>
            <a:r>
              <a:rPr lang="en-US" b="1" dirty="0"/>
              <a:t>(String </a:t>
            </a:r>
            <a:r>
              <a:rPr lang="en-US" b="1" dirty="0" err="1"/>
              <a:t>userName</a:t>
            </a:r>
            <a:r>
              <a:rPr lang="en-US" b="1" dirty="0"/>
              <a:t>) {</a:t>
            </a:r>
          </a:p>
          <a:p>
            <a:r>
              <a:rPr lang="en-US" b="1" dirty="0"/>
              <a:t>       </a:t>
            </a:r>
            <a:r>
              <a:rPr lang="en-US" b="1" dirty="0" err="1"/>
              <a:t>this.userName</a:t>
            </a:r>
            <a:r>
              <a:rPr lang="en-US" b="1" dirty="0"/>
              <a:t> = </a:t>
            </a:r>
            <a:r>
              <a:rPr lang="en-US" b="1" dirty="0" err="1"/>
              <a:t>userName</a:t>
            </a:r>
            <a:r>
              <a:rPr lang="en-US" b="1" dirty="0"/>
              <a:t>;</a:t>
            </a:r>
          </a:p>
          <a:p>
            <a:r>
              <a:rPr lang="en-US" b="1" dirty="0"/>
              <a:t>     </a:t>
            </a:r>
            <a:r>
              <a:rPr lang="en-US" b="1" dirty="0" smtClean="0"/>
              <a:t>}</a:t>
            </a:r>
          </a:p>
          <a:p>
            <a:endParaRPr lang="en-US" b="1" dirty="0"/>
          </a:p>
          <a:p>
            <a:r>
              <a:rPr lang="en-US" b="1" dirty="0"/>
              <a:t>     public </a:t>
            </a:r>
            <a:r>
              <a:rPr lang="en-US" b="1" dirty="0" err="1"/>
              <a:t>SPopState</a:t>
            </a:r>
            <a:r>
              <a:rPr lang="en-US" b="1" dirty="0"/>
              <a:t> pass(String password) {</a:t>
            </a:r>
          </a:p>
          <a:p>
            <a:r>
              <a:rPr lang="en-US" b="1" dirty="0"/>
              <a:t>       if (</a:t>
            </a:r>
            <a:r>
              <a:rPr lang="en-US" b="1" dirty="0" err="1"/>
              <a:t>validateUser</a:t>
            </a:r>
            <a:r>
              <a:rPr lang="en-US" b="1" dirty="0"/>
              <a:t>(</a:t>
            </a:r>
            <a:r>
              <a:rPr lang="en-US" b="1" dirty="0" err="1"/>
              <a:t>userName</a:t>
            </a:r>
            <a:r>
              <a:rPr lang="en-US" b="1" dirty="0"/>
              <a:t>, password)</a:t>
            </a:r>
          </a:p>
          <a:p>
            <a:r>
              <a:rPr lang="en-US" b="1" dirty="0"/>
              <a:t>         return new Authorized(</a:t>
            </a:r>
            <a:r>
              <a:rPr lang="en-US" b="1" dirty="0" err="1"/>
              <a:t>userName</a:t>
            </a:r>
            <a:r>
              <a:rPr lang="en-US" b="1" dirty="0"/>
              <a:t>);</a:t>
            </a:r>
          </a:p>
          <a:p>
            <a:r>
              <a:rPr lang="en-US" b="1" dirty="0"/>
              <a:t>       else</a:t>
            </a:r>
          </a:p>
          <a:p>
            <a:r>
              <a:rPr lang="en-US" b="1" dirty="0"/>
              <a:t>         return new Start();</a:t>
            </a:r>
          </a:p>
          <a:p>
            <a:r>
              <a:rPr lang="en-US" b="1" dirty="0"/>
              <a:t>     }</a:t>
            </a:r>
          </a:p>
          <a:p>
            <a:r>
              <a:rPr lang="en-US" b="1" dirty="0"/>
              <a:t>   }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30201144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 Pattern Example 3 - SPOP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Ето и класа </a:t>
            </a:r>
            <a:r>
              <a:rPr lang="en-US" dirty="0" err="1" smtClean="0"/>
              <a:t>Spop</a:t>
            </a:r>
            <a:r>
              <a:rPr lang="bg-BG" dirty="0" smtClean="0"/>
              <a:t>, който ползва тези </a:t>
            </a:r>
            <a:r>
              <a:rPr lang="en-US" dirty="0" smtClean="0"/>
              <a:t>state </a:t>
            </a:r>
            <a:r>
              <a:rPr lang="en-US" dirty="0"/>
              <a:t>classes: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2195736" y="2361069"/>
            <a:ext cx="705678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 public class </a:t>
            </a:r>
            <a:r>
              <a:rPr lang="en-US" b="1" dirty="0" err="1"/>
              <a:t>SPop</a:t>
            </a:r>
            <a:r>
              <a:rPr lang="en-US" b="1" dirty="0"/>
              <a:t> {</a:t>
            </a:r>
          </a:p>
          <a:p>
            <a:r>
              <a:rPr lang="en-US" b="1" dirty="0"/>
              <a:t>     private </a:t>
            </a:r>
            <a:r>
              <a:rPr lang="en-US" b="1" dirty="0" err="1"/>
              <a:t>SPopState</a:t>
            </a:r>
            <a:r>
              <a:rPr lang="en-US" b="1" dirty="0"/>
              <a:t> state = new Start</a:t>
            </a:r>
            <a:r>
              <a:rPr lang="en-US" b="1" dirty="0" smtClean="0"/>
              <a:t>();</a:t>
            </a:r>
          </a:p>
          <a:p>
            <a:endParaRPr lang="en-US" b="1" dirty="0"/>
          </a:p>
          <a:p>
            <a:r>
              <a:rPr lang="en-US" b="1" dirty="0"/>
              <a:t>     public void user(String </a:t>
            </a:r>
            <a:r>
              <a:rPr lang="en-US" b="1" dirty="0" err="1"/>
              <a:t>userName</a:t>
            </a:r>
            <a:r>
              <a:rPr lang="en-US" b="1" dirty="0"/>
              <a:t>) {</a:t>
            </a:r>
          </a:p>
          <a:p>
            <a:r>
              <a:rPr lang="en-US" b="1" dirty="0"/>
              <a:t>       state = </a:t>
            </a:r>
            <a:r>
              <a:rPr lang="en-US" b="1" dirty="0" err="1"/>
              <a:t>state.user</a:t>
            </a:r>
            <a:r>
              <a:rPr lang="en-US" b="1" dirty="0"/>
              <a:t>(</a:t>
            </a:r>
            <a:r>
              <a:rPr lang="en-US" b="1" dirty="0" err="1"/>
              <a:t>userName</a:t>
            </a:r>
            <a:r>
              <a:rPr lang="en-US" b="1" dirty="0"/>
              <a:t>);</a:t>
            </a:r>
          </a:p>
          <a:p>
            <a:r>
              <a:rPr lang="en-US" b="1" dirty="0"/>
              <a:t>     </a:t>
            </a:r>
            <a:r>
              <a:rPr lang="en-US" b="1" dirty="0" smtClean="0"/>
              <a:t>}</a:t>
            </a:r>
          </a:p>
          <a:p>
            <a:endParaRPr lang="en-US" b="1" dirty="0"/>
          </a:p>
          <a:p>
            <a:r>
              <a:rPr lang="en-US" b="1" dirty="0"/>
              <a:t>     public void pass(String password) {</a:t>
            </a:r>
          </a:p>
          <a:p>
            <a:r>
              <a:rPr lang="en-US" b="1" dirty="0"/>
              <a:t>       state = </a:t>
            </a:r>
            <a:r>
              <a:rPr lang="en-US" b="1" dirty="0" err="1"/>
              <a:t>state.pass</a:t>
            </a:r>
            <a:r>
              <a:rPr lang="en-US" b="1" dirty="0"/>
              <a:t>(password);</a:t>
            </a:r>
          </a:p>
          <a:p>
            <a:r>
              <a:rPr lang="en-US" b="1" dirty="0"/>
              <a:t>    </a:t>
            </a:r>
            <a:r>
              <a:rPr lang="en-US" b="1" dirty="0" smtClean="0"/>
              <a:t>}</a:t>
            </a:r>
          </a:p>
          <a:p>
            <a:endParaRPr lang="en-US" b="1" dirty="0"/>
          </a:p>
          <a:p>
            <a:r>
              <a:rPr lang="en-US" b="1" dirty="0"/>
              <a:t>     public void list(</a:t>
            </a:r>
            <a:r>
              <a:rPr lang="en-US" b="1" dirty="0" err="1"/>
              <a:t>int</a:t>
            </a:r>
            <a:r>
              <a:rPr lang="en-US" b="1" dirty="0"/>
              <a:t> </a:t>
            </a:r>
            <a:r>
              <a:rPr lang="en-US" b="1" dirty="0" err="1"/>
              <a:t>messageNumber</a:t>
            </a:r>
            <a:r>
              <a:rPr lang="en-US" b="1" dirty="0"/>
              <a:t>) {</a:t>
            </a:r>
          </a:p>
          <a:p>
            <a:r>
              <a:rPr lang="en-US" b="1" dirty="0"/>
              <a:t>       state = </a:t>
            </a:r>
            <a:r>
              <a:rPr lang="en-US" b="1" dirty="0" err="1"/>
              <a:t>state.list</a:t>
            </a:r>
            <a:r>
              <a:rPr lang="en-US" b="1" dirty="0"/>
              <a:t>(</a:t>
            </a:r>
            <a:r>
              <a:rPr lang="en-US" b="1" dirty="0" err="1"/>
              <a:t>messageNumber</a:t>
            </a:r>
            <a:r>
              <a:rPr lang="en-US" b="1" dirty="0"/>
              <a:t>);</a:t>
            </a:r>
          </a:p>
          <a:p>
            <a:r>
              <a:rPr lang="en-US" b="1" dirty="0"/>
              <a:t>     }</a:t>
            </a:r>
          </a:p>
          <a:p>
            <a:r>
              <a:rPr lang="en-US" b="1" dirty="0"/>
              <a:t>     ...</a:t>
            </a:r>
          </a:p>
          <a:p>
            <a:r>
              <a:rPr lang="en-US" b="1" dirty="0"/>
              <a:t>   }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26891774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/>
          <a:lstStyle/>
          <a:p>
            <a:r>
              <a:rPr lang="en-US" dirty="0" smtClean="0"/>
              <a:t>State Pattern Example 3 - SPOP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340768"/>
            <a:ext cx="7772400" cy="4572000"/>
          </a:xfrm>
        </p:spPr>
        <p:txBody>
          <a:bodyPr/>
          <a:lstStyle/>
          <a:p>
            <a:r>
              <a:rPr lang="bg-BG" sz="2400" dirty="0" smtClean="0"/>
              <a:t>Забележете, че в този пример </a:t>
            </a:r>
            <a:r>
              <a:rPr lang="en-US" sz="2400" dirty="0" smtClean="0"/>
              <a:t>state </a:t>
            </a:r>
            <a:r>
              <a:rPr lang="en-US" sz="2400" dirty="0"/>
              <a:t>classes </a:t>
            </a:r>
            <a:r>
              <a:rPr lang="bg-BG" sz="2400" dirty="0" smtClean="0"/>
              <a:t>задава следващото състояние</a:t>
            </a:r>
            <a:endParaRPr lang="en-US" sz="2400" dirty="0"/>
          </a:p>
          <a:p>
            <a:r>
              <a:rPr lang="bg-BG" sz="2400" dirty="0" smtClean="0"/>
              <a:t>Класът </a:t>
            </a:r>
            <a:r>
              <a:rPr lang="en-US" sz="2400" dirty="0" err="1" smtClean="0"/>
              <a:t>SPop</a:t>
            </a:r>
            <a:r>
              <a:rPr lang="en-US" sz="2400" dirty="0" smtClean="0"/>
              <a:t> </a:t>
            </a:r>
            <a:r>
              <a:rPr lang="bg-BG" sz="2400" dirty="0" smtClean="0"/>
              <a:t>ще определя прехода в състоянията. В този случай </a:t>
            </a:r>
            <a:r>
              <a:rPr lang="en-US" sz="2400" dirty="0" smtClean="0"/>
              <a:t>state </a:t>
            </a:r>
            <a:r>
              <a:rPr lang="en-US" sz="2400" dirty="0"/>
              <a:t>classes </a:t>
            </a:r>
            <a:r>
              <a:rPr lang="bg-BG" sz="2400" dirty="0" smtClean="0"/>
              <a:t>ще връщат </a:t>
            </a:r>
            <a:r>
              <a:rPr lang="en-US" sz="2400" dirty="0" smtClean="0"/>
              <a:t>true </a:t>
            </a:r>
            <a:r>
              <a:rPr lang="bg-BG" sz="2400" dirty="0" smtClean="0"/>
              <a:t>или </a:t>
            </a:r>
            <a:r>
              <a:rPr lang="en-US" sz="2400" dirty="0" smtClean="0"/>
              <a:t>false</a:t>
            </a:r>
            <a:r>
              <a:rPr lang="en-US" sz="2400" dirty="0"/>
              <a:t>):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1198162" y="3048049"/>
            <a:ext cx="561662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 public class </a:t>
            </a:r>
            <a:r>
              <a:rPr lang="en-US" b="1" dirty="0" err="1"/>
              <a:t>SPop</a:t>
            </a:r>
            <a:r>
              <a:rPr lang="en-US" b="1" dirty="0"/>
              <a:t> {</a:t>
            </a:r>
          </a:p>
          <a:p>
            <a:r>
              <a:rPr lang="en-US" b="1" dirty="0"/>
              <a:t>     private </a:t>
            </a:r>
            <a:r>
              <a:rPr lang="en-US" b="1" dirty="0" err="1"/>
              <a:t>SPopState</a:t>
            </a:r>
            <a:r>
              <a:rPr lang="en-US" b="1" dirty="0"/>
              <a:t> state = new Start();</a:t>
            </a:r>
          </a:p>
          <a:p>
            <a:r>
              <a:rPr lang="en-US" b="1" dirty="0"/>
              <a:t>     public void user(String </a:t>
            </a:r>
            <a:r>
              <a:rPr lang="en-US" b="1" dirty="0" err="1"/>
              <a:t>userName</a:t>
            </a:r>
            <a:r>
              <a:rPr lang="en-US" b="1" dirty="0"/>
              <a:t>) {</a:t>
            </a:r>
          </a:p>
          <a:p>
            <a:r>
              <a:rPr lang="en-US" b="1" dirty="0"/>
              <a:t>       </a:t>
            </a:r>
            <a:r>
              <a:rPr lang="en-US" b="1" dirty="0" err="1"/>
              <a:t>state.user</a:t>
            </a:r>
            <a:r>
              <a:rPr lang="en-US" b="1" dirty="0"/>
              <a:t>(</a:t>
            </a:r>
            <a:r>
              <a:rPr lang="en-US" b="1" dirty="0" err="1"/>
              <a:t>userName</a:t>
            </a:r>
            <a:r>
              <a:rPr lang="en-US" b="1" dirty="0"/>
              <a:t>);</a:t>
            </a:r>
          </a:p>
          <a:p>
            <a:r>
              <a:rPr lang="en-US" b="1" dirty="0"/>
              <a:t>       state = new </a:t>
            </a:r>
            <a:r>
              <a:rPr lang="en-US" b="1" dirty="0" err="1"/>
              <a:t>HaveUserName</a:t>
            </a:r>
            <a:r>
              <a:rPr lang="en-US" b="1" dirty="0"/>
              <a:t>(</a:t>
            </a:r>
            <a:r>
              <a:rPr lang="en-US" b="1" dirty="0" err="1"/>
              <a:t>userName</a:t>
            </a:r>
            <a:r>
              <a:rPr lang="en-US" b="1" dirty="0"/>
              <a:t>);</a:t>
            </a:r>
          </a:p>
          <a:p>
            <a:r>
              <a:rPr lang="en-US" b="1" dirty="0"/>
              <a:t>     }</a:t>
            </a:r>
          </a:p>
          <a:p>
            <a:r>
              <a:rPr lang="en-US" b="1" dirty="0"/>
              <a:t>     public void pass(String password) {</a:t>
            </a:r>
          </a:p>
          <a:p>
            <a:r>
              <a:rPr lang="en-US" b="1" dirty="0"/>
              <a:t>       if (</a:t>
            </a:r>
            <a:r>
              <a:rPr lang="en-US" b="1" dirty="0" err="1"/>
              <a:t>state.pass</a:t>
            </a:r>
            <a:r>
              <a:rPr lang="en-US" b="1" dirty="0"/>
              <a:t>(password))</a:t>
            </a:r>
          </a:p>
          <a:p>
            <a:r>
              <a:rPr lang="en-US" b="1" dirty="0"/>
              <a:t>         state = new Authorized();</a:t>
            </a:r>
          </a:p>
          <a:p>
            <a:r>
              <a:rPr lang="en-US" b="1" dirty="0"/>
              <a:t>       else</a:t>
            </a:r>
          </a:p>
          <a:p>
            <a:r>
              <a:rPr lang="en-US" b="1" dirty="0"/>
              <a:t>         state = new Start();</a:t>
            </a:r>
          </a:p>
          <a:p>
            <a:r>
              <a:rPr lang="en-US" b="1" dirty="0"/>
              <a:t>     }</a:t>
            </a:r>
          </a:p>
          <a:p>
            <a:r>
              <a:rPr lang="en-US" b="1" dirty="0"/>
              <a:t>   }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269259153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 Pattern Example 3 - SPOP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bg-BG" dirty="0" smtClean="0"/>
              <a:t>Множество инстанции на класа </a:t>
            </a:r>
            <a:r>
              <a:rPr lang="en-US" dirty="0" err="1" smtClean="0"/>
              <a:t>SPop</a:t>
            </a:r>
            <a:r>
              <a:rPr lang="en-US" dirty="0" smtClean="0"/>
              <a:t> </a:t>
            </a:r>
            <a:r>
              <a:rPr lang="bg-BG" dirty="0" smtClean="0"/>
              <a:t>могат да споделят </a:t>
            </a:r>
            <a:r>
              <a:rPr lang="en-US" dirty="0" smtClean="0"/>
              <a:t>state objects</a:t>
            </a:r>
            <a:r>
              <a:rPr lang="bg-BG" dirty="0" smtClean="0"/>
              <a:t>, ако </a:t>
            </a:r>
            <a:r>
              <a:rPr lang="en-US" dirty="0" smtClean="0"/>
              <a:t>state objects </a:t>
            </a:r>
            <a:r>
              <a:rPr lang="bg-BG" dirty="0" smtClean="0"/>
              <a:t>нямат изискваните променливи на </a:t>
            </a:r>
            <a:r>
              <a:rPr lang="en-US" dirty="0" smtClean="0"/>
              <a:t>state objects </a:t>
            </a:r>
            <a:r>
              <a:rPr lang="bg-BG" dirty="0" smtClean="0"/>
              <a:t>и трябва да съхраняват своите променливи другаде</a:t>
            </a:r>
            <a:endParaRPr lang="en-US" dirty="0"/>
          </a:p>
          <a:p>
            <a:r>
              <a:rPr lang="bg-BG" dirty="0" smtClean="0"/>
              <a:t>Такова споделяне на обекти е пример за </a:t>
            </a:r>
            <a:r>
              <a:rPr lang="en-US" dirty="0" smtClean="0"/>
              <a:t>Flyweight </a:t>
            </a:r>
            <a:r>
              <a:rPr lang="en-US" dirty="0"/>
              <a:t>Pattern</a:t>
            </a:r>
          </a:p>
          <a:p>
            <a:r>
              <a:rPr lang="bg-BG" dirty="0" smtClean="0"/>
              <a:t>Как може </a:t>
            </a:r>
            <a:r>
              <a:rPr lang="en-US" dirty="0" smtClean="0"/>
              <a:t>state </a:t>
            </a:r>
            <a:r>
              <a:rPr lang="en-US" dirty="0"/>
              <a:t>object </a:t>
            </a:r>
            <a:r>
              <a:rPr lang="bg-BG" dirty="0" smtClean="0"/>
              <a:t>да съхранява своето състояние другаде?</a:t>
            </a:r>
            <a:endParaRPr lang="en-US" dirty="0"/>
          </a:p>
          <a:p>
            <a:pPr lvl="1"/>
            <a:r>
              <a:rPr lang="bg-BG" dirty="0" smtClean="0"/>
              <a:t>Може да имаме клас </a:t>
            </a:r>
            <a:r>
              <a:rPr lang="en-US" dirty="0" smtClean="0"/>
              <a:t>Context </a:t>
            </a:r>
            <a:r>
              <a:rPr lang="bg-BG" dirty="0" smtClean="0"/>
              <a:t>за съхранение на тези данни и да го предадем на </a:t>
            </a:r>
            <a:r>
              <a:rPr lang="en-US" dirty="0" smtClean="0"/>
              <a:t>state </a:t>
            </a:r>
            <a:r>
              <a:rPr lang="en-US" dirty="0"/>
              <a:t>object </a:t>
            </a:r>
            <a:r>
              <a:rPr lang="en-US" dirty="0" smtClean="0"/>
              <a:t>(push model</a:t>
            </a:r>
            <a:r>
              <a:rPr lang="en-US" dirty="0"/>
              <a:t>)</a:t>
            </a:r>
          </a:p>
          <a:p>
            <a:pPr lvl="1"/>
            <a:r>
              <a:rPr lang="bg-BG" dirty="0" smtClean="0"/>
              <a:t>Може да имаме клас </a:t>
            </a:r>
            <a:r>
              <a:rPr lang="en-US" dirty="0" smtClean="0"/>
              <a:t>Context </a:t>
            </a:r>
            <a:r>
              <a:rPr lang="bg-BG" dirty="0" smtClean="0"/>
              <a:t>за съхранение на тези данни и </a:t>
            </a:r>
            <a:r>
              <a:rPr lang="en-US" dirty="0" smtClean="0"/>
              <a:t>state </a:t>
            </a:r>
            <a:r>
              <a:rPr lang="en-US" dirty="0"/>
              <a:t>object </a:t>
            </a:r>
            <a:r>
              <a:rPr lang="bg-BG" dirty="0" smtClean="0"/>
              <a:t>да ги извлича при необходимост</a:t>
            </a:r>
            <a:r>
              <a:rPr lang="en-US" dirty="0" smtClean="0"/>
              <a:t> (pull </a:t>
            </a:r>
            <a:r>
              <a:rPr lang="en-US" dirty="0"/>
              <a:t>model)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7670036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 Pattern Example 3 - SPOP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Ето пример на класа </a:t>
            </a:r>
            <a:r>
              <a:rPr lang="en-US" dirty="0" smtClean="0"/>
              <a:t>Context</a:t>
            </a:r>
            <a:r>
              <a:rPr lang="bg-BG" dirty="0" smtClean="0"/>
              <a:t>, съхраняващ състоянието и го предаващ на </a:t>
            </a:r>
            <a:r>
              <a:rPr lang="en-US" dirty="0" smtClean="0"/>
              <a:t>state </a:t>
            </a:r>
            <a:r>
              <a:rPr lang="en-US" dirty="0"/>
              <a:t>objects: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1115616" y="2708920"/>
            <a:ext cx="691276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 public class </a:t>
            </a:r>
            <a:r>
              <a:rPr lang="en-US" b="1" dirty="0" err="1"/>
              <a:t>SPop</a:t>
            </a:r>
            <a:r>
              <a:rPr lang="en-US" b="1" dirty="0"/>
              <a:t> {</a:t>
            </a:r>
          </a:p>
          <a:p>
            <a:r>
              <a:rPr lang="en-US" b="1" dirty="0"/>
              <a:t>     private </a:t>
            </a:r>
            <a:r>
              <a:rPr lang="en-US" b="1" dirty="0" err="1"/>
              <a:t>SPopState</a:t>
            </a:r>
            <a:r>
              <a:rPr lang="en-US" b="1" dirty="0"/>
              <a:t> state = new Start();</a:t>
            </a:r>
          </a:p>
          <a:p>
            <a:r>
              <a:rPr lang="en-US" b="1" dirty="0"/>
              <a:t>     String </a:t>
            </a:r>
            <a:r>
              <a:rPr lang="en-US" b="1" dirty="0" err="1"/>
              <a:t>userName</a:t>
            </a:r>
            <a:r>
              <a:rPr lang="en-US" b="1" dirty="0"/>
              <a:t>;</a:t>
            </a:r>
          </a:p>
          <a:p>
            <a:r>
              <a:rPr lang="en-US" b="1" dirty="0"/>
              <a:t>     String password</a:t>
            </a:r>
            <a:r>
              <a:rPr lang="en-US" b="1" dirty="0" smtClean="0"/>
              <a:t>;</a:t>
            </a:r>
          </a:p>
          <a:p>
            <a:endParaRPr lang="en-US" b="1" dirty="0"/>
          </a:p>
          <a:p>
            <a:r>
              <a:rPr lang="en-US" b="1" dirty="0"/>
              <a:t>     public void user(String </a:t>
            </a:r>
            <a:r>
              <a:rPr lang="en-US" b="1" dirty="0" err="1"/>
              <a:t>newName</a:t>
            </a:r>
            <a:r>
              <a:rPr lang="en-US" b="1" dirty="0"/>
              <a:t>) {</a:t>
            </a:r>
          </a:p>
          <a:p>
            <a:r>
              <a:rPr lang="en-US" b="1" dirty="0"/>
              <a:t>       </a:t>
            </a:r>
            <a:r>
              <a:rPr lang="en-US" b="1" dirty="0" err="1"/>
              <a:t>this.userName</a:t>
            </a:r>
            <a:r>
              <a:rPr lang="en-US" b="1" dirty="0"/>
              <a:t> = </a:t>
            </a:r>
            <a:r>
              <a:rPr lang="en-US" b="1" dirty="0" err="1"/>
              <a:t>newName</a:t>
            </a:r>
            <a:r>
              <a:rPr lang="en-US" b="1" dirty="0"/>
              <a:t>;</a:t>
            </a:r>
          </a:p>
          <a:p>
            <a:r>
              <a:rPr lang="en-US" b="1" dirty="0"/>
              <a:t>       </a:t>
            </a:r>
            <a:r>
              <a:rPr lang="en-US" b="1" dirty="0" err="1"/>
              <a:t>state.user</a:t>
            </a:r>
            <a:r>
              <a:rPr lang="en-US" b="1" dirty="0"/>
              <a:t>(</a:t>
            </a:r>
            <a:r>
              <a:rPr lang="en-US" b="1" dirty="0" err="1"/>
              <a:t>newName</a:t>
            </a:r>
            <a:r>
              <a:rPr lang="en-US" b="1" dirty="0"/>
              <a:t>);</a:t>
            </a:r>
          </a:p>
          <a:p>
            <a:r>
              <a:rPr lang="en-US" b="1" dirty="0"/>
              <a:t>    </a:t>
            </a:r>
            <a:r>
              <a:rPr lang="en-US" b="1" dirty="0" smtClean="0"/>
              <a:t>}</a:t>
            </a:r>
          </a:p>
          <a:p>
            <a:endParaRPr lang="en-US" b="1" dirty="0"/>
          </a:p>
          <a:p>
            <a:r>
              <a:rPr lang="en-US" b="1" dirty="0"/>
              <a:t>     public void pass(String password) {</a:t>
            </a:r>
          </a:p>
          <a:p>
            <a:r>
              <a:rPr lang="en-US" b="1" dirty="0"/>
              <a:t>       </a:t>
            </a:r>
            <a:r>
              <a:rPr lang="en-US" b="1" dirty="0" err="1"/>
              <a:t>state.pass</a:t>
            </a:r>
            <a:r>
              <a:rPr lang="en-US" b="1" dirty="0"/>
              <a:t>(</a:t>
            </a:r>
            <a:r>
              <a:rPr lang="en-US" b="1" dirty="0" err="1"/>
              <a:t>userName</a:t>
            </a:r>
            <a:r>
              <a:rPr lang="en-US" b="1" dirty="0"/>
              <a:t>, password);</a:t>
            </a:r>
          </a:p>
          <a:p>
            <a:r>
              <a:rPr lang="en-US" b="1" dirty="0"/>
              <a:t>     }</a:t>
            </a:r>
          </a:p>
          <a:p>
            <a:r>
              <a:rPr lang="en-US" b="1" dirty="0"/>
              <a:t>     ...</a:t>
            </a:r>
          </a:p>
          <a:p>
            <a:r>
              <a:rPr lang="en-US" b="1" dirty="0"/>
              <a:t>   }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427402493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 Pattern Example 3 - SPOP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Ето класа </a:t>
            </a:r>
            <a:r>
              <a:rPr lang="en-US" dirty="0" smtClean="0"/>
              <a:t>Context</a:t>
            </a:r>
            <a:r>
              <a:rPr lang="bg-BG" dirty="0" smtClean="0"/>
              <a:t>, съхраняващ състоянието и </a:t>
            </a:r>
            <a:r>
              <a:rPr lang="en-US" dirty="0" smtClean="0"/>
              <a:t>state </a:t>
            </a:r>
            <a:r>
              <a:rPr lang="en-US" dirty="0"/>
              <a:t>objects </a:t>
            </a:r>
            <a:r>
              <a:rPr lang="bg-BG" dirty="0" smtClean="0"/>
              <a:t>го извличат</a:t>
            </a:r>
            <a:r>
              <a:rPr lang="en-US" dirty="0" smtClean="0"/>
              <a:t>: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1043608" y="2710075"/>
            <a:ext cx="676875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 public class </a:t>
            </a:r>
            <a:r>
              <a:rPr lang="en-US" b="1" dirty="0" err="1"/>
              <a:t>SPop</a:t>
            </a:r>
            <a:r>
              <a:rPr lang="en-US" b="1" dirty="0"/>
              <a:t> {</a:t>
            </a:r>
          </a:p>
          <a:p>
            <a:r>
              <a:rPr lang="en-US" b="1" dirty="0"/>
              <a:t>     private </a:t>
            </a:r>
            <a:r>
              <a:rPr lang="en-US" b="1" dirty="0" err="1"/>
              <a:t>SPopState</a:t>
            </a:r>
            <a:r>
              <a:rPr lang="en-US" b="1" dirty="0"/>
              <a:t> state = new Start();</a:t>
            </a:r>
          </a:p>
          <a:p>
            <a:r>
              <a:rPr lang="en-US" b="1" dirty="0"/>
              <a:t>     String </a:t>
            </a:r>
            <a:r>
              <a:rPr lang="en-US" b="1" dirty="0" err="1"/>
              <a:t>userName</a:t>
            </a:r>
            <a:r>
              <a:rPr lang="en-US" b="1" dirty="0"/>
              <a:t>;</a:t>
            </a:r>
          </a:p>
          <a:p>
            <a:r>
              <a:rPr lang="en-US" b="1" dirty="0"/>
              <a:t>     String password</a:t>
            </a:r>
            <a:r>
              <a:rPr lang="en-US" b="1" dirty="0" smtClean="0"/>
              <a:t>;</a:t>
            </a:r>
          </a:p>
          <a:p>
            <a:endParaRPr lang="en-US" b="1" dirty="0"/>
          </a:p>
          <a:p>
            <a:r>
              <a:rPr lang="en-US" b="1" dirty="0"/>
              <a:t>     public String </a:t>
            </a:r>
            <a:r>
              <a:rPr lang="en-US" b="1" dirty="0" err="1"/>
              <a:t>getUserName</a:t>
            </a:r>
            <a:r>
              <a:rPr lang="en-US" b="1" dirty="0"/>
              <a:t>() {return </a:t>
            </a:r>
            <a:r>
              <a:rPr lang="en-US" b="1" dirty="0" err="1"/>
              <a:t>userName</a:t>
            </a:r>
            <a:r>
              <a:rPr lang="en-US" b="1" dirty="0" smtClean="0"/>
              <a:t>;}</a:t>
            </a:r>
          </a:p>
          <a:p>
            <a:endParaRPr lang="en-US" b="1" dirty="0"/>
          </a:p>
          <a:p>
            <a:r>
              <a:rPr lang="en-US" b="1" dirty="0"/>
              <a:t>     public String </a:t>
            </a:r>
            <a:r>
              <a:rPr lang="en-US" b="1" dirty="0" err="1"/>
              <a:t>getPassword</a:t>
            </a:r>
            <a:r>
              <a:rPr lang="en-US" b="1" dirty="0"/>
              <a:t>() {return password</a:t>
            </a:r>
            <a:r>
              <a:rPr lang="en-US" b="1" dirty="0" smtClean="0"/>
              <a:t>;}</a:t>
            </a:r>
          </a:p>
          <a:p>
            <a:endParaRPr lang="en-US" b="1" dirty="0"/>
          </a:p>
          <a:p>
            <a:r>
              <a:rPr lang="en-US" b="1" dirty="0"/>
              <a:t>     public void user(String </a:t>
            </a:r>
            <a:r>
              <a:rPr lang="en-US" b="1" dirty="0" err="1"/>
              <a:t>newName</a:t>
            </a:r>
            <a:r>
              <a:rPr lang="en-US" b="1" dirty="0"/>
              <a:t>) {</a:t>
            </a:r>
          </a:p>
          <a:p>
            <a:r>
              <a:rPr lang="en-US" b="1" dirty="0"/>
              <a:t>       </a:t>
            </a:r>
            <a:r>
              <a:rPr lang="en-US" b="1" dirty="0" err="1"/>
              <a:t>this.userName</a:t>
            </a:r>
            <a:r>
              <a:rPr lang="en-US" b="1" dirty="0"/>
              <a:t> = </a:t>
            </a:r>
            <a:r>
              <a:rPr lang="en-US" b="1" dirty="0" err="1"/>
              <a:t>newName</a:t>
            </a:r>
            <a:r>
              <a:rPr lang="en-US" b="1" dirty="0"/>
              <a:t> ;</a:t>
            </a:r>
          </a:p>
          <a:p>
            <a:r>
              <a:rPr lang="en-US" b="1" dirty="0"/>
              <a:t>       </a:t>
            </a:r>
            <a:r>
              <a:rPr lang="en-US" b="1" dirty="0" err="1"/>
              <a:t>state.user</a:t>
            </a:r>
            <a:r>
              <a:rPr lang="en-US" b="1" dirty="0"/>
              <a:t>(this);</a:t>
            </a:r>
          </a:p>
          <a:p>
            <a:r>
              <a:rPr lang="en-US" b="1" dirty="0"/>
              <a:t>     }</a:t>
            </a:r>
          </a:p>
          <a:p>
            <a:r>
              <a:rPr lang="en-US" b="1" dirty="0"/>
              <a:t>     ...</a:t>
            </a:r>
          </a:p>
          <a:p>
            <a:r>
              <a:rPr lang="en-US" b="1" dirty="0"/>
              <a:t>   }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250830935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 Pattern Example 3 - SPOP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Ето как </a:t>
            </a:r>
            <a:r>
              <a:rPr lang="en-US" dirty="0" err="1" smtClean="0"/>
              <a:t>HaveUserName</a:t>
            </a:r>
            <a:r>
              <a:rPr lang="en-US" dirty="0" smtClean="0"/>
              <a:t> </a:t>
            </a:r>
            <a:r>
              <a:rPr lang="en-US" dirty="0"/>
              <a:t>state object </a:t>
            </a:r>
            <a:r>
              <a:rPr lang="bg-BG" dirty="0" smtClean="0"/>
              <a:t>извлича състоянието в метода </a:t>
            </a:r>
            <a:r>
              <a:rPr lang="en-US" dirty="0" smtClean="0"/>
              <a:t>user</a:t>
            </a:r>
            <a:r>
              <a:rPr lang="en-US" dirty="0"/>
              <a:t>() </a:t>
            </a:r>
            <a:r>
              <a:rPr lang="en-US" dirty="0" smtClean="0"/>
              <a:t>: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1187624" y="2920876"/>
            <a:ext cx="67687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 public class </a:t>
            </a:r>
            <a:r>
              <a:rPr lang="en-US" b="1" dirty="0" err="1"/>
              <a:t>HaveUserName</a:t>
            </a:r>
            <a:r>
              <a:rPr lang="en-US" b="1" dirty="0"/>
              <a:t> extends </a:t>
            </a:r>
            <a:r>
              <a:rPr lang="en-US" b="1" dirty="0" err="1"/>
              <a:t>SPopState</a:t>
            </a:r>
            <a:r>
              <a:rPr lang="en-US" b="1" dirty="0"/>
              <a:t> </a:t>
            </a:r>
            <a:r>
              <a:rPr lang="en-US" b="1" dirty="0" smtClean="0"/>
              <a:t>{</a:t>
            </a:r>
          </a:p>
          <a:p>
            <a:endParaRPr lang="en-US" b="1" dirty="0"/>
          </a:p>
          <a:p>
            <a:r>
              <a:rPr lang="en-US" b="1" dirty="0"/>
              <a:t>    public </a:t>
            </a:r>
            <a:r>
              <a:rPr lang="en-US" b="1" dirty="0" err="1"/>
              <a:t>SPopState</a:t>
            </a:r>
            <a:r>
              <a:rPr lang="en-US" b="1" dirty="0"/>
              <a:t> user(</a:t>
            </a:r>
            <a:r>
              <a:rPr lang="en-US" b="1" dirty="0" err="1"/>
              <a:t>SPop</a:t>
            </a:r>
            <a:r>
              <a:rPr lang="en-US" b="1" dirty="0"/>
              <a:t> </a:t>
            </a:r>
            <a:r>
              <a:rPr lang="en-US" b="1" dirty="0" err="1"/>
              <a:t>mailServer</a:t>
            </a:r>
            <a:r>
              <a:rPr lang="en-US" b="1" dirty="0"/>
              <a:t>) {</a:t>
            </a:r>
          </a:p>
          <a:p>
            <a:r>
              <a:rPr lang="en-US" b="1" dirty="0"/>
              <a:t>       String </a:t>
            </a:r>
            <a:r>
              <a:rPr lang="en-US" b="1" dirty="0" err="1"/>
              <a:t>userName</a:t>
            </a:r>
            <a:r>
              <a:rPr lang="en-US" b="1" dirty="0"/>
              <a:t> = </a:t>
            </a:r>
            <a:r>
              <a:rPr lang="en-US" b="1" dirty="0" err="1"/>
              <a:t>mailServer.getUserName</a:t>
            </a:r>
            <a:r>
              <a:rPr lang="en-US" b="1" dirty="0"/>
              <a:t>();</a:t>
            </a:r>
          </a:p>
          <a:p>
            <a:r>
              <a:rPr lang="en-US" b="1" dirty="0"/>
              <a:t>       ...</a:t>
            </a:r>
          </a:p>
          <a:p>
            <a:r>
              <a:rPr lang="en-US" b="1" dirty="0"/>
              <a:t>     }</a:t>
            </a:r>
          </a:p>
          <a:p>
            <a:r>
              <a:rPr lang="en-US" b="1" dirty="0"/>
              <a:t>     ...</a:t>
            </a:r>
          </a:p>
          <a:p>
            <a:r>
              <a:rPr lang="en-US" b="1" dirty="0"/>
              <a:t>   }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293065336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Strategy Pattern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Дефинира фамилия от алгоритми, капсулирайки всеки един и правейки ги взаимозаменяеми. Стратегията позволява алгоритъма да варира и е независим от клиента, който го ползва</a:t>
            </a:r>
            <a:r>
              <a:rPr lang="en-US" dirty="0" smtClean="0"/>
              <a:t>.</a:t>
            </a:r>
            <a:endParaRPr lang="en-US" dirty="0"/>
          </a:p>
          <a:p>
            <a:r>
              <a:rPr lang="bg-BG" dirty="0" smtClean="0"/>
              <a:t>Мотивация</a:t>
            </a:r>
            <a:endParaRPr lang="bg-BG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4425" y="4149427"/>
            <a:ext cx="6915150" cy="2447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4575630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Strategy Pattern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bg-BG" dirty="0" smtClean="0"/>
              <a:t>Използваме </a:t>
            </a:r>
            <a:r>
              <a:rPr lang="en-US" dirty="0" smtClean="0"/>
              <a:t>Strategy </a:t>
            </a:r>
            <a:r>
              <a:rPr lang="en-US" dirty="0"/>
              <a:t>pattern </a:t>
            </a:r>
            <a:r>
              <a:rPr lang="bg-BG" dirty="0" smtClean="0"/>
              <a:t>когато</a:t>
            </a:r>
            <a:r>
              <a:rPr lang="en-US" dirty="0" smtClean="0"/>
              <a:t>:</a:t>
            </a:r>
            <a:endParaRPr lang="en-US" dirty="0"/>
          </a:p>
          <a:p>
            <a:pPr lvl="1"/>
            <a:r>
              <a:rPr lang="bg-BG" dirty="0" smtClean="0"/>
              <a:t>Много свързани класове се различават само по поведението си</a:t>
            </a:r>
            <a:endParaRPr lang="en-US" dirty="0"/>
          </a:p>
          <a:p>
            <a:pPr lvl="1"/>
            <a:r>
              <a:rPr lang="bg-BG" dirty="0" smtClean="0"/>
              <a:t>Необходими са различни варианти на един алгоритъм</a:t>
            </a:r>
            <a:endParaRPr lang="en-US" dirty="0"/>
          </a:p>
          <a:p>
            <a:pPr lvl="1"/>
            <a:r>
              <a:rPr lang="bg-BG" dirty="0" smtClean="0"/>
              <a:t>Алгоритъм използва данни, за които клиентите не знаят. Използването на </a:t>
            </a:r>
            <a:r>
              <a:rPr lang="en-US" dirty="0" smtClean="0"/>
              <a:t>Strategy pattern </a:t>
            </a:r>
            <a:r>
              <a:rPr lang="bg-BG" dirty="0" smtClean="0"/>
              <a:t>в този случай спира представянето на сложни даннови структури, специфични за алгоритъма.</a:t>
            </a:r>
            <a:endParaRPr lang="en-US" dirty="0"/>
          </a:p>
          <a:p>
            <a:pPr lvl="1"/>
            <a:r>
              <a:rPr lang="bg-BG" dirty="0" smtClean="0"/>
              <a:t>Един клас дефинира много поведения и това се случва в множество условни оператори. Вместо много условия, преместваме свързаните условни преходи в собствен </a:t>
            </a:r>
            <a:r>
              <a:rPr lang="en-US" dirty="0" smtClean="0"/>
              <a:t>Strategy </a:t>
            </a:r>
            <a:r>
              <a:rPr lang="en-US" dirty="0"/>
              <a:t>class.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52031773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Strategy Pattern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Структура</a:t>
            </a:r>
            <a:endParaRPr lang="bg-BG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5388" y="2662014"/>
            <a:ext cx="6753225" cy="3143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872031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State Pattern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Структура</a:t>
            </a:r>
            <a:endParaRPr lang="bg-BG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564904"/>
            <a:ext cx="685800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7431238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Strategy Pattern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bg-BG" dirty="0" smtClean="0"/>
              <a:t>Предимства</a:t>
            </a:r>
            <a:endParaRPr lang="en-US" dirty="0"/>
          </a:p>
          <a:p>
            <a:pPr lvl="1"/>
            <a:r>
              <a:rPr lang="bg-BG" dirty="0" smtClean="0"/>
              <a:t>Предоставя алтернатива на наследяването на класа </a:t>
            </a:r>
            <a:r>
              <a:rPr lang="en-US" dirty="0" smtClean="0"/>
              <a:t>Context</a:t>
            </a:r>
            <a:r>
              <a:rPr lang="bg-BG" dirty="0" smtClean="0"/>
              <a:t>, за да има разнообразие от алгоритми или поведения</a:t>
            </a:r>
            <a:endParaRPr lang="en-US" dirty="0"/>
          </a:p>
          <a:p>
            <a:pPr lvl="1"/>
            <a:r>
              <a:rPr lang="bg-BG" dirty="0" smtClean="0"/>
              <a:t>Елиминира големи условни оператори</a:t>
            </a:r>
            <a:endParaRPr lang="en-US" dirty="0"/>
          </a:p>
          <a:p>
            <a:pPr lvl="1"/>
            <a:r>
              <a:rPr lang="bg-BG" dirty="0" smtClean="0"/>
              <a:t>Предоставя избор за реализация на едно и също поведение</a:t>
            </a:r>
            <a:endParaRPr lang="en-US" dirty="0"/>
          </a:p>
          <a:p>
            <a:r>
              <a:rPr lang="bg-BG" dirty="0" smtClean="0"/>
              <a:t>Недостатъци</a:t>
            </a:r>
            <a:endParaRPr lang="en-US" dirty="0"/>
          </a:p>
          <a:p>
            <a:pPr lvl="1"/>
            <a:r>
              <a:rPr lang="bg-BG" dirty="0" smtClean="0"/>
              <a:t>Увеличава броя на обектите</a:t>
            </a:r>
            <a:endParaRPr lang="en-US" dirty="0"/>
          </a:p>
          <a:p>
            <a:pPr lvl="1"/>
            <a:r>
              <a:rPr lang="bg-BG" dirty="0" smtClean="0"/>
              <a:t>Всички алгоритми трябва да използват един и същ</a:t>
            </a:r>
            <a:r>
              <a:rPr lang="en-US" dirty="0" smtClean="0"/>
              <a:t> </a:t>
            </a:r>
            <a:r>
              <a:rPr lang="en-US" dirty="0"/>
              <a:t>Strategy interface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34144452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Strategy Pattern Example 1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Ситуация</a:t>
            </a:r>
            <a:r>
              <a:rPr lang="en-US" dirty="0" smtClean="0"/>
              <a:t>: </a:t>
            </a:r>
            <a:r>
              <a:rPr lang="bg-BG" dirty="0" smtClean="0"/>
              <a:t>един клас иска да реши по време на изпълнение на кода кой алгоритъм ще ползва за сортиране на масив</a:t>
            </a:r>
            <a:r>
              <a:rPr lang="en-US" dirty="0" smtClean="0"/>
              <a:t>. </a:t>
            </a:r>
            <a:r>
              <a:rPr lang="bg-BG" dirty="0" smtClean="0"/>
              <a:t>Много различни сортиращи алгоритми да налични.</a:t>
            </a:r>
            <a:endParaRPr lang="en-US" dirty="0"/>
          </a:p>
          <a:p>
            <a:r>
              <a:rPr lang="bg-BG" dirty="0" smtClean="0"/>
              <a:t>Решение</a:t>
            </a:r>
            <a:r>
              <a:rPr lang="en-US" dirty="0" smtClean="0"/>
              <a:t>: </a:t>
            </a:r>
            <a:r>
              <a:rPr lang="bg-BG" dirty="0" smtClean="0"/>
              <a:t>капсулираме различни сортиращи алгоритми, използвайки</a:t>
            </a:r>
            <a:r>
              <a:rPr lang="en-US" dirty="0" smtClean="0"/>
              <a:t> Strategy </a:t>
            </a:r>
            <a:r>
              <a:rPr lang="en-US" dirty="0"/>
              <a:t>pattern!</a:t>
            </a:r>
            <a:endParaRPr lang="bg-BG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2241" y="4590454"/>
            <a:ext cx="5839519" cy="2254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1864762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/>
          <a:lstStyle/>
          <a:p>
            <a:r>
              <a:rPr lang="en-US" dirty="0" smtClean="0"/>
              <a:t>Strategy Pattern Example 2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404342"/>
            <a:ext cx="7772400" cy="2672730"/>
          </a:xfrm>
        </p:spPr>
        <p:txBody>
          <a:bodyPr>
            <a:normAutofit fontScale="92500" lnSpcReduction="20000"/>
          </a:bodyPr>
          <a:lstStyle/>
          <a:p>
            <a:r>
              <a:rPr lang="bg-BG" dirty="0" smtClean="0"/>
              <a:t>Ситуация</a:t>
            </a:r>
            <a:r>
              <a:rPr lang="en-US" dirty="0" smtClean="0"/>
              <a:t>: </a:t>
            </a:r>
            <a:r>
              <a:rPr lang="bg-BG" dirty="0" smtClean="0"/>
              <a:t>един </a:t>
            </a:r>
            <a:r>
              <a:rPr lang="en-US" dirty="0" smtClean="0"/>
              <a:t>GUI </a:t>
            </a:r>
            <a:r>
              <a:rPr lang="bg-BG" dirty="0" smtClean="0"/>
              <a:t>контейнер обект трябва да реши по време на изпълнение на кода коя стратегуя да ползва за </a:t>
            </a:r>
            <a:r>
              <a:rPr lang="en-US" dirty="0" smtClean="0"/>
              <a:t>layout </a:t>
            </a:r>
            <a:r>
              <a:rPr lang="bg-BG" dirty="0" smtClean="0"/>
              <a:t>на </a:t>
            </a:r>
            <a:r>
              <a:rPr lang="en-US" dirty="0" smtClean="0"/>
              <a:t>GUI </a:t>
            </a:r>
            <a:r>
              <a:rPr lang="bg-BG" dirty="0" smtClean="0"/>
              <a:t>компонентите, които съдържа</a:t>
            </a:r>
            <a:r>
              <a:rPr lang="en-US" dirty="0" smtClean="0"/>
              <a:t>. </a:t>
            </a:r>
            <a:r>
              <a:rPr lang="bg-BG" dirty="0" smtClean="0"/>
              <a:t>Налични са много различни </a:t>
            </a:r>
            <a:r>
              <a:rPr lang="en-US" dirty="0" smtClean="0"/>
              <a:t>layout </a:t>
            </a:r>
            <a:r>
              <a:rPr lang="bg-BG" dirty="0" smtClean="0"/>
              <a:t>стратегии.</a:t>
            </a:r>
            <a:endParaRPr lang="en-US" dirty="0"/>
          </a:p>
          <a:p>
            <a:r>
              <a:rPr lang="bg-BG" dirty="0" smtClean="0"/>
              <a:t>Решение</a:t>
            </a:r>
            <a:r>
              <a:rPr lang="en-US" dirty="0" smtClean="0"/>
              <a:t>: </a:t>
            </a:r>
            <a:r>
              <a:rPr lang="bg-BG" dirty="0" smtClean="0"/>
              <a:t>капсулираме различните </a:t>
            </a:r>
            <a:r>
              <a:rPr lang="en-US" dirty="0" smtClean="0"/>
              <a:t>layout </a:t>
            </a:r>
            <a:r>
              <a:rPr lang="bg-BG" dirty="0" smtClean="0"/>
              <a:t>стратегии посредством </a:t>
            </a:r>
            <a:r>
              <a:rPr lang="en-US" dirty="0" smtClean="0"/>
              <a:t>Strategy </a:t>
            </a:r>
            <a:r>
              <a:rPr lang="en-US" dirty="0"/>
              <a:t>pattern!</a:t>
            </a:r>
          </a:p>
          <a:p>
            <a:r>
              <a:rPr lang="bg-BG" dirty="0" smtClean="0"/>
              <a:t>Това е реализацията на </a:t>
            </a:r>
            <a:r>
              <a:rPr lang="en-US" dirty="0" smtClean="0"/>
              <a:t>Java </a:t>
            </a:r>
            <a:r>
              <a:rPr lang="en-US" dirty="0"/>
              <a:t>AWT </a:t>
            </a:r>
            <a:r>
              <a:rPr lang="en-US" dirty="0" err="1" smtClean="0"/>
              <a:t>LayoutManagers</a:t>
            </a:r>
            <a:r>
              <a:rPr lang="en-US" dirty="0"/>
              <a:t>!</a:t>
            </a:r>
            <a:endParaRPr lang="bg-BG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321" y="4437112"/>
            <a:ext cx="7829550" cy="232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1555477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Strategy Pattern Example 2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Примерен клиентски код: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1115616" y="256490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/>
              <a:t> Frame f = new Frame();</a:t>
            </a:r>
          </a:p>
          <a:p>
            <a:r>
              <a:rPr lang="en-US" b="1" dirty="0"/>
              <a:t>   </a:t>
            </a:r>
            <a:r>
              <a:rPr lang="en-US" b="1" dirty="0" err="1"/>
              <a:t>f.setLayout</a:t>
            </a:r>
            <a:r>
              <a:rPr lang="en-US" b="1" dirty="0"/>
              <a:t>(new </a:t>
            </a:r>
            <a:r>
              <a:rPr lang="en-US" b="1" dirty="0" err="1"/>
              <a:t>FlowLayout</a:t>
            </a:r>
            <a:r>
              <a:rPr lang="en-US" b="1" dirty="0"/>
              <a:t>());</a:t>
            </a:r>
          </a:p>
          <a:p>
            <a:r>
              <a:rPr lang="en-US" b="1" dirty="0"/>
              <a:t>   </a:t>
            </a:r>
            <a:r>
              <a:rPr lang="en-US" b="1" dirty="0" err="1"/>
              <a:t>f.add</a:t>
            </a:r>
            <a:r>
              <a:rPr lang="en-US" b="1" dirty="0"/>
              <a:t>(new Button(“Press”));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359255104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Strategy Pattern Example 3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2933680"/>
          </a:xfrm>
        </p:spPr>
        <p:txBody>
          <a:bodyPr>
            <a:normAutofit fontScale="92500" lnSpcReduction="10000"/>
          </a:bodyPr>
          <a:lstStyle/>
          <a:p>
            <a:r>
              <a:rPr lang="bg-BG" dirty="0" smtClean="0"/>
              <a:t>Ситуация</a:t>
            </a:r>
            <a:r>
              <a:rPr lang="en-US" dirty="0" smtClean="0"/>
              <a:t>: </a:t>
            </a:r>
            <a:r>
              <a:rPr lang="bg-BG" dirty="0" smtClean="0"/>
              <a:t>един </a:t>
            </a:r>
            <a:r>
              <a:rPr lang="en-US" dirty="0" smtClean="0"/>
              <a:t>GUI text </a:t>
            </a:r>
            <a:r>
              <a:rPr lang="en-US" dirty="0"/>
              <a:t>component object </a:t>
            </a:r>
            <a:r>
              <a:rPr lang="bg-BG" dirty="0" smtClean="0"/>
              <a:t>трябва да реши по време на изпълнение на кода каква стратегия да използва за валидиране на потребителския вход. Различни стратегии за валидация са налични</a:t>
            </a:r>
            <a:r>
              <a:rPr lang="en-US" dirty="0" smtClean="0"/>
              <a:t>: </a:t>
            </a:r>
            <a:r>
              <a:rPr lang="en-US" dirty="0"/>
              <a:t>numeric fields</a:t>
            </a:r>
            <a:r>
              <a:rPr lang="en-US" dirty="0" smtClean="0"/>
              <a:t>, alphanumeric </a:t>
            </a:r>
            <a:r>
              <a:rPr lang="en-US" dirty="0"/>
              <a:t>fields, telephone-number </a:t>
            </a:r>
            <a:r>
              <a:rPr lang="en-US" dirty="0" smtClean="0"/>
              <a:t>fields </a:t>
            </a:r>
            <a:r>
              <a:rPr lang="bg-BG" dirty="0" smtClean="0"/>
              <a:t>и др</a:t>
            </a:r>
            <a:r>
              <a:rPr lang="en-US" dirty="0" smtClean="0"/>
              <a:t>.</a:t>
            </a:r>
            <a:endParaRPr lang="en-US" dirty="0"/>
          </a:p>
          <a:p>
            <a:r>
              <a:rPr lang="bg-BG" dirty="0" smtClean="0"/>
              <a:t>Решение</a:t>
            </a:r>
            <a:r>
              <a:rPr lang="en-US" dirty="0" smtClean="0"/>
              <a:t>: </a:t>
            </a:r>
            <a:r>
              <a:rPr lang="bg-BG" dirty="0" smtClean="0"/>
              <a:t>капсулираме различните стратегии за валидация на потребителския вход и използваме</a:t>
            </a:r>
            <a:r>
              <a:rPr lang="en-US" dirty="0" smtClean="0"/>
              <a:t> </a:t>
            </a:r>
            <a:r>
              <a:rPr lang="en-US" dirty="0"/>
              <a:t>Strategy pattern!</a:t>
            </a:r>
            <a:endParaRPr lang="bg-BG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5609" y="4750748"/>
            <a:ext cx="6399855" cy="19522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8126121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Strategy Pattern Example 3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Тази техника е използвана от </a:t>
            </a:r>
            <a:r>
              <a:rPr lang="en-US" dirty="0" smtClean="0"/>
              <a:t>Java </a:t>
            </a:r>
            <a:r>
              <a:rPr lang="en-US" dirty="0"/>
              <a:t>Swing GUI </a:t>
            </a:r>
            <a:r>
              <a:rPr lang="en-US" dirty="0" smtClean="0"/>
              <a:t>text components</a:t>
            </a:r>
            <a:r>
              <a:rPr lang="en-US" dirty="0"/>
              <a:t>.  </a:t>
            </a:r>
            <a:r>
              <a:rPr lang="bg-BG" dirty="0" smtClean="0"/>
              <a:t>Всеки текстов компонент има референция към </a:t>
            </a:r>
            <a:r>
              <a:rPr lang="en-US" dirty="0" smtClean="0"/>
              <a:t>document model</a:t>
            </a:r>
            <a:r>
              <a:rPr lang="bg-BG" dirty="0" smtClean="0"/>
              <a:t>, който предоставя изискваната стратегия за валидация на потребителския вход</a:t>
            </a:r>
            <a:r>
              <a:rPr lang="en-US" dirty="0" smtClean="0"/>
              <a:t>.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21233122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Null Object Pattern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Понякога класа </a:t>
            </a:r>
            <a:r>
              <a:rPr lang="en-US" dirty="0" smtClean="0"/>
              <a:t>Context </a:t>
            </a:r>
            <a:r>
              <a:rPr lang="bg-BG" dirty="0" smtClean="0"/>
              <a:t>може да не желае да ползва стратегията, предоставена от съдържащия се </a:t>
            </a:r>
            <a:r>
              <a:rPr lang="en-US" dirty="0" smtClean="0"/>
              <a:t>Strategy </a:t>
            </a:r>
            <a:r>
              <a:rPr lang="en-US" dirty="0"/>
              <a:t>object.  </a:t>
            </a:r>
            <a:r>
              <a:rPr lang="bg-BG" dirty="0" smtClean="0"/>
              <a:t>Например, ако класа </a:t>
            </a:r>
            <a:r>
              <a:rPr lang="en-US" dirty="0" smtClean="0"/>
              <a:t>Context </a:t>
            </a:r>
            <a:r>
              <a:rPr lang="bg-BG" dirty="0" smtClean="0"/>
              <a:t>желае да ползва </a:t>
            </a:r>
            <a:r>
              <a:rPr lang="en-US" dirty="0" smtClean="0"/>
              <a:t>“do</a:t>
            </a:r>
            <a:r>
              <a:rPr lang="bg-BG" dirty="0" smtClean="0"/>
              <a:t> </a:t>
            </a:r>
            <a:r>
              <a:rPr lang="en-US" dirty="0" smtClean="0"/>
              <a:t>nothing</a:t>
            </a:r>
            <a:r>
              <a:rPr lang="en-US" dirty="0"/>
              <a:t>” strategy.</a:t>
            </a:r>
          </a:p>
          <a:p>
            <a:r>
              <a:rPr lang="bg-BG" dirty="0" smtClean="0"/>
              <a:t>Начин да се реализира това е да имаме присвояване на </a:t>
            </a:r>
            <a:r>
              <a:rPr lang="en-US" dirty="0" smtClean="0"/>
              <a:t>Context </a:t>
            </a:r>
            <a:r>
              <a:rPr lang="bg-BG" dirty="0" smtClean="0"/>
              <a:t>на референция </a:t>
            </a:r>
            <a:r>
              <a:rPr lang="en-US" dirty="0" smtClean="0"/>
              <a:t>null </a:t>
            </a:r>
            <a:r>
              <a:rPr lang="bg-BG" dirty="0" smtClean="0"/>
              <a:t>на съдържаният </a:t>
            </a:r>
            <a:r>
              <a:rPr lang="en-US" dirty="0" smtClean="0"/>
              <a:t>Strategy </a:t>
            </a:r>
            <a:r>
              <a:rPr lang="en-US" dirty="0"/>
              <a:t>object.  </a:t>
            </a:r>
            <a:r>
              <a:rPr lang="bg-BG" dirty="0" smtClean="0"/>
              <a:t>В този случай, </a:t>
            </a:r>
            <a:r>
              <a:rPr lang="en-US" dirty="0" smtClean="0"/>
              <a:t> </a:t>
            </a:r>
            <a:r>
              <a:rPr lang="en-US" dirty="0"/>
              <a:t>Context </a:t>
            </a:r>
            <a:r>
              <a:rPr lang="bg-BG" dirty="0" smtClean="0"/>
              <a:t>трябва винаги да проверява за стойност </a:t>
            </a:r>
            <a:r>
              <a:rPr lang="en-US" dirty="0" smtClean="0"/>
              <a:t>null</a:t>
            </a:r>
            <a:r>
              <a:rPr lang="bg-BG" dirty="0" smtClean="0"/>
              <a:t>: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1115616" y="5734997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/>
              <a:t> if (strategy != null)</a:t>
            </a:r>
          </a:p>
          <a:p>
            <a:r>
              <a:rPr lang="en-US" b="1" dirty="0"/>
              <a:t>      </a:t>
            </a:r>
            <a:r>
              <a:rPr lang="en-US" b="1" dirty="0" err="1"/>
              <a:t>strategy.doOperation</a:t>
            </a:r>
            <a:r>
              <a:rPr lang="en-US" b="1" dirty="0"/>
              <a:t>();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940794657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Null Object Pattern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Друг начин за изпълнение на това е, да се направи </a:t>
            </a:r>
            <a:r>
              <a:rPr lang="en-US" dirty="0" smtClean="0"/>
              <a:t>“</a:t>
            </a:r>
            <a:r>
              <a:rPr lang="en-US" dirty="0"/>
              <a:t>do-nothing</a:t>
            </a:r>
            <a:r>
              <a:rPr lang="en-US" dirty="0" smtClean="0"/>
              <a:t>” strategy class</a:t>
            </a:r>
            <a:r>
              <a:rPr lang="bg-BG" dirty="0" smtClean="0"/>
              <a:t>, който да реализира всички изсквани операции на обекта </a:t>
            </a:r>
            <a:r>
              <a:rPr lang="en-US" dirty="0" smtClean="0"/>
              <a:t>Strategy</a:t>
            </a:r>
            <a:r>
              <a:rPr lang="bg-BG" dirty="0" smtClean="0"/>
              <a:t> с празно тяло.</a:t>
            </a:r>
            <a:r>
              <a:rPr lang="en-US" dirty="0" smtClean="0"/>
              <a:t> </a:t>
            </a:r>
            <a:r>
              <a:rPr lang="bg-BG" dirty="0" smtClean="0"/>
              <a:t>Сега клиентите няма да правят разлика между </a:t>
            </a:r>
            <a:r>
              <a:rPr lang="en-US" dirty="0" smtClean="0"/>
              <a:t>strategy </a:t>
            </a:r>
            <a:r>
              <a:rPr lang="en-US" dirty="0"/>
              <a:t>objects </a:t>
            </a:r>
            <a:r>
              <a:rPr lang="bg-BG" dirty="0" smtClean="0"/>
              <a:t>с и без действия</a:t>
            </a:r>
            <a:r>
              <a:rPr lang="en-US" dirty="0" smtClean="0"/>
              <a:t>.</a:t>
            </a:r>
            <a:endParaRPr lang="en-US" dirty="0"/>
          </a:p>
          <a:p>
            <a:r>
              <a:rPr lang="bg-BG" dirty="0" smtClean="0"/>
              <a:t>Използването на обекти</a:t>
            </a:r>
            <a:r>
              <a:rPr lang="en-US" dirty="0" smtClean="0"/>
              <a:t> </a:t>
            </a:r>
            <a:r>
              <a:rPr lang="en-US" dirty="0"/>
              <a:t>“do-nothing” </a:t>
            </a:r>
            <a:r>
              <a:rPr lang="bg-BG" dirty="0" smtClean="0"/>
              <a:t>за тази цел е известно под името </a:t>
            </a:r>
            <a:r>
              <a:rPr lang="en-US" i="1" dirty="0" smtClean="0"/>
              <a:t>Null Object </a:t>
            </a:r>
            <a:r>
              <a:rPr lang="en-US" i="1" dirty="0"/>
              <a:t>Pattern</a:t>
            </a:r>
            <a:endParaRPr lang="bg-BG" i="1" dirty="0"/>
          </a:p>
        </p:txBody>
      </p:sp>
    </p:spTree>
    <p:extLst>
      <p:ext uri="{BB962C8B-B14F-4D97-AF65-F5344CB8AC3E}">
        <p14:creationId xmlns:p14="http://schemas.microsoft.com/office/powerpoint/2010/main" val="31556779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Strategy Pattern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Съществуват прилики между </a:t>
            </a:r>
            <a:r>
              <a:rPr lang="en-US" dirty="0" smtClean="0"/>
              <a:t>State </a:t>
            </a:r>
            <a:r>
              <a:rPr lang="bg-BG" dirty="0" smtClean="0"/>
              <a:t>и </a:t>
            </a:r>
            <a:r>
              <a:rPr lang="en-US" dirty="0" smtClean="0"/>
              <a:t>Strategy </a:t>
            </a:r>
            <a:r>
              <a:rPr lang="en-US" dirty="0"/>
              <a:t>patterns!  </a:t>
            </a:r>
            <a:r>
              <a:rPr lang="bg-BG" dirty="0" smtClean="0"/>
              <a:t>Разликата е само една:</a:t>
            </a:r>
            <a:endParaRPr lang="en-US" dirty="0"/>
          </a:p>
          <a:p>
            <a:pPr lvl="1"/>
            <a:r>
              <a:rPr lang="bg-BG" dirty="0" smtClean="0"/>
              <a:t>Обект </a:t>
            </a:r>
            <a:r>
              <a:rPr lang="en-US" dirty="0" smtClean="0"/>
              <a:t>State </a:t>
            </a:r>
            <a:r>
              <a:rPr lang="bg-BG" dirty="0" smtClean="0"/>
              <a:t>капсулира поведение, зависещо от състояние</a:t>
            </a:r>
            <a:r>
              <a:rPr lang="en-US" dirty="0" smtClean="0"/>
              <a:t> (</a:t>
            </a:r>
            <a:r>
              <a:rPr lang="bg-BG" dirty="0" smtClean="0"/>
              <a:t>и най-вероятно</a:t>
            </a:r>
            <a:r>
              <a:rPr lang="en-US" dirty="0" smtClean="0"/>
              <a:t> state transitions</a:t>
            </a:r>
            <a:r>
              <a:rPr lang="en-US" dirty="0"/>
              <a:t>)</a:t>
            </a:r>
          </a:p>
          <a:p>
            <a:pPr lvl="1"/>
            <a:r>
              <a:rPr lang="bg-BG" dirty="0" smtClean="0"/>
              <a:t>Обект </a:t>
            </a:r>
            <a:r>
              <a:rPr lang="en-US" dirty="0" smtClean="0"/>
              <a:t>Strategy </a:t>
            </a:r>
            <a:r>
              <a:rPr lang="bg-BG" dirty="0" smtClean="0"/>
              <a:t>капсулира алгоритъм</a:t>
            </a:r>
            <a:endParaRPr lang="en-US" dirty="0"/>
          </a:p>
          <a:p>
            <a:r>
              <a:rPr lang="bg-BG" dirty="0" smtClean="0"/>
              <a:t>И двата шаблона са примери за </a:t>
            </a:r>
            <a:r>
              <a:rPr lang="en-US" dirty="0" smtClean="0"/>
              <a:t>Composition </a:t>
            </a:r>
            <a:r>
              <a:rPr lang="en-US" dirty="0"/>
              <a:t>with Delegation!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4062971908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</a:t>
            </a:r>
            <a:br>
              <a:rPr lang="en-US" dirty="0"/>
            </a:br>
            <a:r>
              <a:rPr lang="en-US" dirty="0"/>
              <a:t>Decorator</a:t>
            </a:r>
            <a:br>
              <a:rPr lang="en-US" dirty="0"/>
            </a:br>
            <a:r>
              <a:rPr lang="en-US" dirty="0"/>
              <a:t>Pattern</a:t>
            </a:r>
            <a:endParaRPr lang="bg-BG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28996566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State Pattern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bg-BG" dirty="0" smtClean="0"/>
              <a:t>Предимства</a:t>
            </a:r>
            <a:endParaRPr lang="en-US" dirty="0"/>
          </a:p>
          <a:p>
            <a:pPr lvl="1"/>
            <a:r>
              <a:rPr lang="bg-BG" dirty="0" smtClean="0"/>
              <a:t>Поставя цялото поведение, свързано със състояние в един обект</a:t>
            </a:r>
            <a:endParaRPr lang="en-US" dirty="0"/>
          </a:p>
          <a:p>
            <a:pPr lvl="1"/>
            <a:r>
              <a:rPr lang="bg-BG" dirty="0" smtClean="0"/>
              <a:t>Позволява логиката за смяна на състоянието да се вгради в </a:t>
            </a:r>
            <a:r>
              <a:rPr lang="en-US" dirty="0" smtClean="0"/>
              <a:t>state object</a:t>
            </a:r>
            <a:r>
              <a:rPr lang="bg-BG" dirty="0" smtClean="0"/>
              <a:t>, а не в монолитен оператор</a:t>
            </a:r>
            <a:r>
              <a:rPr lang="en-US" dirty="0" smtClean="0"/>
              <a:t> </a:t>
            </a:r>
            <a:r>
              <a:rPr lang="en-US" dirty="0"/>
              <a:t>if </a:t>
            </a:r>
            <a:r>
              <a:rPr lang="bg-BG" dirty="0" smtClean="0"/>
              <a:t>или </a:t>
            </a:r>
            <a:r>
              <a:rPr lang="en-US" dirty="0" smtClean="0"/>
              <a:t>switch</a:t>
            </a:r>
            <a:endParaRPr lang="en-US" dirty="0"/>
          </a:p>
          <a:p>
            <a:pPr lvl="1"/>
            <a:r>
              <a:rPr lang="bg-BG" dirty="0" smtClean="0"/>
              <a:t>Подпомага заобикалянето на неправилни състояния, тъй като смяната на състоянието се случва с използването само на един </a:t>
            </a:r>
            <a:r>
              <a:rPr lang="en-US" dirty="0" smtClean="0"/>
              <a:t>state object</a:t>
            </a:r>
            <a:r>
              <a:rPr lang="bg-BG" dirty="0" smtClean="0"/>
              <a:t>, а не няколко обекта или атрибута</a:t>
            </a:r>
            <a:endParaRPr lang="en-US" dirty="0"/>
          </a:p>
          <a:p>
            <a:r>
              <a:rPr lang="bg-BG" dirty="0" smtClean="0"/>
              <a:t>Недостатъци</a:t>
            </a:r>
            <a:endParaRPr lang="en-US" dirty="0"/>
          </a:p>
          <a:p>
            <a:pPr lvl="1"/>
            <a:r>
              <a:rPr lang="bg-BG" dirty="0" smtClean="0"/>
              <a:t>Увеличава броя на обектите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96699967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The Decorator Pattern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196752"/>
            <a:ext cx="7772400" cy="3384376"/>
          </a:xfrm>
        </p:spPr>
        <p:txBody>
          <a:bodyPr>
            <a:noAutofit/>
          </a:bodyPr>
          <a:lstStyle/>
          <a:p>
            <a:r>
              <a:rPr lang="bg-BG" dirty="0" smtClean="0"/>
              <a:t>Добавя допълнителни отговорности към обект динамично. </a:t>
            </a:r>
            <a:r>
              <a:rPr lang="en-US" dirty="0" smtClean="0"/>
              <a:t>Decorators </a:t>
            </a:r>
            <a:r>
              <a:rPr lang="bg-BG" dirty="0" smtClean="0"/>
              <a:t>предоставят гъвкава алтернатива на наследяването за разширяване на функционалността</a:t>
            </a:r>
            <a:r>
              <a:rPr lang="en-US" dirty="0" smtClean="0"/>
              <a:t>.</a:t>
            </a:r>
            <a:endParaRPr lang="en-US" dirty="0"/>
          </a:p>
          <a:p>
            <a:r>
              <a:rPr lang="bg-BG" sz="2400" dirty="0" smtClean="0"/>
              <a:t>Алтернативно име</a:t>
            </a:r>
            <a:endParaRPr lang="en-US" sz="2400" dirty="0"/>
          </a:p>
          <a:p>
            <a:pPr lvl="1"/>
            <a:r>
              <a:rPr lang="en-US" dirty="0" smtClean="0"/>
              <a:t>Wrapper</a:t>
            </a:r>
            <a:endParaRPr lang="en-US" dirty="0"/>
          </a:p>
          <a:p>
            <a:r>
              <a:rPr lang="bg-BG" sz="2400" dirty="0" smtClean="0"/>
              <a:t>Мотивация </a:t>
            </a:r>
            <a:endParaRPr lang="en-US" sz="2400" dirty="0"/>
          </a:p>
          <a:p>
            <a:pPr lvl="1"/>
            <a:r>
              <a:rPr lang="bg-BG" dirty="0" smtClean="0"/>
              <a:t>Желаем да добавим характеристики, като </a:t>
            </a:r>
            <a:r>
              <a:rPr lang="en-US" dirty="0" smtClean="0"/>
              <a:t>borders </a:t>
            </a:r>
            <a:r>
              <a:rPr lang="bg-BG" dirty="0" smtClean="0"/>
              <a:t>или </a:t>
            </a:r>
            <a:r>
              <a:rPr lang="en-US" dirty="0" smtClean="0"/>
              <a:t>scrollbars  </a:t>
            </a:r>
            <a:r>
              <a:rPr lang="bg-BG" dirty="0" smtClean="0"/>
              <a:t>към </a:t>
            </a:r>
            <a:r>
              <a:rPr lang="en-US" dirty="0" smtClean="0"/>
              <a:t>GUI component</a:t>
            </a:r>
            <a:r>
              <a:rPr lang="en-US" dirty="0"/>
              <a:t>.  </a:t>
            </a:r>
            <a:r>
              <a:rPr lang="bg-BG" dirty="0" smtClean="0"/>
              <a:t>Можем да направим това с наследяване, но това ограничава гъвкавостта.</a:t>
            </a:r>
            <a:r>
              <a:rPr lang="en-US" dirty="0" smtClean="0"/>
              <a:t>  </a:t>
            </a:r>
            <a:r>
              <a:rPr lang="bg-BG" dirty="0" smtClean="0"/>
              <a:t>По-добро решение е композиция</a:t>
            </a:r>
            <a:r>
              <a:rPr lang="en-US" dirty="0" smtClean="0"/>
              <a:t>!</a:t>
            </a:r>
            <a:endParaRPr lang="bg-BG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0459" y="5651326"/>
            <a:ext cx="6257925" cy="116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0462065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Decorator Pattern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Мотивация </a:t>
            </a:r>
            <a:endParaRPr lang="bg-BG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900" y="2390750"/>
            <a:ext cx="6934200" cy="283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095735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Decorator Pattern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Мотивация</a:t>
            </a:r>
            <a:endParaRPr lang="bg-BG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5825" y="2420888"/>
            <a:ext cx="7372350" cy="3762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027734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Decorator Pattern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Използваме </a:t>
            </a:r>
            <a:r>
              <a:rPr lang="en-US" dirty="0" smtClean="0"/>
              <a:t>Decorator</a:t>
            </a:r>
            <a:r>
              <a:rPr lang="en-US" dirty="0"/>
              <a:t>:</a:t>
            </a:r>
          </a:p>
          <a:p>
            <a:pPr lvl="2"/>
            <a:r>
              <a:rPr lang="bg-BG" dirty="0" smtClean="0"/>
              <a:t>За да добавим отговорности към индивидуални обекти динамично без да влияем върху другите обекти</a:t>
            </a:r>
            <a:r>
              <a:rPr lang="en-US" dirty="0" smtClean="0"/>
              <a:t>.</a:t>
            </a:r>
            <a:endParaRPr lang="en-US" dirty="0"/>
          </a:p>
          <a:p>
            <a:pPr lvl="2"/>
            <a:r>
              <a:rPr lang="bg-BG" dirty="0" smtClean="0"/>
              <a:t>Когато разширяването с наследници е практически неприложимо. Понякога голям брой независими разширения са възможни и водят до експлозия от наследници, за да се поддържа всяка комбинация. Или дефиниция на клас може да е скрита, или недостъпна за наследяване.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62860106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Decorator Pattern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Structure</a:t>
            </a:r>
            <a:endParaRPr lang="bg-BG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8" y="2060848"/>
            <a:ext cx="8201025" cy="3752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21714422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Decorator Example 1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bg-BG" dirty="0" smtClean="0"/>
              <a:t>Нека е даден </a:t>
            </a:r>
            <a:r>
              <a:rPr lang="en-US" dirty="0" err="1" smtClean="0"/>
              <a:t>TextView</a:t>
            </a:r>
            <a:r>
              <a:rPr lang="en-US" dirty="0" smtClean="0"/>
              <a:t> </a:t>
            </a:r>
            <a:r>
              <a:rPr lang="en-US" dirty="0"/>
              <a:t>GUI </a:t>
            </a:r>
            <a:r>
              <a:rPr lang="bg-BG" dirty="0" smtClean="0"/>
              <a:t>компонент и ние желаем да добавим различни видове </a:t>
            </a:r>
            <a:r>
              <a:rPr lang="en-US" dirty="0" smtClean="0"/>
              <a:t>borders </a:t>
            </a:r>
            <a:r>
              <a:rPr lang="bg-BG" dirty="0" smtClean="0"/>
              <a:t>и </a:t>
            </a:r>
            <a:r>
              <a:rPr lang="en-US" dirty="0" smtClean="0"/>
              <a:t>scrollbars </a:t>
            </a:r>
            <a:r>
              <a:rPr lang="bg-BG" dirty="0" smtClean="0"/>
              <a:t>към него</a:t>
            </a:r>
            <a:r>
              <a:rPr lang="en-US" dirty="0" smtClean="0"/>
              <a:t>.</a:t>
            </a:r>
            <a:endParaRPr lang="en-US" dirty="0"/>
          </a:p>
          <a:p>
            <a:r>
              <a:rPr lang="bg-BG" dirty="0" smtClean="0"/>
              <a:t>Нека имаме три вида </a:t>
            </a:r>
            <a:r>
              <a:rPr lang="en-US" dirty="0" smtClean="0"/>
              <a:t>borders</a:t>
            </a:r>
            <a:r>
              <a:rPr lang="en-US" dirty="0"/>
              <a:t>:</a:t>
            </a:r>
          </a:p>
          <a:p>
            <a:pPr lvl="1"/>
            <a:r>
              <a:rPr lang="en-US" dirty="0" smtClean="0"/>
              <a:t>Plain</a:t>
            </a:r>
            <a:r>
              <a:rPr lang="en-US" dirty="0"/>
              <a:t>, 3D, Fancy</a:t>
            </a:r>
          </a:p>
          <a:p>
            <a:r>
              <a:rPr lang="bg-BG" dirty="0" smtClean="0"/>
              <a:t>И два типа </a:t>
            </a:r>
            <a:r>
              <a:rPr lang="en-US" dirty="0" smtClean="0"/>
              <a:t>scrollbars</a:t>
            </a:r>
            <a:r>
              <a:rPr lang="en-US" dirty="0"/>
              <a:t>:</a:t>
            </a:r>
          </a:p>
          <a:p>
            <a:pPr lvl="1"/>
            <a:r>
              <a:rPr lang="en-US" dirty="0" smtClean="0"/>
              <a:t>Horizontal</a:t>
            </a:r>
            <a:r>
              <a:rPr lang="en-US" dirty="0"/>
              <a:t>, Vertical</a:t>
            </a:r>
          </a:p>
          <a:p>
            <a:r>
              <a:rPr lang="bg-BG" dirty="0" smtClean="0"/>
              <a:t>Решение </a:t>
            </a:r>
            <a:r>
              <a:rPr lang="en-US" dirty="0" smtClean="0"/>
              <a:t>1</a:t>
            </a:r>
            <a:r>
              <a:rPr lang="en-US" dirty="0"/>
              <a:t>: </a:t>
            </a:r>
            <a:r>
              <a:rPr lang="bg-BG" dirty="0" smtClean="0"/>
              <a:t>нека използваме първо наследяване. Ще генерираме наследници на </a:t>
            </a:r>
            <a:r>
              <a:rPr lang="en-US" dirty="0" err="1" smtClean="0"/>
              <a:t>TextView</a:t>
            </a:r>
            <a:r>
              <a:rPr lang="en-US" dirty="0" smtClean="0"/>
              <a:t> </a:t>
            </a:r>
            <a:r>
              <a:rPr lang="bg-BG" dirty="0" smtClean="0"/>
              <a:t>за всеки от случаите</a:t>
            </a:r>
            <a:r>
              <a:rPr lang="en-US" dirty="0" smtClean="0"/>
              <a:t>.  </a:t>
            </a:r>
            <a:r>
              <a:rPr lang="bg-BG" dirty="0" smtClean="0"/>
              <a:t>Нуждаем се от 15 наследника:</a:t>
            </a:r>
            <a:endParaRPr lang="en-US" dirty="0"/>
          </a:p>
          <a:p>
            <a:pPr lvl="1"/>
            <a:r>
              <a:rPr lang="en-US" dirty="0" err="1" smtClean="0"/>
              <a:t>TextView</a:t>
            </a:r>
            <a:r>
              <a:rPr lang="en-US" dirty="0" smtClean="0"/>
              <a:t>-Plain</a:t>
            </a:r>
            <a:endParaRPr lang="en-US" dirty="0"/>
          </a:p>
          <a:p>
            <a:pPr lvl="1"/>
            <a:r>
              <a:rPr lang="en-US" dirty="0" err="1" smtClean="0"/>
              <a:t>TextView</a:t>
            </a:r>
            <a:r>
              <a:rPr lang="en-US" dirty="0" smtClean="0"/>
              <a:t>-Fancy</a:t>
            </a:r>
            <a:endParaRPr lang="en-US" dirty="0"/>
          </a:p>
          <a:p>
            <a:pPr lvl="1"/>
            <a:r>
              <a:rPr lang="en-US" dirty="0" smtClean="0"/>
              <a:t>TextView-3D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344040641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Decorator Example 1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1"/>
            <a:r>
              <a:rPr lang="en-US" dirty="0" err="1"/>
              <a:t>TextView</a:t>
            </a:r>
            <a:r>
              <a:rPr lang="en-US" dirty="0"/>
              <a:t>-Horizontal</a:t>
            </a:r>
          </a:p>
          <a:p>
            <a:pPr lvl="1"/>
            <a:r>
              <a:rPr lang="en-US" dirty="0" err="1" smtClean="0"/>
              <a:t>TextView</a:t>
            </a:r>
            <a:r>
              <a:rPr lang="en-US" dirty="0" smtClean="0"/>
              <a:t>-Vertical</a:t>
            </a:r>
            <a:endParaRPr lang="en-US" dirty="0"/>
          </a:p>
          <a:p>
            <a:pPr lvl="1"/>
            <a:r>
              <a:rPr lang="en-US" dirty="0" err="1" smtClean="0"/>
              <a:t>TextView</a:t>
            </a:r>
            <a:r>
              <a:rPr lang="en-US" dirty="0" smtClean="0"/>
              <a:t>-Horizontal-Vertical</a:t>
            </a:r>
            <a:endParaRPr lang="en-US" dirty="0"/>
          </a:p>
          <a:p>
            <a:pPr lvl="1"/>
            <a:r>
              <a:rPr lang="en-US" dirty="0" err="1" smtClean="0"/>
              <a:t>TextView</a:t>
            </a:r>
            <a:r>
              <a:rPr lang="en-US" dirty="0" smtClean="0"/>
              <a:t>-Plain-Horizontal</a:t>
            </a:r>
            <a:endParaRPr lang="en-US" dirty="0"/>
          </a:p>
          <a:p>
            <a:pPr lvl="1"/>
            <a:r>
              <a:rPr lang="en-US" dirty="0" err="1" smtClean="0"/>
              <a:t>TextView</a:t>
            </a:r>
            <a:r>
              <a:rPr lang="en-US" dirty="0" smtClean="0"/>
              <a:t>-Plain-Vertical</a:t>
            </a:r>
            <a:endParaRPr lang="en-US" dirty="0"/>
          </a:p>
          <a:p>
            <a:pPr lvl="1"/>
            <a:r>
              <a:rPr lang="en-US" dirty="0" err="1" smtClean="0"/>
              <a:t>TextView</a:t>
            </a:r>
            <a:r>
              <a:rPr lang="en-US" dirty="0" smtClean="0"/>
              <a:t>-Plain-Horizontal-Vertical</a:t>
            </a:r>
            <a:endParaRPr lang="en-US" dirty="0"/>
          </a:p>
          <a:p>
            <a:pPr lvl="1"/>
            <a:r>
              <a:rPr lang="en-US" dirty="0" smtClean="0"/>
              <a:t>TextView-3D-Horizontal</a:t>
            </a:r>
            <a:endParaRPr lang="en-US" dirty="0"/>
          </a:p>
          <a:p>
            <a:pPr lvl="1"/>
            <a:r>
              <a:rPr lang="en-US" dirty="0" smtClean="0"/>
              <a:t>TextView-3D-Vertical</a:t>
            </a:r>
            <a:endParaRPr lang="en-US" dirty="0"/>
          </a:p>
          <a:p>
            <a:pPr lvl="1"/>
            <a:r>
              <a:rPr lang="en-US" dirty="0" smtClean="0"/>
              <a:t>TextView-3D-Horizontal-Vertical</a:t>
            </a:r>
            <a:endParaRPr lang="en-US" dirty="0"/>
          </a:p>
          <a:p>
            <a:pPr lvl="1"/>
            <a:r>
              <a:rPr lang="en-US" dirty="0" err="1" smtClean="0"/>
              <a:t>TextView</a:t>
            </a:r>
            <a:r>
              <a:rPr lang="en-US" dirty="0" smtClean="0"/>
              <a:t>-Fancy-Horizontal</a:t>
            </a:r>
            <a:endParaRPr lang="en-US" dirty="0"/>
          </a:p>
          <a:p>
            <a:pPr lvl="1"/>
            <a:r>
              <a:rPr lang="en-US" dirty="0" err="1" smtClean="0"/>
              <a:t>TextView</a:t>
            </a:r>
            <a:r>
              <a:rPr lang="en-US" dirty="0" smtClean="0"/>
              <a:t>-Fancy-Vertical</a:t>
            </a:r>
            <a:endParaRPr lang="en-US" dirty="0"/>
          </a:p>
          <a:p>
            <a:pPr lvl="1"/>
            <a:r>
              <a:rPr lang="en-US" dirty="0" err="1" smtClean="0"/>
              <a:t>TextView</a:t>
            </a:r>
            <a:r>
              <a:rPr lang="en-US" dirty="0" smtClean="0"/>
              <a:t>-Fancy-Horizontal-Vertical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3310181940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Decorator Example 1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Има множество недостатъци в тази техника:</a:t>
            </a:r>
            <a:endParaRPr lang="en-US" dirty="0"/>
          </a:p>
          <a:p>
            <a:pPr lvl="1"/>
            <a:r>
              <a:rPr lang="bg-BG" dirty="0" smtClean="0"/>
              <a:t>Вече имаме експлозия от наследници. Какво ще се случи, ако добавим нов вид </a:t>
            </a:r>
            <a:r>
              <a:rPr lang="en-US" dirty="0" smtClean="0"/>
              <a:t>border</a:t>
            </a:r>
            <a:r>
              <a:rPr lang="en-US" dirty="0"/>
              <a:t>?  </a:t>
            </a:r>
            <a:r>
              <a:rPr lang="bg-BG" dirty="0" smtClean="0"/>
              <a:t>Или изцяло нова характеристика?</a:t>
            </a:r>
          </a:p>
          <a:p>
            <a:pPr lvl="1"/>
            <a:r>
              <a:rPr lang="bg-BG" dirty="0" smtClean="0"/>
              <a:t>Трябва да инстанцираме специфичен наследник, за да получим поведението, което желаем. Този избор се прави статично и клиентът не може да контролира как и кога да декорира компонента</a:t>
            </a:r>
            <a:r>
              <a:rPr lang="en-US" dirty="0" smtClean="0"/>
              <a:t>.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155108367"/>
      </p:ext>
    </p:extLst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Decorator Example 1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Решение </a:t>
            </a:r>
            <a:r>
              <a:rPr lang="en-US" dirty="0" smtClean="0"/>
              <a:t>2</a:t>
            </a:r>
            <a:r>
              <a:rPr lang="en-US" dirty="0"/>
              <a:t>: </a:t>
            </a:r>
            <a:r>
              <a:rPr lang="bg-BG" dirty="0" smtClean="0"/>
              <a:t>ще ползваме </a:t>
            </a:r>
            <a:r>
              <a:rPr lang="en-US" dirty="0" smtClean="0"/>
              <a:t>Strategy </a:t>
            </a:r>
            <a:r>
              <a:rPr lang="en-US" dirty="0"/>
              <a:t>pattern!</a:t>
            </a:r>
            <a:endParaRPr lang="bg-BG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636912"/>
            <a:ext cx="6705600" cy="331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37392642"/>
      </p:ext>
    </p:extLst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Decorator Example 1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Класа </a:t>
            </a:r>
            <a:r>
              <a:rPr lang="en-US" dirty="0" err="1" smtClean="0"/>
              <a:t>TextView</a:t>
            </a:r>
            <a:r>
              <a:rPr lang="en-US" dirty="0" smtClean="0"/>
              <a:t> </a:t>
            </a:r>
            <a:r>
              <a:rPr lang="bg-BG" dirty="0" smtClean="0"/>
              <a:t>има вида: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899592" y="2442674"/>
            <a:ext cx="691276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 public class </a:t>
            </a:r>
            <a:r>
              <a:rPr lang="en-US" b="1" dirty="0" err="1"/>
              <a:t>TextView</a:t>
            </a:r>
            <a:r>
              <a:rPr lang="en-US" b="1" dirty="0"/>
              <a:t> extends Component {</a:t>
            </a:r>
          </a:p>
          <a:p>
            <a:r>
              <a:rPr lang="en-US" b="1" dirty="0"/>
              <a:t>     private Border </a:t>
            </a:r>
            <a:r>
              <a:rPr lang="en-US" b="1" dirty="0" err="1"/>
              <a:t>border</a:t>
            </a:r>
            <a:r>
              <a:rPr lang="en-US" b="1" dirty="0"/>
              <a:t>;</a:t>
            </a:r>
          </a:p>
          <a:p>
            <a:r>
              <a:rPr lang="en-US" b="1" dirty="0"/>
              <a:t>     private Scrollbar </a:t>
            </a:r>
            <a:r>
              <a:rPr lang="en-US" b="1" dirty="0" err="1"/>
              <a:t>sb</a:t>
            </a:r>
            <a:r>
              <a:rPr lang="en-US" b="1" dirty="0" smtClean="0"/>
              <a:t>;</a:t>
            </a:r>
          </a:p>
          <a:p>
            <a:endParaRPr lang="en-US" b="1" dirty="0"/>
          </a:p>
          <a:p>
            <a:r>
              <a:rPr lang="en-US" b="1" dirty="0"/>
              <a:t>     public </a:t>
            </a:r>
            <a:r>
              <a:rPr lang="en-US" b="1" dirty="0" err="1"/>
              <a:t>TextView</a:t>
            </a:r>
            <a:r>
              <a:rPr lang="en-US" b="1" dirty="0"/>
              <a:t>(Border </a:t>
            </a:r>
            <a:r>
              <a:rPr lang="en-US" b="1" dirty="0" err="1"/>
              <a:t>border</a:t>
            </a:r>
            <a:r>
              <a:rPr lang="en-US" b="1" dirty="0"/>
              <a:t>, Scrollbar </a:t>
            </a:r>
            <a:r>
              <a:rPr lang="en-US" b="1" dirty="0" err="1"/>
              <a:t>sb</a:t>
            </a:r>
            <a:r>
              <a:rPr lang="en-US" b="1" dirty="0"/>
              <a:t>) {</a:t>
            </a:r>
          </a:p>
          <a:p>
            <a:r>
              <a:rPr lang="en-US" b="1" dirty="0"/>
              <a:t>       </a:t>
            </a:r>
            <a:r>
              <a:rPr lang="en-US" b="1" dirty="0" err="1"/>
              <a:t>this.border</a:t>
            </a:r>
            <a:r>
              <a:rPr lang="en-US" b="1" dirty="0"/>
              <a:t> = border;</a:t>
            </a:r>
          </a:p>
          <a:p>
            <a:r>
              <a:rPr lang="en-US" b="1" dirty="0"/>
              <a:t>       this.sb = </a:t>
            </a:r>
            <a:r>
              <a:rPr lang="en-US" b="1" dirty="0" err="1"/>
              <a:t>sb</a:t>
            </a:r>
            <a:r>
              <a:rPr lang="en-US" b="1" dirty="0"/>
              <a:t>;</a:t>
            </a:r>
          </a:p>
          <a:p>
            <a:r>
              <a:rPr lang="en-US" b="1" dirty="0"/>
              <a:t>     }</a:t>
            </a:r>
          </a:p>
          <a:p>
            <a:r>
              <a:rPr lang="en-US" b="1" dirty="0"/>
              <a:t>     public void draw() {</a:t>
            </a:r>
          </a:p>
          <a:p>
            <a:r>
              <a:rPr lang="en-US" b="1" dirty="0"/>
              <a:t>       </a:t>
            </a:r>
            <a:r>
              <a:rPr lang="en-US" b="1" dirty="0" err="1"/>
              <a:t>border.draw</a:t>
            </a:r>
            <a:r>
              <a:rPr lang="en-US" b="1" dirty="0"/>
              <a:t>();</a:t>
            </a:r>
          </a:p>
          <a:p>
            <a:r>
              <a:rPr lang="en-US" b="1" dirty="0"/>
              <a:t>       </a:t>
            </a:r>
            <a:r>
              <a:rPr lang="en-US" b="1" dirty="0" err="1"/>
              <a:t>sb.draw</a:t>
            </a:r>
            <a:r>
              <a:rPr lang="en-US" b="1" dirty="0"/>
              <a:t>();</a:t>
            </a:r>
          </a:p>
          <a:p>
            <a:r>
              <a:rPr lang="en-US" b="1" dirty="0"/>
              <a:t>       // Code to draw the </a:t>
            </a:r>
            <a:r>
              <a:rPr lang="en-US" b="1" dirty="0" err="1"/>
              <a:t>TextView</a:t>
            </a:r>
            <a:r>
              <a:rPr lang="en-US" b="1" dirty="0"/>
              <a:t> object itself.</a:t>
            </a:r>
          </a:p>
          <a:p>
            <a:r>
              <a:rPr lang="en-US" b="1" dirty="0"/>
              <a:t>     }</a:t>
            </a:r>
          </a:p>
          <a:p>
            <a:r>
              <a:rPr lang="en-US" b="1" dirty="0"/>
              <a:t>   }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1524498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1143000"/>
          </a:xfrm>
        </p:spPr>
        <p:txBody>
          <a:bodyPr/>
          <a:lstStyle/>
          <a:p>
            <a:r>
              <a:rPr lang="en-US" dirty="0" smtClean="0"/>
              <a:t>State Pattern Example 1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447800"/>
            <a:ext cx="7772400" cy="5149552"/>
          </a:xfrm>
        </p:spPr>
        <p:txBody>
          <a:bodyPr>
            <a:normAutofit fontScale="92500" lnSpcReduction="10000"/>
          </a:bodyPr>
          <a:lstStyle/>
          <a:p>
            <a:r>
              <a:rPr lang="bg-BG" dirty="0" smtClean="0"/>
              <a:t>Нека е даден клас с два метода: </a:t>
            </a:r>
            <a:r>
              <a:rPr lang="en-US" dirty="0" smtClean="0"/>
              <a:t>push</a:t>
            </a:r>
            <a:r>
              <a:rPr lang="en-US" dirty="0"/>
              <a:t>() </a:t>
            </a:r>
            <a:r>
              <a:rPr lang="bg-BG" dirty="0" smtClean="0"/>
              <a:t>и </a:t>
            </a:r>
            <a:r>
              <a:rPr lang="en-US" dirty="0" smtClean="0"/>
              <a:t>pull</a:t>
            </a:r>
            <a:r>
              <a:rPr lang="en-US" dirty="0"/>
              <a:t>(), </a:t>
            </a:r>
            <a:r>
              <a:rPr lang="bg-BG" dirty="0" smtClean="0"/>
              <a:t>чието поведение се променя в зависимост от състояниетона обекта</a:t>
            </a:r>
            <a:endParaRPr lang="en-US" dirty="0"/>
          </a:p>
          <a:p>
            <a:r>
              <a:rPr lang="bg-BG" dirty="0" smtClean="0"/>
              <a:t>За да се изпрати заявки</a:t>
            </a:r>
            <a:r>
              <a:rPr lang="en-US" dirty="0" smtClean="0"/>
              <a:t> </a:t>
            </a:r>
            <a:r>
              <a:rPr lang="en-US" dirty="0"/>
              <a:t>push </a:t>
            </a:r>
            <a:r>
              <a:rPr lang="bg-BG" dirty="0" smtClean="0"/>
              <a:t>и </a:t>
            </a:r>
            <a:r>
              <a:rPr lang="en-US" dirty="0" smtClean="0"/>
              <a:t>pull </a:t>
            </a:r>
            <a:r>
              <a:rPr lang="bg-BG" dirty="0" smtClean="0"/>
              <a:t>към обекта, ще използваме </a:t>
            </a:r>
            <a:r>
              <a:rPr lang="en-US" dirty="0" smtClean="0"/>
              <a:t>GUI </a:t>
            </a:r>
            <a:r>
              <a:rPr lang="bg-BG" dirty="0" smtClean="0"/>
              <a:t>с </a:t>
            </a:r>
            <a:r>
              <a:rPr lang="en-US" dirty="0" smtClean="0"/>
              <a:t>"Push</a:t>
            </a:r>
            <a:r>
              <a:rPr lang="en-US" dirty="0"/>
              <a:t>" </a:t>
            </a:r>
            <a:r>
              <a:rPr lang="bg-BG" dirty="0" smtClean="0"/>
              <a:t>и </a:t>
            </a:r>
            <a:r>
              <a:rPr lang="en-US" dirty="0" smtClean="0"/>
              <a:t>"Pull</a:t>
            </a:r>
            <a:r>
              <a:rPr lang="en-US" dirty="0"/>
              <a:t>" </a:t>
            </a:r>
            <a:r>
              <a:rPr lang="bg-BG" dirty="0" smtClean="0"/>
              <a:t>бутони</a:t>
            </a:r>
            <a:r>
              <a:rPr lang="en-US" dirty="0" smtClean="0"/>
              <a:t>: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bg-BG" dirty="0" smtClean="0"/>
              <a:t>Състоянието на обекта ще се влияе от цвета на фона на </a:t>
            </a:r>
            <a:r>
              <a:rPr lang="en-US" dirty="0" smtClean="0"/>
              <a:t>GUI</a:t>
            </a:r>
            <a:endParaRPr lang="en-US" dirty="0"/>
          </a:p>
          <a:p>
            <a:r>
              <a:rPr lang="bg-BG" dirty="0" smtClean="0"/>
              <a:t>Възможните състояния са: </a:t>
            </a:r>
            <a:r>
              <a:rPr lang="en-US" dirty="0" smtClean="0"/>
              <a:t>black</a:t>
            </a:r>
            <a:r>
              <a:rPr lang="en-US" dirty="0"/>
              <a:t>, red, blue </a:t>
            </a:r>
            <a:r>
              <a:rPr lang="bg-BG" dirty="0" smtClean="0"/>
              <a:t>и </a:t>
            </a:r>
            <a:r>
              <a:rPr lang="en-US" dirty="0" smtClean="0"/>
              <a:t>green</a:t>
            </a:r>
            <a:endParaRPr lang="bg-BG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72355" y="3140968"/>
            <a:ext cx="4171950" cy="2038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65823227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Decorator Example 1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bg-BG" dirty="0" smtClean="0"/>
              <a:t>Ползвайки </a:t>
            </a:r>
            <a:r>
              <a:rPr lang="en-US" dirty="0" smtClean="0"/>
              <a:t>Strategy </a:t>
            </a:r>
            <a:r>
              <a:rPr lang="en-US" dirty="0"/>
              <a:t>pattern </a:t>
            </a:r>
            <a:r>
              <a:rPr lang="bg-BG" dirty="0" smtClean="0"/>
              <a:t>можем да добавим или променим характеристики на компонента </a:t>
            </a:r>
            <a:r>
              <a:rPr lang="en-US" dirty="0" err="1" smtClean="0"/>
              <a:t>TextView</a:t>
            </a:r>
            <a:r>
              <a:rPr lang="en-US" dirty="0" smtClean="0"/>
              <a:t> </a:t>
            </a:r>
            <a:r>
              <a:rPr lang="bg-BG" dirty="0" smtClean="0"/>
              <a:t>динамично</a:t>
            </a:r>
            <a:r>
              <a:rPr lang="en-US" dirty="0" smtClean="0"/>
              <a:t>.  </a:t>
            </a:r>
            <a:r>
              <a:rPr lang="bg-BG" dirty="0" smtClean="0"/>
              <a:t>Например, можем да имаме мутатори за </a:t>
            </a:r>
            <a:r>
              <a:rPr lang="en-US" dirty="0" smtClean="0"/>
              <a:t>border </a:t>
            </a:r>
            <a:r>
              <a:rPr lang="bg-BG" dirty="0" smtClean="0"/>
              <a:t>и да ги променяме по време на изпълнение на кода</a:t>
            </a:r>
            <a:r>
              <a:rPr lang="en-US" dirty="0" smtClean="0"/>
              <a:t>.</a:t>
            </a:r>
            <a:endParaRPr lang="en-US" dirty="0"/>
          </a:p>
          <a:p>
            <a:r>
              <a:rPr lang="bg-BG" dirty="0" smtClean="0"/>
              <a:t>Забележете, че обекта </a:t>
            </a:r>
            <a:r>
              <a:rPr lang="en-US" dirty="0" err="1" smtClean="0"/>
              <a:t>TextView</a:t>
            </a:r>
            <a:r>
              <a:rPr lang="en-US" dirty="0" smtClean="0"/>
              <a:t> </a:t>
            </a:r>
            <a:r>
              <a:rPr lang="bg-BG" dirty="0" smtClean="0"/>
              <a:t>трябва да се променя и трябва да има информация за </a:t>
            </a:r>
            <a:r>
              <a:rPr lang="en-US" dirty="0" smtClean="0"/>
              <a:t>borders </a:t>
            </a:r>
            <a:r>
              <a:rPr lang="bg-BG" dirty="0" smtClean="0"/>
              <a:t>и </a:t>
            </a:r>
            <a:r>
              <a:rPr lang="en-US" dirty="0" smtClean="0"/>
              <a:t>scrollbars</a:t>
            </a:r>
            <a:r>
              <a:rPr lang="en-US" dirty="0"/>
              <a:t>!  </a:t>
            </a:r>
            <a:r>
              <a:rPr lang="bg-BG" dirty="0" smtClean="0"/>
              <a:t>Ако желаем да добавим друга характеристика или поведение, трябва да модифицираме отново </a:t>
            </a:r>
            <a:r>
              <a:rPr lang="en-US" dirty="0" err="1" smtClean="0"/>
              <a:t>TextView</a:t>
            </a:r>
            <a:r>
              <a:rPr lang="en-US" dirty="0"/>
              <a:t>.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824434153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Decorator Example 1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Решение </a:t>
            </a:r>
            <a:r>
              <a:rPr lang="en-US" dirty="0" smtClean="0"/>
              <a:t>3</a:t>
            </a:r>
            <a:r>
              <a:rPr lang="en-US" dirty="0"/>
              <a:t>: </a:t>
            </a:r>
            <a:r>
              <a:rPr lang="bg-BG" dirty="0" smtClean="0"/>
              <a:t>нека обърнем </a:t>
            </a:r>
            <a:r>
              <a:rPr lang="en-US" dirty="0" smtClean="0"/>
              <a:t>Strategy </a:t>
            </a:r>
            <a:r>
              <a:rPr lang="bg-BG" dirty="0" smtClean="0"/>
              <a:t>и ще получим </a:t>
            </a:r>
            <a:r>
              <a:rPr lang="en-US" dirty="0" smtClean="0"/>
              <a:t>Decorator pattern</a:t>
            </a:r>
            <a:r>
              <a:rPr lang="en-US" dirty="0"/>
              <a:t>!</a:t>
            </a:r>
            <a:endParaRPr lang="bg-BG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5850" y="2916156"/>
            <a:ext cx="6972300" cy="346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1675708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Decorator Example 1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Класът </a:t>
            </a:r>
            <a:r>
              <a:rPr lang="en-US" dirty="0" err="1" smtClean="0"/>
              <a:t>TextView</a:t>
            </a:r>
            <a:r>
              <a:rPr lang="en-US" dirty="0" smtClean="0"/>
              <a:t> </a:t>
            </a:r>
            <a:r>
              <a:rPr lang="bg-BG" dirty="0" smtClean="0"/>
              <a:t>не знае нищо за </a:t>
            </a:r>
            <a:r>
              <a:rPr lang="en-US" dirty="0" smtClean="0"/>
              <a:t>borders </a:t>
            </a:r>
            <a:r>
              <a:rPr lang="bg-BG" dirty="0" smtClean="0"/>
              <a:t>и </a:t>
            </a:r>
            <a:r>
              <a:rPr lang="en-US" dirty="0" smtClean="0"/>
              <a:t>scrollbars</a:t>
            </a:r>
            <a:r>
              <a:rPr lang="en-US" dirty="0"/>
              <a:t>: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1331640" y="2959784"/>
            <a:ext cx="54006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 public class </a:t>
            </a:r>
            <a:r>
              <a:rPr lang="en-US" b="1" dirty="0" err="1"/>
              <a:t>TextView</a:t>
            </a:r>
            <a:r>
              <a:rPr lang="en-US" b="1" dirty="0"/>
              <a:t> extends Component {</a:t>
            </a:r>
          </a:p>
          <a:p>
            <a:r>
              <a:rPr lang="en-US" b="1" dirty="0"/>
              <a:t>     public void draw() {</a:t>
            </a:r>
          </a:p>
          <a:p>
            <a:r>
              <a:rPr lang="en-US" b="1" dirty="0"/>
              <a:t>       // Code to draw the </a:t>
            </a:r>
            <a:r>
              <a:rPr lang="en-US" b="1" dirty="0" err="1"/>
              <a:t>TextView</a:t>
            </a:r>
            <a:r>
              <a:rPr lang="en-US" b="1" dirty="0"/>
              <a:t> object itself.</a:t>
            </a:r>
          </a:p>
          <a:p>
            <a:r>
              <a:rPr lang="en-US" b="1" dirty="0"/>
              <a:t>     }</a:t>
            </a:r>
          </a:p>
          <a:p>
            <a:r>
              <a:rPr lang="en-US" b="1" dirty="0"/>
              <a:t>   }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1277964103"/>
      </p:ext>
    </p:extLst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Decorator Example 1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Но </a:t>
            </a:r>
            <a:r>
              <a:rPr lang="en-US" dirty="0" smtClean="0"/>
              <a:t>decorators </a:t>
            </a:r>
            <a:r>
              <a:rPr lang="bg-BG" dirty="0" smtClean="0"/>
              <a:t>трябва да знае за компонентите: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1043608" y="2543993"/>
            <a:ext cx="660648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 public class </a:t>
            </a:r>
            <a:r>
              <a:rPr lang="en-US" b="1" dirty="0" err="1"/>
              <a:t>FancyBorder</a:t>
            </a:r>
            <a:r>
              <a:rPr lang="en-US" b="1" dirty="0"/>
              <a:t> extends Decorator {</a:t>
            </a:r>
          </a:p>
          <a:p>
            <a:r>
              <a:rPr lang="en-US" b="1" dirty="0"/>
              <a:t>     private Component </a:t>
            </a:r>
            <a:r>
              <a:rPr lang="en-US" b="1" dirty="0" err="1"/>
              <a:t>component</a:t>
            </a:r>
            <a:r>
              <a:rPr lang="en-US" b="1" dirty="0" smtClean="0"/>
              <a:t>;</a:t>
            </a:r>
          </a:p>
          <a:p>
            <a:endParaRPr lang="en-US" b="1" dirty="0"/>
          </a:p>
          <a:p>
            <a:r>
              <a:rPr lang="en-US" b="1" dirty="0"/>
              <a:t>     public </a:t>
            </a:r>
            <a:r>
              <a:rPr lang="en-US" b="1" dirty="0" err="1"/>
              <a:t>FancyBorder</a:t>
            </a:r>
            <a:r>
              <a:rPr lang="en-US" b="1" dirty="0"/>
              <a:t>(Component component) {</a:t>
            </a:r>
          </a:p>
          <a:p>
            <a:r>
              <a:rPr lang="en-US" b="1" dirty="0"/>
              <a:t>       </a:t>
            </a:r>
            <a:r>
              <a:rPr lang="en-US" b="1" dirty="0" err="1"/>
              <a:t>this.component</a:t>
            </a:r>
            <a:r>
              <a:rPr lang="en-US" b="1" dirty="0"/>
              <a:t> = component;</a:t>
            </a:r>
          </a:p>
          <a:p>
            <a:r>
              <a:rPr lang="en-US" b="1" dirty="0"/>
              <a:t>     </a:t>
            </a:r>
            <a:r>
              <a:rPr lang="en-US" b="1" dirty="0" smtClean="0"/>
              <a:t>}</a:t>
            </a:r>
          </a:p>
          <a:p>
            <a:endParaRPr lang="en-US" b="1" dirty="0"/>
          </a:p>
          <a:p>
            <a:r>
              <a:rPr lang="en-US" b="1" dirty="0"/>
              <a:t>     public void draw() {</a:t>
            </a:r>
          </a:p>
          <a:p>
            <a:r>
              <a:rPr lang="en-US" b="1" dirty="0"/>
              <a:t>       </a:t>
            </a:r>
            <a:r>
              <a:rPr lang="en-US" b="1" dirty="0" err="1"/>
              <a:t>component.draw</a:t>
            </a:r>
            <a:r>
              <a:rPr lang="en-US" b="1" dirty="0"/>
              <a:t>();</a:t>
            </a:r>
          </a:p>
          <a:p>
            <a:r>
              <a:rPr lang="en-US" b="1" dirty="0"/>
              <a:t>       // Code to draw the </a:t>
            </a:r>
            <a:r>
              <a:rPr lang="en-US" b="1" dirty="0" err="1"/>
              <a:t>FancyBorder</a:t>
            </a:r>
            <a:r>
              <a:rPr lang="en-US" b="1" dirty="0"/>
              <a:t> object itself.</a:t>
            </a:r>
          </a:p>
          <a:p>
            <a:r>
              <a:rPr lang="en-US" b="1" dirty="0"/>
              <a:t>     </a:t>
            </a:r>
            <a:r>
              <a:rPr lang="en-US" b="1" dirty="0" smtClean="0"/>
              <a:t>}</a:t>
            </a:r>
          </a:p>
          <a:p>
            <a:endParaRPr lang="en-US" b="1" dirty="0"/>
          </a:p>
          <a:p>
            <a:r>
              <a:rPr lang="en-US" b="1" dirty="0"/>
              <a:t>   }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2761586630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/>
          <a:lstStyle/>
          <a:p>
            <a:r>
              <a:rPr lang="en-US" dirty="0"/>
              <a:t>Decorator Example 1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447800"/>
            <a:ext cx="7772400" cy="5005536"/>
          </a:xfrm>
        </p:spPr>
        <p:txBody>
          <a:bodyPr>
            <a:normAutofit/>
          </a:bodyPr>
          <a:lstStyle/>
          <a:p>
            <a:r>
              <a:rPr lang="bg-BG" dirty="0" smtClean="0"/>
              <a:t>Сега клиентът може да добавя </a:t>
            </a:r>
            <a:r>
              <a:rPr lang="en-US" dirty="0" smtClean="0"/>
              <a:t>borders 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/>
              <a:t>Decorator: </a:t>
            </a:r>
            <a:r>
              <a:rPr lang="bg-BG" dirty="0" smtClean="0"/>
              <a:t>променя външността на обекта</a:t>
            </a:r>
            <a:endParaRPr lang="en-US" dirty="0"/>
          </a:p>
          <a:p>
            <a:r>
              <a:rPr lang="en-US" dirty="0" smtClean="0"/>
              <a:t>Strategy</a:t>
            </a:r>
            <a:r>
              <a:rPr lang="en-US" dirty="0"/>
              <a:t>:  </a:t>
            </a:r>
            <a:r>
              <a:rPr lang="bg-BG" dirty="0" smtClean="0"/>
              <a:t>променя вътрешността на обекта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1043608" y="1988840"/>
            <a:ext cx="667848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 public class Client </a:t>
            </a:r>
            <a:r>
              <a:rPr lang="en-US" b="1" dirty="0" smtClean="0"/>
              <a:t>{</a:t>
            </a:r>
          </a:p>
          <a:p>
            <a:endParaRPr lang="en-US" b="1" dirty="0"/>
          </a:p>
          <a:p>
            <a:r>
              <a:rPr lang="en-US" b="1" dirty="0"/>
              <a:t>     public static void main(String[] </a:t>
            </a:r>
            <a:r>
              <a:rPr lang="en-US" b="1" dirty="0" err="1"/>
              <a:t>args</a:t>
            </a:r>
            <a:r>
              <a:rPr lang="en-US" b="1" dirty="0"/>
              <a:t>) {</a:t>
            </a:r>
          </a:p>
          <a:p>
            <a:r>
              <a:rPr lang="en-US" b="1" dirty="0"/>
              <a:t>       </a:t>
            </a:r>
            <a:r>
              <a:rPr lang="en-US" b="1" dirty="0" err="1"/>
              <a:t>TextView</a:t>
            </a:r>
            <a:r>
              <a:rPr lang="en-US" b="1" dirty="0"/>
              <a:t> data = new </a:t>
            </a:r>
            <a:r>
              <a:rPr lang="en-US" b="1" dirty="0" err="1"/>
              <a:t>TextView</a:t>
            </a:r>
            <a:r>
              <a:rPr lang="en-US" b="1" dirty="0"/>
              <a:t>();</a:t>
            </a:r>
          </a:p>
          <a:p>
            <a:r>
              <a:rPr lang="en-US" b="1" dirty="0"/>
              <a:t>       Component </a:t>
            </a:r>
            <a:r>
              <a:rPr lang="en-US" b="1" dirty="0" err="1"/>
              <a:t>borderData</a:t>
            </a:r>
            <a:r>
              <a:rPr lang="en-US" b="1" dirty="0"/>
              <a:t> = new </a:t>
            </a:r>
            <a:r>
              <a:rPr lang="en-US" b="1" dirty="0" err="1"/>
              <a:t>FancyBorder</a:t>
            </a:r>
            <a:r>
              <a:rPr lang="en-US" b="1" dirty="0"/>
              <a:t>(data);</a:t>
            </a:r>
          </a:p>
          <a:p>
            <a:r>
              <a:rPr lang="en-US" b="1" dirty="0"/>
              <a:t>       Component </a:t>
            </a:r>
            <a:r>
              <a:rPr lang="en-US" b="1" dirty="0" err="1"/>
              <a:t>scrolledData</a:t>
            </a:r>
            <a:r>
              <a:rPr lang="en-US" b="1" dirty="0"/>
              <a:t> = new </a:t>
            </a:r>
            <a:r>
              <a:rPr lang="en-US" b="1" dirty="0" err="1"/>
              <a:t>VertScrollbar</a:t>
            </a:r>
            <a:r>
              <a:rPr lang="en-US" b="1" dirty="0"/>
              <a:t>(data);</a:t>
            </a:r>
          </a:p>
          <a:p>
            <a:r>
              <a:rPr lang="en-US" b="1" dirty="0"/>
              <a:t>       Component </a:t>
            </a:r>
            <a:r>
              <a:rPr lang="en-US" b="1" dirty="0" err="1"/>
              <a:t>borderAndScrolledData</a:t>
            </a:r>
            <a:r>
              <a:rPr lang="en-US" b="1" dirty="0"/>
              <a:t> = new</a:t>
            </a:r>
          </a:p>
          <a:p>
            <a:r>
              <a:rPr lang="en-US" b="1" dirty="0"/>
              <a:t>         </a:t>
            </a:r>
            <a:r>
              <a:rPr lang="en-US" b="1" dirty="0" err="1"/>
              <a:t>HorzScrollbar</a:t>
            </a:r>
            <a:r>
              <a:rPr lang="en-US" b="1" dirty="0"/>
              <a:t>(</a:t>
            </a:r>
            <a:r>
              <a:rPr lang="en-US" b="1" dirty="0" err="1"/>
              <a:t>borderData</a:t>
            </a:r>
            <a:r>
              <a:rPr lang="en-US" b="1" dirty="0"/>
              <a:t>);</a:t>
            </a:r>
          </a:p>
          <a:p>
            <a:r>
              <a:rPr lang="en-US" b="1" dirty="0"/>
              <a:t>     </a:t>
            </a:r>
            <a:r>
              <a:rPr lang="en-US" b="1" dirty="0" smtClean="0"/>
              <a:t>}</a:t>
            </a:r>
          </a:p>
          <a:p>
            <a:endParaRPr lang="en-US" b="1" dirty="0"/>
          </a:p>
          <a:p>
            <a:r>
              <a:rPr lang="en-US" b="1" dirty="0"/>
              <a:t>   }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3736595635"/>
      </p:ext>
    </p:extLst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Decorator Example </a:t>
            </a:r>
            <a:r>
              <a:rPr lang="en-US" dirty="0" smtClean="0"/>
              <a:t>2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Java I/O </a:t>
            </a:r>
            <a:r>
              <a:rPr lang="bg-BG" dirty="0" smtClean="0"/>
              <a:t>класове ползват</a:t>
            </a:r>
            <a:r>
              <a:rPr lang="en-US" dirty="0" smtClean="0"/>
              <a:t> </a:t>
            </a:r>
            <a:r>
              <a:rPr lang="en-US" dirty="0"/>
              <a:t>Decorator pattern</a:t>
            </a:r>
          </a:p>
          <a:p>
            <a:r>
              <a:rPr lang="bg-BG" dirty="0" smtClean="0"/>
              <a:t>Базовите </a:t>
            </a:r>
            <a:r>
              <a:rPr lang="en-US" dirty="0" smtClean="0"/>
              <a:t>I/O </a:t>
            </a:r>
            <a:r>
              <a:rPr lang="bg-BG" dirty="0" smtClean="0"/>
              <a:t>класове са</a:t>
            </a:r>
            <a:r>
              <a:rPr lang="en-US" dirty="0" smtClean="0"/>
              <a:t> </a:t>
            </a:r>
            <a:r>
              <a:rPr lang="en-US" dirty="0" err="1"/>
              <a:t>InputStream</a:t>
            </a:r>
            <a:r>
              <a:rPr lang="en-US" dirty="0"/>
              <a:t>, </a:t>
            </a:r>
            <a:r>
              <a:rPr lang="en-US" dirty="0" err="1"/>
              <a:t>OutputStream</a:t>
            </a:r>
            <a:r>
              <a:rPr lang="en-US" dirty="0"/>
              <a:t>, Reader </a:t>
            </a:r>
            <a:r>
              <a:rPr lang="bg-BG" dirty="0" smtClean="0"/>
              <a:t>и </a:t>
            </a:r>
            <a:r>
              <a:rPr lang="en-US" dirty="0" smtClean="0"/>
              <a:t>Writer</a:t>
            </a:r>
            <a:r>
              <a:rPr lang="en-US" dirty="0"/>
              <a:t>.  </a:t>
            </a:r>
            <a:r>
              <a:rPr lang="bg-BG" dirty="0" smtClean="0"/>
              <a:t>Те имат основно множество от функции</a:t>
            </a:r>
            <a:r>
              <a:rPr lang="en-US" dirty="0" smtClean="0"/>
              <a:t>.</a:t>
            </a:r>
            <a:endParaRPr lang="en-US" dirty="0"/>
          </a:p>
          <a:p>
            <a:r>
              <a:rPr lang="bg-BG" dirty="0" smtClean="0"/>
              <a:t>Ще добавим допълнително поведение като:</a:t>
            </a:r>
            <a:endParaRPr lang="en-US" dirty="0"/>
          </a:p>
          <a:p>
            <a:pPr lvl="1"/>
            <a:r>
              <a:rPr lang="en-US" dirty="0" smtClean="0"/>
              <a:t>Buffered </a:t>
            </a:r>
            <a:r>
              <a:rPr lang="en-US" dirty="0"/>
              <a:t>Stream </a:t>
            </a:r>
            <a:r>
              <a:rPr lang="en-US" dirty="0" smtClean="0"/>
              <a:t>– </a:t>
            </a:r>
            <a:r>
              <a:rPr lang="bg-BG" dirty="0" smtClean="0"/>
              <a:t>добавя буфериране към потока</a:t>
            </a:r>
            <a:endParaRPr lang="en-US" dirty="0"/>
          </a:p>
          <a:p>
            <a:pPr lvl="1"/>
            <a:r>
              <a:rPr lang="en-US" dirty="0" smtClean="0"/>
              <a:t>Data </a:t>
            </a:r>
            <a:r>
              <a:rPr lang="en-US" dirty="0"/>
              <a:t>Stream </a:t>
            </a:r>
            <a:r>
              <a:rPr lang="en-US" dirty="0" smtClean="0"/>
              <a:t>– </a:t>
            </a:r>
            <a:r>
              <a:rPr lang="bg-BG" dirty="0" smtClean="0"/>
              <a:t>позволява </a:t>
            </a:r>
            <a:r>
              <a:rPr lang="en-US" dirty="0" smtClean="0"/>
              <a:t>I/O </a:t>
            </a:r>
            <a:r>
              <a:rPr lang="bg-BG" dirty="0" smtClean="0"/>
              <a:t>на примитивните типове данни в </a:t>
            </a:r>
            <a:r>
              <a:rPr lang="en-US" dirty="0" smtClean="0"/>
              <a:t>Java</a:t>
            </a:r>
            <a:endParaRPr lang="en-US" dirty="0"/>
          </a:p>
          <a:p>
            <a:pPr lvl="1"/>
            <a:r>
              <a:rPr lang="en-US" dirty="0" smtClean="0"/>
              <a:t>Pushback </a:t>
            </a:r>
            <a:r>
              <a:rPr lang="en-US" dirty="0"/>
              <a:t>Stream </a:t>
            </a:r>
            <a:r>
              <a:rPr lang="en-US" dirty="0" smtClean="0"/>
              <a:t>– </a:t>
            </a:r>
            <a:r>
              <a:rPr lang="bg-BG" dirty="0" smtClean="0"/>
              <a:t>позволява операция </a:t>
            </a:r>
            <a:r>
              <a:rPr lang="en-US" dirty="0" smtClean="0"/>
              <a:t>undo</a:t>
            </a:r>
            <a:endParaRPr lang="en-US" dirty="0"/>
          </a:p>
          <a:p>
            <a:r>
              <a:rPr lang="bg-BG" dirty="0" smtClean="0"/>
              <a:t>Не желаем да променяме базовите </a:t>
            </a:r>
            <a:r>
              <a:rPr lang="en-US" dirty="0" smtClean="0"/>
              <a:t>I/O</a:t>
            </a:r>
            <a:r>
              <a:rPr lang="bg-BG" dirty="0" smtClean="0"/>
              <a:t> класове, за да получим това поведение, така че ще използваме класове</a:t>
            </a:r>
            <a:r>
              <a:rPr lang="en-US" dirty="0" smtClean="0"/>
              <a:t> decorator</a:t>
            </a:r>
            <a:r>
              <a:rPr lang="bg-BG" dirty="0" smtClean="0"/>
              <a:t>, които в</a:t>
            </a:r>
            <a:r>
              <a:rPr lang="en-US" dirty="0" smtClean="0"/>
              <a:t> </a:t>
            </a:r>
            <a:r>
              <a:rPr lang="en-US" dirty="0"/>
              <a:t>Java </a:t>
            </a:r>
            <a:r>
              <a:rPr lang="bg-BG" dirty="0" smtClean="0"/>
              <a:t>са наречени </a:t>
            </a:r>
            <a:r>
              <a:rPr lang="en-US" dirty="0" smtClean="0"/>
              <a:t>filter classes</a:t>
            </a:r>
            <a:r>
              <a:rPr lang="bg-BG" dirty="0" smtClean="0"/>
              <a:t>.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2108211960"/>
      </p:ext>
    </p:extLst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Decorator Example </a:t>
            </a:r>
            <a:r>
              <a:rPr lang="en-US" dirty="0" smtClean="0"/>
              <a:t>2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Примери за </a:t>
            </a:r>
            <a:r>
              <a:rPr lang="en-US" dirty="0" smtClean="0"/>
              <a:t>decorator </a:t>
            </a:r>
            <a:r>
              <a:rPr lang="en-US" dirty="0"/>
              <a:t>(filter) classes </a:t>
            </a:r>
            <a:r>
              <a:rPr lang="en-US" dirty="0" smtClean="0"/>
              <a:t>:</a:t>
            </a:r>
            <a:endParaRPr lang="en-US" dirty="0"/>
          </a:p>
          <a:p>
            <a:pPr lvl="1"/>
            <a:r>
              <a:rPr lang="en-US" dirty="0" err="1" smtClean="0"/>
              <a:t>BufferedInputStream</a:t>
            </a:r>
            <a:endParaRPr lang="en-US" dirty="0"/>
          </a:p>
          <a:p>
            <a:pPr lvl="1"/>
            <a:r>
              <a:rPr lang="en-US" dirty="0" err="1" smtClean="0"/>
              <a:t>DataInputStream</a:t>
            </a:r>
            <a:endParaRPr lang="en-US" dirty="0"/>
          </a:p>
          <a:p>
            <a:pPr lvl="1"/>
            <a:r>
              <a:rPr lang="en-US" dirty="0" err="1" smtClean="0"/>
              <a:t>PushbackInputStream</a:t>
            </a:r>
            <a:endParaRPr lang="en-US" dirty="0"/>
          </a:p>
          <a:p>
            <a:r>
              <a:rPr lang="bg-BG" dirty="0" smtClean="0"/>
              <a:t>Контрукторите на тези класове получават като параметър </a:t>
            </a:r>
            <a:r>
              <a:rPr lang="en-US" dirty="0" err="1" smtClean="0"/>
              <a:t>InputStream</a:t>
            </a:r>
            <a:r>
              <a:rPr lang="en-US" dirty="0" smtClean="0"/>
              <a:t> </a:t>
            </a:r>
            <a:r>
              <a:rPr lang="en-US" dirty="0"/>
              <a:t>object</a:t>
            </a:r>
            <a:endParaRPr lang="bg-BG" dirty="0"/>
          </a:p>
        </p:txBody>
      </p:sp>
    </p:spTree>
    <p:extLst>
      <p:ext uri="{BB962C8B-B14F-4D97-AF65-F5344CB8AC3E}">
        <p14:creationId xmlns:p14="http://schemas.microsoft.com/office/powerpoint/2010/main" val="1148933389"/>
      </p:ext>
    </p:extLst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143000"/>
          </a:xfrm>
        </p:spPr>
        <p:txBody>
          <a:bodyPr/>
          <a:lstStyle/>
          <a:p>
            <a:r>
              <a:rPr lang="en-US" dirty="0"/>
              <a:t>Decorator Example </a:t>
            </a:r>
            <a:r>
              <a:rPr lang="en-US" dirty="0" smtClean="0"/>
              <a:t>2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623792"/>
          </a:xfrm>
        </p:spPr>
        <p:txBody>
          <a:bodyPr/>
          <a:lstStyle/>
          <a:p>
            <a:r>
              <a:rPr lang="bg-BG" dirty="0" smtClean="0"/>
              <a:t>Пример за използването на тези класове: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899592" y="2060848"/>
            <a:ext cx="741682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 public class </a:t>
            </a:r>
            <a:r>
              <a:rPr lang="en-US" b="1" dirty="0" err="1"/>
              <a:t>JavaIO</a:t>
            </a:r>
            <a:r>
              <a:rPr lang="en-US" b="1" dirty="0"/>
              <a:t> </a:t>
            </a:r>
            <a:r>
              <a:rPr lang="en-US" b="1" dirty="0" smtClean="0"/>
              <a:t>{</a:t>
            </a:r>
          </a:p>
          <a:p>
            <a:endParaRPr lang="en-US" b="1" dirty="0"/>
          </a:p>
          <a:p>
            <a:r>
              <a:rPr lang="en-US" b="1" dirty="0"/>
              <a:t>     public static void main(String[] </a:t>
            </a:r>
            <a:r>
              <a:rPr lang="en-US" b="1" dirty="0" err="1"/>
              <a:t>args</a:t>
            </a:r>
            <a:r>
              <a:rPr lang="en-US" b="1" dirty="0"/>
              <a:t>) </a:t>
            </a:r>
            <a:r>
              <a:rPr lang="en-US" b="1" dirty="0" smtClean="0"/>
              <a:t>{</a:t>
            </a:r>
          </a:p>
          <a:p>
            <a:endParaRPr lang="en-US" b="1" dirty="0"/>
          </a:p>
          <a:p>
            <a:r>
              <a:rPr lang="en-US" b="1" dirty="0"/>
              <a:t>       // Open an </a:t>
            </a:r>
            <a:r>
              <a:rPr lang="en-US" b="1" dirty="0" err="1"/>
              <a:t>InputStream</a:t>
            </a:r>
            <a:r>
              <a:rPr lang="en-US" b="1" dirty="0"/>
              <a:t>.</a:t>
            </a:r>
          </a:p>
          <a:p>
            <a:r>
              <a:rPr lang="en-US" b="1" dirty="0"/>
              <a:t>       </a:t>
            </a:r>
            <a:r>
              <a:rPr lang="en-US" b="1" dirty="0" err="1"/>
              <a:t>FileInputStream</a:t>
            </a:r>
            <a:r>
              <a:rPr lang="en-US" b="1" dirty="0"/>
              <a:t> in = new </a:t>
            </a:r>
            <a:r>
              <a:rPr lang="en-US" b="1" dirty="0" err="1"/>
              <a:t>FileInputStream</a:t>
            </a:r>
            <a:r>
              <a:rPr lang="en-US" b="1" dirty="0"/>
              <a:t>("test.dat");</a:t>
            </a:r>
          </a:p>
          <a:p>
            <a:r>
              <a:rPr lang="en-US" b="1" dirty="0"/>
              <a:t>       // Create a buffered </a:t>
            </a:r>
            <a:r>
              <a:rPr lang="en-US" b="1" dirty="0" err="1"/>
              <a:t>InputStream</a:t>
            </a:r>
            <a:r>
              <a:rPr lang="en-US" b="1" dirty="0"/>
              <a:t>.</a:t>
            </a:r>
          </a:p>
          <a:p>
            <a:r>
              <a:rPr lang="en-US" b="1" dirty="0" smtClean="0"/>
              <a:t>       </a:t>
            </a:r>
            <a:r>
              <a:rPr lang="en-US" b="1" dirty="0" err="1" smtClean="0"/>
              <a:t>BufferedInputStream</a:t>
            </a:r>
            <a:r>
              <a:rPr lang="en-US" b="1" dirty="0" smtClean="0"/>
              <a:t> </a:t>
            </a:r>
            <a:r>
              <a:rPr lang="en-US" b="1" dirty="0"/>
              <a:t>bin = new </a:t>
            </a:r>
            <a:r>
              <a:rPr lang="en-US" b="1" dirty="0" err="1"/>
              <a:t>BufferedInputStream</a:t>
            </a:r>
            <a:r>
              <a:rPr lang="en-US" b="1" dirty="0"/>
              <a:t>(in);</a:t>
            </a:r>
          </a:p>
          <a:p>
            <a:r>
              <a:rPr lang="en-US" b="1" dirty="0"/>
              <a:t>       // Create a buffered, data </a:t>
            </a:r>
            <a:r>
              <a:rPr lang="en-US" b="1" dirty="0" err="1"/>
              <a:t>InputStream</a:t>
            </a:r>
            <a:r>
              <a:rPr lang="en-US" b="1" dirty="0"/>
              <a:t>.</a:t>
            </a:r>
          </a:p>
          <a:p>
            <a:r>
              <a:rPr lang="en-US" b="1" dirty="0"/>
              <a:t>       </a:t>
            </a:r>
            <a:r>
              <a:rPr lang="en-US" b="1" dirty="0" err="1"/>
              <a:t>DataInputStream</a:t>
            </a:r>
            <a:r>
              <a:rPr lang="en-US" b="1" dirty="0"/>
              <a:t> </a:t>
            </a:r>
            <a:r>
              <a:rPr lang="en-US" b="1" dirty="0" err="1"/>
              <a:t>dbin</a:t>
            </a:r>
            <a:r>
              <a:rPr lang="en-US" b="1" dirty="0"/>
              <a:t> = new </a:t>
            </a:r>
            <a:r>
              <a:rPr lang="en-US" b="1" dirty="0" err="1"/>
              <a:t>DataInputStream</a:t>
            </a:r>
            <a:r>
              <a:rPr lang="en-US" b="1" dirty="0"/>
              <a:t>(bin);</a:t>
            </a:r>
          </a:p>
          <a:p>
            <a:r>
              <a:rPr lang="en-US" b="1" dirty="0"/>
              <a:t>       // Create an </a:t>
            </a:r>
            <a:r>
              <a:rPr lang="en-US" b="1" dirty="0" err="1"/>
              <a:t>unbuffered</a:t>
            </a:r>
            <a:r>
              <a:rPr lang="en-US" b="1" dirty="0"/>
              <a:t>, data </a:t>
            </a:r>
            <a:r>
              <a:rPr lang="en-US" b="1" dirty="0" err="1"/>
              <a:t>InputStream</a:t>
            </a:r>
            <a:r>
              <a:rPr lang="en-US" b="1" dirty="0"/>
              <a:t>.</a:t>
            </a:r>
          </a:p>
          <a:p>
            <a:r>
              <a:rPr lang="en-US" b="1" dirty="0"/>
              <a:t>       </a:t>
            </a:r>
            <a:r>
              <a:rPr lang="en-US" b="1" dirty="0" err="1" smtClean="0"/>
              <a:t>DataInputStream</a:t>
            </a:r>
            <a:r>
              <a:rPr lang="en-US" b="1" dirty="0" smtClean="0"/>
              <a:t> </a:t>
            </a:r>
            <a:r>
              <a:rPr lang="en-US" b="1" dirty="0"/>
              <a:t>din = new </a:t>
            </a:r>
            <a:r>
              <a:rPr lang="en-US" b="1" dirty="0" err="1"/>
              <a:t>DataInputStream</a:t>
            </a:r>
            <a:r>
              <a:rPr lang="en-US" b="1" dirty="0"/>
              <a:t>(in);</a:t>
            </a:r>
          </a:p>
          <a:p>
            <a:r>
              <a:rPr lang="en-US" b="1" dirty="0"/>
              <a:t>       // Create a buffered, pushback, data </a:t>
            </a:r>
            <a:r>
              <a:rPr lang="en-US" b="1" dirty="0" err="1"/>
              <a:t>InputStream</a:t>
            </a:r>
            <a:r>
              <a:rPr lang="en-US" b="1" dirty="0"/>
              <a:t>.</a:t>
            </a:r>
          </a:p>
          <a:p>
            <a:r>
              <a:rPr lang="en-US" b="1" smtClean="0"/>
              <a:t>       PushbackInputStream</a:t>
            </a:r>
            <a:r>
              <a:rPr lang="en-US" b="1" dirty="0" smtClean="0"/>
              <a:t> </a:t>
            </a:r>
            <a:r>
              <a:rPr lang="en-US" b="1" dirty="0" err="1"/>
              <a:t>pbdbin</a:t>
            </a:r>
            <a:r>
              <a:rPr lang="en-US" b="1" dirty="0"/>
              <a:t> = new </a:t>
            </a:r>
            <a:r>
              <a:rPr lang="en-US" b="1" dirty="0" err="1"/>
              <a:t>PushbackInputStream</a:t>
            </a:r>
            <a:r>
              <a:rPr lang="en-US" b="1" dirty="0"/>
              <a:t>(</a:t>
            </a:r>
            <a:r>
              <a:rPr lang="en-US" b="1" dirty="0" err="1"/>
              <a:t>dbin</a:t>
            </a:r>
            <a:r>
              <a:rPr lang="en-US" b="1" dirty="0"/>
              <a:t>);</a:t>
            </a:r>
          </a:p>
          <a:p>
            <a:r>
              <a:rPr lang="en-US" b="1" dirty="0"/>
              <a:t>     }</a:t>
            </a:r>
          </a:p>
          <a:p>
            <a:r>
              <a:rPr lang="en-US" b="1" dirty="0"/>
              <a:t>   }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31367657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 Pattern Example 1</a:t>
            </a:r>
            <a:endParaRPr lang="bg-B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g-BG" dirty="0" smtClean="0"/>
              <a:t>Нека решим задачата без </a:t>
            </a:r>
            <a:r>
              <a:rPr lang="en-US" dirty="0" smtClean="0"/>
              <a:t>State </a:t>
            </a:r>
            <a:r>
              <a:rPr lang="en-US" dirty="0"/>
              <a:t>pattern: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1115616" y="2422043"/>
            <a:ext cx="756084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 /**</a:t>
            </a:r>
          </a:p>
          <a:p>
            <a:r>
              <a:rPr lang="en-US" b="1" dirty="0" smtClean="0"/>
              <a:t>   * Class </a:t>
            </a:r>
            <a:r>
              <a:rPr lang="en-US" b="1" dirty="0" err="1" smtClean="0"/>
              <a:t>ContextNoSP</a:t>
            </a:r>
            <a:r>
              <a:rPr lang="en-US" b="1" dirty="0" smtClean="0"/>
              <a:t> has behavior dependent on its state.</a:t>
            </a:r>
          </a:p>
          <a:p>
            <a:r>
              <a:rPr lang="en-US" b="1" dirty="0" smtClean="0"/>
              <a:t>    * The push() and pull() methods do different things</a:t>
            </a:r>
          </a:p>
          <a:p>
            <a:r>
              <a:rPr lang="en-US" b="1" dirty="0" smtClean="0"/>
              <a:t>    *   depending on the state of the object.</a:t>
            </a:r>
          </a:p>
          <a:p>
            <a:r>
              <a:rPr lang="en-US" b="1" dirty="0" smtClean="0"/>
              <a:t>    * This class does NOT use the State pattern.</a:t>
            </a:r>
          </a:p>
          <a:p>
            <a:r>
              <a:rPr lang="en-US" b="1" dirty="0" smtClean="0"/>
              <a:t>    */</a:t>
            </a:r>
          </a:p>
          <a:p>
            <a:r>
              <a:rPr lang="en-US" b="1" dirty="0" smtClean="0"/>
              <a:t>   public class </a:t>
            </a:r>
            <a:r>
              <a:rPr lang="en-US" b="1" dirty="0" err="1" smtClean="0"/>
              <a:t>ContextNoSP</a:t>
            </a:r>
            <a:r>
              <a:rPr lang="en-US" b="1" dirty="0" smtClean="0"/>
              <a:t>  {</a:t>
            </a:r>
          </a:p>
          <a:p>
            <a:endParaRPr lang="en-US" b="1" dirty="0" smtClean="0"/>
          </a:p>
          <a:p>
            <a:r>
              <a:rPr lang="en-US" b="1" dirty="0" smtClean="0"/>
              <a:t>     // The state!</a:t>
            </a:r>
          </a:p>
          <a:p>
            <a:r>
              <a:rPr lang="en-US" b="1" dirty="0" smtClean="0"/>
              <a:t>     private Color state = null;</a:t>
            </a:r>
          </a:p>
          <a:p>
            <a:endParaRPr lang="en-US" b="1" dirty="0" smtClean="0"/>
          </a:p>
          <a:p>
            <a:r>
              <a:rPr lang="en-US" b="1" dirty="0" smtClean="0"/>
              <a:t>     // Creates a new </a:t>
            </a:r>
            <a:r>
              <a:rPr lang="en-US" b="1" dirty="0" err="1" smtClean="0"/>
              <a:t>ContextNoSP</a:t>
            </a:r>
            <a:r>
              <a:rPr lang="en-US" b="1" dirty="0" smtClean="0"/>
              <a:t> with the specified state (color).</a:t>
            </a:r>
          </a:p>
          <a:p>
            <a:r>
              <a:rPr lang="en-US" b="1" dirty="0" smtClean="0"/>
              <a:t>     public </a:t>
            </a:r>
            <a:r>
              <a:rPr lang="en-US" b="1" dirty="0" err="1" smtClean="0"/>
              <a:t>ContextNoSP</a:t>
            </a:r>
            <a:r>
              <a:rPr lang="en-US" b="1" dirty="0" smtClean="0"/>
              <a:t>(Color color) {state = color;}</a:t>
            </a:r>
          </a:p>
          <a:p>
            <a:r>
              <a:rPr lang="en-US" b="1" dirty="0" smtClean="0"/>
              <a:t>     // Creates a new </a:t>
            </a:r>
            <a:r>
              <a:rPr lang="en-US" b="1" dirty="0" err="1" smtClean="0"/>
              <a:t>ContextNoSP</a:t>
            </a:r>
            <a:r>
              <a:rPr lang="en-US" b="1" dirty="0" smtClean="0"/>
              <a:t> with the default state</a:t>
            </a:r>
          </a:p>
          <a:p>
            <a:r>
              <a:rPr lang="en-US" b="1" dirty="0" smtClean="0"/>
              <a:t>     public </a:t>
            </a:r>
            <a:r>
              <a:rPr lang="en-US" b="1" dirty="0" err="1" smtClean="0"/>
              <a:t>ContextNoSP</a:t>
            </a:r>
            <a:r>
              <a:rPr lang="en-US" b="1" dirty="0" smtClean="0"/>
              <a:t>() {this(</a:t>
            </a:r>
            <a:r>
              <a:rPr lang="en-US" b="1" dirty="0" err="1" smtClean="0"/>
              <a:t>Color.red</a:t>
            </a:r>
            <a:r>
              <a:rPr lang="en-US" b="1" dirty="0" smtClean="0"/>
              <a:t>);}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6729591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 Pattern Example 1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1043608" y="1868046"/>
            <a:ext cx="792088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      // Returns the state.</a:t>
            </a:r>
          </a:p>
          <a:p>
            <a:r>
              <a:rPr lang="en-US" b="1" dirty="0" smtClean="0"/>
              <a:t>      public Color </a:t>
            </a:r>
            <a:r>
              <a:rPr lang="en-US" b="1" dirty="0" err="1" smtClean="0"/>
              <a:t>getState</a:t>
            </a:r>
            <a:r>
              <a:rPr lang="en-US" b="1" dirty="0" smtClean="0"/>
              <a:t>() {return state;}</a:t>
            </a:r>
          </a:p>
          <a:p>
            <a:endParaRPr lang="en-US" b="1" dirty="0" smtClean="0"/>
          </a:p>
          <a:p>
            <a:r>
              <a:rPr lang="en-US" b="1" dirty="0" smtClean="0"/>
              <a:t>      // Sets the state.</a:t>
            </a:r>
          </a:p>
          <a:p>
            <a:r>
              <a:rPr lang="en-US" b="1" dirty="0" smtClean="0"/>
              <a:t>      public void </a:t>
            </a:r>
            <a:r>
              <a:rPr lang="en-US" b="1" dirty="0" err="1" smtClean="0"/>
              <a:t>setState</a:t>
            </a:r>
            <a:r>
              <a:rPr lang="en-US" b="1" dirty="0" smtClean="0"/>
              <a:t>(Color state) {</a:t>
            </a:r>
            <a:r>
              <a:rPr lang="en-US" b="1" dirty="0" err="1" smtClean="0"/>
              <a:t>this.state</a:t>
            </a:r>
            <a:r>
              <a:rPr lang="en-US" b="1" dirty="0" smtClean="0"/>
              <a:t> = state;}</a:t>
            </a:r>
          </a:p>
          <a:p>
            <a:endParaRPr lang="en-US" b="1" dirty="0" smtClean="0"/>
          </a:p>
          <a:p>
            <a:r>
              <a:rPr lang="en-US" b="1" dirty="0" smtClean="0"/>
              <a:t>      /**</a:t>
            </a:r>
          </a:p>
          <a:p>
            <a:r>
              <a:rPr lang="en-US" b="1" dirty="0" smtClean="0"/>
              <a:t>       * The push() method performs different actions depending</a:t>
            </a:r>
          </a:p>
          <a:p>
            <a:r>
              <a:rPr lang="en-US" b="1" dirty="0" smtClean="0"/>
              <a:t>       *   on the state of the object.  Actually, right now</a:t>
            </a:r>
          </a:p>
          <a:p>
            <a:r>
              <a:rPr lang="en-US" b="1" dirty="0" smtClean="0"/>
              <a:t>       *   the only action is to make a state transition.</a:t>
            </a:r>
          </a:p>
          <a:p>
            <a:r>
              <a:rPr lang="en-US" b="1" dirty="0" smtClean="0"/>
              <a:t>       */</a:t>
            </a:r>
          </a:p>
          <a:p>
            <a:r>
              <a:rPr lang="en-US" b="1" dirty="0" smtClean="0"/>
              <a:t>      public void push() {</a:t>
            </a:r>
          </a:p>
          <a:p>
            <a:r>
              <a:rPr lang="en-US" b="1" dirty="0" smtClean="0"/>
              <a:t>        if (state == </a:t>
            </a:r>
            <a:r>
              <a:rPr lang="en-US" b="1" dirty="0" err="1" smtClean="0"/>
              <a:t>Color.red</a:t>
            </a:r>
            <a:r>
              <a:rPr lang="en-US" b="1" dirty="0" smtClean="0"/>
              <a:t>) state = </a:t>
            </a:r>
            <a:r>
              <a:rPr lang="en-US" b="1" dirty="0" err="1" smtClean="0"/>
              <a:t>Color.blue</a:t>
            </a:r>
            <a:r>
              <a:rPr lang="en-US" b="1" dirty="0" smtClean="0"/>
              <a:t>;</a:t>
            </a:r>
          </a:p>
          <a:p>
            <a:r>
              <a:rPr lang="en-US" b="1" dirty="0" smtClean="0"/>
              <a:t>        else if (state == </a:t>
            </a:r>
            <a:r>
              <a:rPr lang="en-US" b="1" dirty="0" err="1" smtClean="0"/>
              <a:t>Color.green</a:t>
            </a:r>
            <a:r>
              <a:rPr lang="en-US" b="1" dirty="0" smtClean="0"/>
              <a:t>) state = </a:t>
            </a:r>
            <a:r>
              <a:rPr lang="en-US" b="1" dirty="0" err="1" smtClean="0"/>
              <a:t>Color.black</a:t>
            </a:r>
            <a:r>
              <a:rPr lang="en-US" b="1" dirty="0" smtClean="0"/>
              <a:t>;</a:t>
            </a:r>
          </a:p>
          <a:p>
            <a:r>
              <a:rPr lang="en-US" b="1" dirty="0" smtClean="0"/>
              <a:t>        else if (state == </a:t>
            </a:r>
            <a:r>
              <a:rPr lang="en-US" b="1" dirty="0" err="1" smtClean="0"/>
              <a:t>Color.black</a:t>
            </a:r>
            <a:r>
              <a:rPr lang="en-US" b="1" dirty="0" smtClean="0"/>
              <a:t>) state = </a:t>
            </a:r>
            <a:r>
              <a:rPr lang="en-US" b="1" dirty="0" err="1" smtClean="0"/>
              <a:t>Color.red</a:t>
            </a:r>
            <a:r>
              <a:rPr lang="en-US" b="1" dirty="0" smtClean="0"/>
              <a:t>;</a:t>
            </a:r>
          </a:p>
          <a:p>
            <a:r>
              <a:rPr lang="en-US" b="1" dirty="0" smtClean="0"/>
              <a:t>        else if (state == </a:t>
            </a:r>
            <a:r>
              <a:rPr lang="en-US" b="1" dirty="0" err="1" smtClean="0"/>
              <a:t>Color.blue</a:t>
            </a:r>
            <a:r>
              <a:rPr lang="en-US" b="1" dirty="0" smtClean="0"/>
              <a:t>) state = </a:t>
            </a:r>
            <a:r>
              <a:rPr lang="en-US" b="1" dirty="0" err="1" smtClean="0"/>
              <a:t>Color.green</a:t>
            </a:r>
            <a:r>
              <a:rPr lang="en-US" b="1" dirty="0" smtClean="0"/>
              <a:t>;</a:t>
            </a:r>
          </a:p>
          <a:p>
            <a:r>
              <a:rPr lang="en-US" b="1" dirty="0" smtClean="0"/>
              <a:t>      }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25376109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 Pattern Example 1</a:t>
            </a:r>
            <a:endParaRPr lang="bg-BG" dirty="0"/>
          </a:p>
        </p:txBody>
      </p:sp>
      <p:sp>
        <p:nvSpPr>
          <p:cNvPr id="4" name="Rectangle 3"/>
          <p:cNvSpPr/>
          <p:nvPr/>
        </p:nvSpPr>
        <p:spPr>
          <a:xfrm>
            <a:off x="899592" y="1967929"/>
            <a:ext cx="763284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 /**</a:t>
            </a:r>
          </a:p>
          <a:p>
            <a:r>
              <a:rPr lang="en-US" b="1" dirty="0" smtClean="0"/>
              <a:t>       * The pull() method performs different actions depending</a:t>
            </a:r>
          </a:p>
          <a:p>
            <a:r>
              <a:rPr lang="en-US" b="1" dirty="0" smtClean="0"/>
              <a:t>       *   on the state of the object.  Actually, right now</a:t>
            </a:r>
          </a:p>
          <a:p>
            <a:r>
              <a:rPr lang="en-US" b="1" dirty="0" smtClean="0"/>
              <a:t>       *   the only action is to make a state transition.</a:t>
            </a:r>
          </a:p>
          <a:p>
            <a:r>
              <a:rPr lang="en-US" b="1" dirty="0" smtClean="0"/>
              <a:t>       */</a:t>
            </a:r>
          </a:p>
          <a:p>
            <a:r>
              <a:rPr lang="en-US" b="1" dirty="0" smtClean="0"/>
              <a:t>      public void pull() {</a:t>
            </a:r>
          </a:p>
          <a:p>
            <a:r>
              <a:rPr lang="en-US" b="1" dirty="0" smtClean="0"/>
              <a:t>        if (state == </a:t>
            </a:r>
            <a:r>
              <a:rPr lang="en-US" b="1" dirty="0" err="1" smtClean="0"/>
              <a:t>Color.red</a:t>
            </a:r>
            <a:r>
              <a:rPr lang="en-US" b="1" dirty="0" smtClean="0"/>
              <a:t>) state = </a:t>
            </a:r>
            <a:r>
              <a:rPr lang="en-US" b="1" dirty="0" err="1" smtClean="0"/>
              <a:t>Color.green</a:t>
            </a:r>
            <a:r>
              <a:rPr lang="en-US" b="1" dirty="0" smtClean="0"/>
              <a:t>;</a:t>
            </a:r>
          </a:p>
          <a:p>
            <a:r>
              <a:rPr lang="en-US" b="1" dirty="0" smtClean="0"/>
              <a:t>        else if (state == </a:t>
            </a:r>
            <a:r>
              <a:rPr lang="en-US" b="1" dirty="0" err="1" smtClean="0"/>
              <a:t>Color.green</a:t>
            </a:r>
            <a:r>
              <a:rPr lang="en-US" b="1" dirty="0" smtClean="0"/>
              <a:t>) state = </a:t>
            </a:r>
            <a:r>
              <a:rPr lang="en-US" b="1" dirty="0" err="1" smtClean="0"/>
              <a:t>Color.blue</a:t>
            </a:r>
            <a:r>
              <a:rPr lang="en-US" b="1" dirty="0" smtClean="0"/>
              <a:t>;</a:t>
            </a:r>
          </a:p>
          <a:p>
            <a:r>
              <a:rPr lang="en-US" b="1" dirty="0" smtClean="0"/>
              <a:t>        else if (state == </a:t>
            </a:r>
            <a:r>
              <a:rPr lang="en-US" b="1" dirty="0" err="1" smtClean="0"/>
              <a:t>Color.black</a:t>
            </a:r>
            <a:r>
              <a:rPr lang="en-US" b="1" dirty="0" smtClean="0"/>
              <a:t>) state = </a:t>
            </a:r>
            <a:r>
              <a:rPr lang="en-US" b="1" dirty="0" err="1" smtClean="0"/>
              <a:t>Color.green</a:t>
            </a:r>
            <a:r>
              <a:rPr lang="en-US" b="1" dirty="0" smtClean="0"/>
              <a:t>;</a:t>
            </a:r>
          </a:p>
          <a:p>
            <a:r>
              <a:rPr lang="en-US" b="1" dirty="0" smtClean="0"/>
              <a:t>        else if (state == </a:t>
            </a:r>
            <a:r>
              <a:rPr lang="en-US" b="1" dirty="0" err="1" smtClean="0"/>
              <a:t>Color.blue</a:t>
            </a:r>
            <a:r>
              <a:rPr lang="en-US" b="1" dirty="0" smtClean="0"/>
              <a:t>) state = </a:t>
            </a:r>
            <a:r>
              <a:rPr lang="en-US" b="1" dirty="0" err="1" smtClean="0"/>
              <a:t>Color.red</a:t>
            </a:r>
            <a:r>
              <a:rPr lang="en-US" b="1" dirty="0" smtClean="0"/>
              <a:t>;</a:t>
            </a:r>
          </a:p>
          <a:p>
            <a:r>
              <a:rPr lang="en-US" b="1" dirty="0" smtClean="0"/>
              <a:t>      }</a:t>
            </a:r>
          </a:p>
          <a:p>
            <a:endParaRPr lang="en-US" b="1" dirty="0" smtClean="0"/>
          </a:p>
          <a:p>
            <a:r>
              <a:rPr lang="en-US" b="1" dirty="0" smtClean="0"/>
              <a:t>   }</a:t>
            </a:r>
            <a:endParaRPr lang="bg-BG" b="1" dirty="0"/>
          </a:p>
        </p:txBody>
      </p:sp>
    </p:spTree>
    <p:extLst>
      <p:ext uri="{BB962C8B-B14F-4D97-AF65-F5344CB8AC3E}">
        <p14:creationId xmlns:p14="http://schemas.microsoft.com/office/powerpoint/2010/main" val="174306218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444</TotalTime>
  <Words>3866</Words>
  <Application>Microsoft Office PowerPoint</Application>
  <PresentationFormat>On-screen Show (4:3)</PresentationFormat>
  <Paragraphs>608</Paragraphs>
  <Slides>67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67</vt:i4>
      </vt:variant>
    </vt:vector>
  </HeadingPairs>
  <TitlesOfParts>
    <vt:vector size="68" baseType="lpstr">
      <vt:lpstr>Flow</vt:lpstr>
      <vt:lpstr>The State and Strategy Patterns The Decorator Pattern</vt:lpstr>
      <vt:lpstr>The State Pattern</vt:lpstr>
      <vt:lpstr>The State Pattern</vt:lpstr>
      <vt:lpstr>The State Pattern</vt:lpstr>
      <vt:lpstr>The State Pattern</vt:lpstr>
      <vt:lpstr>State Pattern Example 1</vt:lpstr>
      <vt:lpstr>State Pattern Example 1</vt:lpstr>
      <vt:lpstr>State Pattern Example 1</vt:lpstr>
      <vt:lpstr>State Pattern Example 1</vt:lpstr>
      <vt:lpstr>State Pattern Example 1</vt:lpstr>
      <vt:lpstr>State Pattern Example 1</vt:lpstr>
      <vt:lpstr>State Pattern Example 1</vt:lpstr>
      <vt:lpstr>State Pattern Example 1</vt:lpstr>
      <vt:lpstr>State Pattern Example 1</vt:lpstr>
      <vt:lpstr>State Pattern Example 1</vt:lpstr>
      <vt:lpstr>State Pattern Example 1</vt:lpstr>
      <vt:lpstr>State Pattern Example 1</vt:lpstr>
      <vt:lpstr>State Pattern Example 1</vt:lpstr>
      <vt:lpstr>The State Pattern</vt:lpstr>
      <vt:lpstr>State Pattern Example 2</vt:lpstr>
      <vt:lpstr>State Pattern Example 3 - SPOP</vt:lpstr>
      <vt:lpstr>State Pattern Example 3 - SPOP</vt:lpstr>
      <vt:lpstr>State Pattern Example 3 - SPOP</vt:lpstr>
      <vt:lpstr>State Pattern Example 3 - SPOP</vt:lpstr>
      <vt:lpstr>State Pattern Example 3 - SPOP</vt:lpstr>
      <vt:lpstr>State Pattern Example 3 - SPOP</vt:lpstr>
      <vt:lpstr>State Pattern Example 3 - SPOP</vt:lpstr>
      <vt:lpstr>State Pattern Example 3 - SPOP</vt:lpstr>
      <vt:lpstr>State Pattern Example 3 - SPOP</vt:lpstr>
      <vt:lpstr>State Pattern Example 3 - SPOP</vt:lpstr>
      <vt:lpstr>State Pattern Example 3 - SPOP</vt:lpstr>
      <vt:lpstr>State Pattern Example 3 - SPOP</vt:lpstr>
      <vt:lpstr>State Pattern Example 3 - SPOP</vt:lpstr>
      <vt:lpstr>State Pattern Example 3 - SPOP</vt:lpstr>
      <vt:lpstr>State Pattern Example 3 - SPOP</vt:lpstr>
      <vt:lpstr>State Pattern Example 3 - SPOP</vt:lpstr>
      <vt:lpstr>The Strategy Pattern</vt:lpstr>
      <vt:lpstr>The Strategy Pattern</vt:lpstr>
      <vt:lpstr>The Strategy Pattern</vt:lpstr>
      <vt:lpstr>The Strategy Pattern</vt:lpstr>
      <vt:lpstr>Strategy Pattern Example 1</vt:lpstr>
      <vt:lpstr>Strategy Pattern Example 2</vt:lpstr>
      <vt:lpstr>Strategy Pattern Example 2</vt:lpstr>
      <vt:lpstr>Strategy Pattern Example 3</vt:lpstr>
      <vt:lpstr>Strategy Pattern Example 3</vt:lpstr>
      <vt:lpstr>The Null Object Pattern</vt:lpstr>
      <vt:lpstr>The Null Object Pattern</vt:lpstr>
      <vt:lpstr>The Strategy Pattern</vt:lpstr>
      <vt:lpstr>The Decorator Pattern</vt:lpstr>
      <vt:lpstr>The Decorator Pattern</vt:lpstr>
      <vt:lpstr>The Decorator Pattern</vt:lpstr>
      <vt:lpstr>The Decorator Pattern</vt:lpstr>
      <vt:lpstr>The Decorator Pattern</vt:lpstr>
      <vt:lpstr>The Decorator Pattern</vt:lpstr>
      <vt:lpstr>Decorator Example 1</vt:lpstr>
      <vt:lpstr>Decorator Example 1</vt:lpstr>
      <vt:lpstr>Decorator Example 1</vt:lpstr>
      <vt:lpstr>Decorator Example 1</vt:lpstr>
      <vt:lpstr>Decorator Example 1</vt:lpstr>
      <vt:lpstr>Decorator Example 1</vt:lpstr>
      <vt:lpstr>Decorator Example 1</vt:lpstr>
      <vt:lpstr>Decorator Example 1</vt:lpstr>
      <vt:lpstr>Decorator Example 1</vt:lpstr>
      <vt:lpstr>Decorator Example 1</vt:lpstr>
      <vt:lpstr>Decorator Example 2</vt:lpstr>
      <vt:lpstr>Decorator Example 2</vt:lpstr>
      <vt:lpstr>Decorator Example 2</vt:lpstr>
    </vt:vector>
  </TitlesOfParts>
  <Company>NBU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State and Strategy Patterns</dc:title>
  <dc:creator>Student</dc:creator>
  <cp:lastModifiedBy>Admin</cp:lastModifiedBy>
  <cp:revision>122</cp:revision>
  <dcterms:created xsi:type="dcterms:W3CDTF">2011-10-14T09:24:34Z</dcterms:created>
  <dcterms:modified xsi:type="dcterms:W3CDTF">2016-08-05T14:30:47Z</dcterms:modified>
</cp:coreProperties>
</file>